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493AF1B-0843-E217-6CAA-6898F268C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5FEF2E82-76BB-02B5-72E0-52A191FA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A98F7324-0E00-BF5E-9D2E-91AB8000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EDE8-C177-4116-9C55-CEC20E7A5A81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BB2A28B-5F4C-CE00-B2C1-92A69EFE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6F4F8319-E41E-35F9-0429-6B9D1E82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BB50-D8A0-4126-9B3C-436BBC9396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58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66CDA32-C94B-4A54-1B67-2D8B1BCA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E034C43D-0A77-AFA5-04E6-6929DD13D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56E204B7-AA3A-A992-B2AD-C1B07F62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EDE8-C177-4116-9C55-CEC20E7A5A81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12CBEA1-7B20-C422-B2E2-F5F3C395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BEEF697-BCD0-FB3A-2C84-37EE9F1D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BB50-D8A0-4126-9B3C-436BBC9396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72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F28F8EA1-059F-96F5-CED9-41DBF0512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E5EDF110-207B-A671-C74F-1F4CA74A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2901B214-FCDD-6637-EDB4-A2D38648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EDE8-C177-4116-9C55-CEC20E7A5A81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49A5FFB1-4A44-B203-C934-CE1DC949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1353D350-49D6-BCA2-FC3D-336AE619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BB50-D8A0-4126-9B3C-436BBC9396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34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2C3106F-F5F8-388B-3CA8-78EC66B1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1071E3C7-6AD3-5375-D90D-C3B336F77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4D102BD-20A3-E7E3-358D-6BACE748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EDE8-C177-4116-9C55-CEC20E7A5A81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38A775DB-8263-F2F0-3C8F-838C36FA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C0D71332-99D5-7367-7240-037C2A6A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BB50-D8A0-4126-9B3C-436BBC9396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17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4B3346F-3AA8-0CA6-4139-6806F665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1CD4BB5B-9183-9D9B-4B19-DFA93C6EB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F661D179-0814-25CF-712A-B85E49C4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EDE8-C177-4116-9C55-CEC20E7A5A81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BBB30B76-5852-6B91-9B29-DF672AF5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D66EA8F5-4B0E-391D-A0A0-A32D28DF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BB50-D8A0-4126-9B3C-436BBC9396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57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5E5FEDD-010F-0268-E055-2978057A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547D12D-610C-E114-6C1B-A07F8B1EC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C16FC4DB-4424-1B3D-0994-62D782B6D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AC6BE02D-092B-87A6-5F2E-74391539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EDE8-C177-4116-9C55-CEC20E7A5A81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77F4BBB-FC1F-7782-4AF1-9AE48A88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091631A4-E470-9641-123C-DA1E5085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BB50-D8A0-4126-9B3C-436BBC9396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66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28887D7-9657-C1DA-5EEA-98EB6C75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1D571CF9-3C01-F1AC-798C-987FF824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32431935-BC47-E9CB-0FAB-FCB2030C2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CE92FCD3-9D78-E2E9-B2A8-3514CF1D1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E190F08F-3922-BB7E-7844-0AF44E3AF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D5F83437-BC0A-E83C-372B-2A3613C4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EDE8-C177-4116-9C55-CEC20E7A5A81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CC1F65D4-318F-1180-0467-4319CE6B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487A4149-5E6E-4123-CEB1-585C152B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BB50-D8A0-4126-9B3C-436BBC9396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87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9068FA1-5AD2-5260-7147-60D6E966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417AC2EA-CE32-7EFD-C793-DA7AC9E6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EDE8-C177-4116-9C55-CEC20E7A5A81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CB16C08B-F6D0-23CA-DF64-D94DFBFD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26B46342-1B6D-5C9C-B541-CCA81EEA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BB50-D8A0-4126-9B3C-436BBC9396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8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07B9F0F1-7578-9168-5F57-BC374241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EDE8-C177-4116-9C55-CEC20E7A5A81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ACEE4D42-FF36-A259-8839-B1990209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9CC91946-467E-628A-5C89-AA58ABD9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BB50-D8A0-4126-9B3C-436BBC9396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41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5D7D822-AE1D-AA17-9F93-FF247119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DABA2458-6E4C-80C2-B5E6-8E0FF72E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A9C9114B-20EE-A02C-21D7-77E8461CA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C68BF806-5720-02BE-40F2-7276FA65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EDE8-C177-4116-9C55-CEC20E7A5A81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D6F8210A-DDA7-18F8-ACEF-A4014B51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D74B527A-1FBC-F298-1E81-11B642C2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BB50-D8A0-4126-9B3C-436BBC9396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2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572CADE-A35E-1C43-9591-C0058660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B30C8A97-DB52-2BE3-20F1-CCA24050A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A1667C8F-7274-64F5-B43D-8CFEAC463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D4951F77-2F68-3080-EC7B-E9FBB064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EDE8-C177-4116-9C55-CEC20E7A5A81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9250C23D-4F40-EEE5-7668-8EB2F250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829D2318-1787-3367-8011-FD32834C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BB50-D8A0-4126-9B3C-436BBC9396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96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AB5ACBB9-6FC5-C511-757F-CCF6576F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D147A6E1-A6AB-34CB-A783-257CEDF5E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27AD4248-B382-0FBB-4852-68F6FB455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FEDE8-C177-4116-9C55-CEC20E7A5A81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92B91A25-D0EE-1395-B0ED-656055DD9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CFC65C8B-1C75-3E5E-10B5-3D47D0D93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4BB50-D8A0-4126-9B3C-436BBC9396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68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="" xmlns:a16="http://schemas.microsoft.com/office/drawing/2014/main" id="{89C10F07-7D0E-97AA-0A8C-81C182CE9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145966"/>
              </p:ext>
            </p:extLst>
          </p:nvPr>
        </p:nvGraphicFramePr>
        <p:xfrm>
          <a:off x="495300" y="787400"/>
          <a:ext cx="11366501" cy="51308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245">
                  <a:extLst>
                    <a:ext uri="{9D8B030D-6E8A-4147-A177-3AD203B41FA5}">
                      <a16:colId xmlns="" xmlns:a16="http://schemas.microsoft.com/office/drawing/2014/main" val="2867432073"/>
                    </a:ext>
                  </a:extLst>
                </a:gridCol>
                <a:gridCol w="2644059">
                  <a:extLst>
                    <a:ext uri="{9D8B030D-6E8A-4147-A177-3AD203B41FA5}">
                      <a16:colId xmlns="" xmlns:a16="http://schemas.microsoft.com/office/drawing/2014/main" val="1802292374"/>
                    </a:ext>
                  </a:extLst>
                </a:gridCol>
                <a:gridCol w="1152159">
                  <a:extLst>
                    <a:ext uri="{9D8B030D-6E8A-4147-A177-3AD203B41FA5}">
                      <a16:colId xmlns="" xmlns:a16="http://schemas.microsoft.com/office/drawing/2014/main" val="2809374065"/>
                    </a:ext>
                  </a:extLst>
                </a:gridCol>
                <a:gridCol w="1229710">
                  <a:extLst>
                    <a:ext uri="{9D8B030D-6E8A-4147-A177-3AD203B41FA5}">
                      <a16:colId xmlns="" xmlns:a16="http://schemas.microsoft.com/office/drawing/2014/main" val="1553350200"/>
                    </a:ext>
                  </a:extLst>
                </a:gridCol>
                <a:gridCol w="3401088">
                  <a:extLst>
                    <a:ext uri="{9D8B030D-6E8A-4147-A177-3AD203B41FA5}">
                      <a16:colId xmlns="" xmlns:a16="http://schemas.microsoft.com/office/drawing/2014/main" val="3459654768"/>
                    </a:ext>
                  </a:extLst>
                </a:gridCol>
                <a:gridCol w="1728240">
                  <a:extLst>
                    <a:ext uri="{9D8B030D-6E8A-4147-A177-3AD203B41FA5}">
                      <a16:colId xmlns="" xmlns:a16="http://schemas.microsoft.com/office/drawing/2014/main" val="2300668688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COMPLICATIONS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FACTORS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</a:rPr>
                        <a:t>CORRELATED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</a:rPr>
                        <a:t>ANTI-CORRELATED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PMID CORRELATED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PMID ANTI-CORRELATED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7131603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Infection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Advanced </a:t>
                      </a:r>
                      <a:r>
                        <a:rPr lang="fr-FR" sz="900" u="none" strike="noStrike" dirty="0" err="1">
                          <a:effectLst/>
                          <a:latin typeface="+mn-lt"/>
                        </a:rPr>
                        <a:t>age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  <a:latin typeface="+mn-lt"/>
                        </a:rPr>
                        <a:t>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  <a:latin typeface="+mn-lt"/>
                        </a:rPr>
                        <a:t>31937457 - 30845210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08078503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 err="1">
                          <a:effectLst/>
                          <a:latin typeface="+mn-lt"/>
                        </a:rPr>
                        <a:t>Chemotherapy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32028425 - 30845210 - 23295565 - 30180989 - 26202391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65145584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 err="1">
                          <a:effectLst/>
                          <a:latin typeface="+mn-lt"/>
                        </a:rPr>
                        <a:t>Two</a:t>
                      </a:r>
                      <a:r>
                        <a:rPr lang="fr-FR" sz="900" u="none" strike="noStrike" dirty="0">
                          <a:effectLst/>
                          <a:latin typeface="+mn-lt"/>
                        </a:rPr>
                        <a:t> or more lumens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  <a:latin typeface="+mn-lt"/>
                        </a:rPr>
                        <a:t>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32028425 - 30845210 - 24440542 - 23295565 - 23838218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4434680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 err="1">
                          <a:effectLst/>
                          <a:latin typeface="+mn-lt"/>
                        </a:rPr>
                        <a:t>Antibiotic-coated</a:t>
                      </a:r>
                      <a:r>
                        <a:rPr lang="fr-FR" sz="9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900" u="none" strike="noStrike" dirty="0" err="1">
                          <a:effectLst/>
                          <a:latin typeface="+mn-lt"/>
                        </a:rPr>
                        <a:t>catheters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2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30180989 -23010088 (uni)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6474501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 err="1">
                          <a:effectLst/>
                          <a:latin typeface="+mn-lt"/>
                        </a:rPr>
                        <a:t>Previous</a:t>
                      </a:r>
                      <a:r>
                        <a:rPr lang="fr-FR" sz="900" u="none" strike="noStrike" dirty="0">
                          <a:effectLst/>
                          <a:latin typeface="+mn-lt"/>
                        </a:rPr>
                        <a:t> PICC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  <a:latin typeface="+mn-lt"/>
                        </a:rPr>
                        <a:t>31937457- 20857109 (uni)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51155100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 err="1">
                          <a:effectLst/>
                          <a:latin typeface="+mn-lt"/>
                        </a:rPr>
                        <a:t>Antibiotic</a:t>
                      </a:r>
                      <a:r>
                        <a:rPr lang="fr-FR" sz="9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900" u="none" strike="noStrike" dirty="0" err="1">
                          <a:effectLst/>
                          <a:latin typeface="+mn-lt"/>
                        </a:rPr>
                        <a:t>therapy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32028425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495465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Parenteral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nutrition</a:t>
                      </a:r>
                    </a:p>
                  </a:txBody>
                  <a:tcPr marL="360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dirty="0">
                          <a:latin typeface="+mn-lt"/>
                          <a:cs typeface="Arial" panose="020B0604020202020204" pitchFamily="34" charset="0"/>
                        </a:rPr>
                        <a:t>33298237*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67016610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Materials of PICC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  <a:latin typeface="+mn-lt"/>
                        </a:rPr>
                        <a:t>31900609* (uni)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8947953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PICC </a:t>
                      </a:r>
                      <a:r>
                        <a:rPr lang="fr-FR" sz="900" u="none" strike="noStrike" dirty="0" err="1">
                          <a:effectLst/>
                          <a:latin typeface="+mn-lt"/>
                        </a:rPr>
                        <a:t>dwell</a:t>
                      </a:r>
                      <a:r>
                        <a:rPr lang="fr-FR" sz="900" u="none" strike="noStrike" dirty="0">
                          <a:effectLst/>
                          <a:latin typeface="+mn-lt"/>
                        </a:rPr>
                        <a:t> time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32569313 (uni) - 29516966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58933275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Medical department admission (including ICU)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 dirty="0">
                          <a:effectLst/>
                          <a:latin typeface="+mn-lt"/>
                        </a:rPr>
                        <a:t>31937457 - 24440542 - 23295565 - 21460466 (uni), </a:t>
                      </a:r>
                      <a:r>
                        <a:rPr lang="fr-FR" sz="900" b="0" dirty="0">
                          <a:latin typeface="+mn-lt"/>
                          <a:cs typeface="Arial" panose="020B0604020202020204" pitchFamily="34" charset="0"/>
                        </a:rPr>
                        <a:t>33298237*</a:t>
                      </a:r>
                      <a:endParaRPr lang="fi-FI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2876591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Acute </a:t>
                      </a:r>
                      <a:r>
                        <a:rPr lang="fr-FR" sz="900" u="none" strike="noStrike" dirty="0" err="1">
                          <a:effectLst/>
                          <a:latin typeface="+mn-lt"/>
                        </a:rPr>
                        <a:t>myeloid</a:t>
                      </a:r>
                      <a:r>
                        <a:rPr lang="fr-FR" sz="9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900" u="none" strike="noStrike" dirty="0" err="1">
                          <a:effectLst/>
                          <a:latin typeface="+mn-lt"/>
                        </a:rPr>
                        <a:t>leukemia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2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34108612 - 30180989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8091435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Auto/</a:t>
                      </a:r>
                      <a:r>
                        <a:rPr lang="fr-FR" sz="900" u="none" strike="noStrike" dirty="0" err="1">
                          <a:effectLst/>
                          <a:latin typeface="+mn-lt"/>
                        </a:rPr>
                        <a:t>allograft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26202391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570598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Anticoagulants </a:t>
                      </a:r>
                      <a:r>
                        <a:rPr lang="fr-FR" sz="900" u="none" strike="noStrike" dirty="0" err="1">
                          <a:effectLst/>
                          <a:latin typeface="+mn-lt"/>
                        </a:rPr>
                        <a:t>therapy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26202391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630716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Immunosuppression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  <a:latin typeface="+mn-lt"/>
                        </a:rPr>
                        <a:t>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30180989-23838218-28540264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72414189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Hospital </a:t>
                      </a:r>
                      <a:r>
                        <a:rPr lang="fr-FR" sz="900" u="none" strike="noStrike" dirty="0" err="1">
                          <a:effectLst/>
                          <a:latin typeface="+mn-lt"/>
                        </a:rPr>
                        <a:t>length</a:t>
                      </a:r>
                      <a:r>
                        <a:rPr lang="fr-FR" sz="900" u="none" strike="noStrike" dirty="0">
                          <a:effectLst/>
                          <a:latin typeface="+mn-lt"/>
                        </a:rPr>
                        <a:t> of </a:t>
                      </a:r>
                      <a:r>
                        <a:rPr lang="fr-FR" sz="900" u="none" strike="noStrike" dirty="0" err="1">
                          <a:effectLst/>
                          <a:latin typeface="+mn-lt"/>
                        </a:rPr>
                        <a:t>stay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2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30845210 - 24440542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1540411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 err="1">
                          <a:effectLst/>
                          <a:latin typeface="+mn-lt"/>
                        </a:rPr>
                        <a:t>Seasonality</a:t>
                      </a:r>
                      <a:r>
                        <a:rPr lang="fr-FR" sz="900" u="none" strike="noStrike" dirty="0">
                          <a:effectLst/>
                          <a:latin typeface="+mn-lt"/>
                        </a:rPr>
                        <a:t> (</a:t>
                      </a:r>
                      <a:r>
                        <a:rPr lang="fr-FR" sz="900" u="none" strike="noStrike" dirty="0" err="1">
                          <a:effectLst/>
                          <a:latin typeface="+mn-lt"/>
                        </a:rPr>
                        <a:t>summer</a:t>
                      </a:r>
                      <a:r>
                        <a:rPr lang="fr-FR" sz="900" u="none" strike="noStrike" dirty="0">
                          <a:effectLst/>
                          <a:latin typeface="+mn-lt"/>
                        </a:rPr>
                        <a:t> / warm)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  <a:latin typeface="+mn-lt"/>
                        </a:rPr>
                        <a:t>3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28540264 - 26045668* - 25987475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08858409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 err="1">
                          <a:effectLst/>
                          <a:latin typeface="+mn-lt"/>
                        </a:rPr>
                        <a:t>Operator</a:t>
                      </a:r>
                      <a:r>
                        <a:rPr lang="fr-FR" sz="9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900" u="none" strike="noStrike" dirty="0" err="1">
                          <a:effectLst/>
                          <a:latin typeface="+mn-lt"/>
                        </a:rPr>
                        <a:t>experience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29516966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707277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 err="1">
                          <a:effectLst/>
                          <a:latin typeface="+mn-lt"/>
                        </a:rPr>
                        <a:t>Postplacement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26045668*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80794781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Fixation </a:t>
                      </a:r>
                      <a:r>
                        <a:rPr lang="fr-FR" sz="900" u="none" strike="noStrike" dirty="0" err="1">
                          <a:effectLst/>
                          <a:latin typeface="+mn-lt"/>
                        </a:rPr>
                        <a:t>device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26045668*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5426689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 err="1">
                          <a:effectLst/>
                          <a:latin typeface="+mn-lt"/>
                        </a:rPr>
                        <a:t>Catheter</a:t>
                      </a:r>
                      <a:r>
                        <a:rPr lang="fr-FR" sz="900" u="none" strike="noStrike" dirty="0">
                          <a:effectLst/>
                          <a:latin typeface="+mn-lt"/>
                        </a:rPr>
                        <a:t> care </a:t>
                      </a:r>
                      <a:r>
                        <a:rPr lang="fr-FR" sz="900" u="none" strike="noStrike" dirty="0" err="1">
                          <a:effectLst/>
                          <a:latin typeface="+mn-lt"/>
                        </a:rPr>
                        <a:t>delay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26045668*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08613669"/>
                  </a:ext>
                </a:extLst>
              </a:tr>
              <a:tr h="232229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Power-injectable </a:t>
                      </a:r>
                      <a:r>
                        <a:rPr lang="fr-FR" sz="900" u="none" strike="noStrike" dirty="0" err="1">
                          <a:effectLst/>
                          <a:latin typeface="+mn-lt"/>
                        </a:rPr>
                        <a:t>piccs</a:t>
                      </a:r>
                      <a:r>
                        <a:rPr lang="fr-FR" sz="900" u="none" strike="noStrike" dirty="0">
                          <a:effectLst/>
                          <a:latin typeface="+mn-lt"/>
                        </a:rPr>
                        <a:t>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  <a:latin typeface="+mn-lt"/>
                        </a:rPr>
                        <a:t>23838218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00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544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51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="" xmlns:a16="http://schemas.microsoft.com/office/drawing/2014/main" id="{BA605390-8A5E-D3FE-E7CD-5E6503E8C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92243"/>
              </p:ext>
            </p:extLst>
          </p:nvPr>
        </p:nvGraphicFramePr>
        <p:xfrm>
          <a:off x="166256" y="104058"/>
          <a:ext cx="11517745" cy="66176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344">
                  <a:extLst>
                    <a:ext uri="{9D8B030D-6E8A-4147-A177-3AD203B41FA5}">
                      <a16:colId xmlns="" xmlns:a16="http://schemas.microsoft.com/office/drawing/2014/main" val="2480951582"/>
                    </a:ext>
                  </a:extLst>
                </a:gridCol>
                <a:gridCol w="2900218">
                  <a:extLst>
                    <a:ext uri="{9D8B030D-6E8A-4147-A177-3AD203B41FA5}">
                      <a16:colId xmlns="" xmlns:a16="http://schemas.microsoft.com/office/drawing/2014/main" val="3118844274"/>
                    </a:ext>
                  </a:extLst>
                </a:gridCol>
                <a:gridCol w="923637">
                  <a:extLst>
                    <a:ext uri="{9D8B030D-6E8A-4147-A177-3AD203B41FA5}">
                      <a16:colId xmlns="" xmlns:a16="http://schemas.microsoft.com/office/drawing/2014/main" val="1212948015"/>
                    </a:ext>
                  </a:extLst>
                </a:gridCol>
                <a:gridCol w="1311563">
                  <a:extLst>
                    <a:ext uri="{9D8B030D-6E8A-4147-A177-3AD203B41FA5}">
                      <a16:colId xmlns="" xmlns:a16="http://schemas.microsoft.com/office/drawing/2014/main" val="2718914554"/>
                    </a:ext>
                  </a:extLst>
                </a:gridCol>
                <a:gridCol w="3953164">
                  <a:extLst>
                    <a:ext uri="{9D8B030D-6E8A-4147-A177-3AD203B41FA5}">
                      <a16:colId xmlns="" xmlns:a16="http://schemas.microsoft.com/office/drawing/2014/main" val="3856702450"/>
                    </a:ext>
                  </a:extLst>
                </a:gridCol>
                <a:gridCol w="1477819">
                  <a:extLst>
                    <a:ext uri="{9D8B030D-6E8A-4147-A177-3AD203B41FA5}">
                      <a16:colId xmlns="" xmlns:a16="http://schemas.microsoft.com/office/drawing/2014/main" val="2945180778"/>
                    </a:ext>
                  </a:extLst>
                </a:gridCol>
              </a:tblGrid>
              <a:tr h="246924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COMPLICATIONS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FACTORS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CORRELATED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ANTI-CORRELATED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PMID CORRELATED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PMID ANTI-CORRELATED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7333864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 err="1">
                          <a:effectLst/>
                        </a:rPr>
                        <a:t>Thrombosis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Anticoagulants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therapy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23633980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1533745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Prophylactic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anticoagulation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31764785* - 18596317*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1274762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Antiplatelet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agent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23633980 - 25726426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80353916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Erythropoiesis-stimulating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agents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23633980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67455544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PICC infection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23633980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69233453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Chemotherapy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28936124 - 33893843* - 32205131 - 26207019 - 33249623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232966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Chemotherapy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history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23710585* - 28740162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9174127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Smoking/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history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of smoking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33249623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0648128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History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of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thrombosis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19753569 -29872323 - 29408616 - 25726426 - 20923799* </a:t>
                      </a:r>
                      <a:br>
                        <a:rPr lang="fr-FR" sz="900" b="0" u="none" strike="noStrike">
                          <a:effectLst/>
                          <a:latin typeface="+mn-lt"/>
                        </a:rPr>
                      </a:br>
                      <a:r>
                        <a:rPr lang="fr-FR" sz="900" b="0" u="none" strike="noStrike">
                          <a:effectLst/>
                          <a:latin typeface="+mn-lt"/>
                        </a:rPr>
                        <a:t>30632436 - 28796444 - 11941543 - 22113818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61752235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Blood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platelet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levels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28740162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11255525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Age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3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32205131 - 24781722* -  11941543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37781631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Sex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21541826 (male-uni) - 32551112 (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female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-uni)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920646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effectLst/>
                          <a:latin typeface="+mn-lt"/>
                        </a:rPr>
                        <a:t>Blood group (non-o blood type/ blood group B)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3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32880203 - 34103988 -29125332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240596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High BMI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4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b="0" u="none" strike="noStrike" dirty="0">
                          <a:effectLst/>
                          <a:latin typeface="+mn-lt"/>
                        </a:rPr>
                        <a:t>25673995* - 24983259* (univariate) - 24781722 (&gt;25) - 30697126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29872323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4353619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Recent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/active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neoplasia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24612469 - 28796444 - 29408616 - 29125332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06350994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Advanced cancer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4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26349890 - 29872323 - 22444157 - 26207019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6401726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Lymphoma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27078849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86666774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Solid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neoplasia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type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33244268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3765901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Arm /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laterality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/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characteristic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22266584 - 22113818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81161109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Hypertension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24983259* (uni)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32205131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4268052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Diabetes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23710585* - 22444157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44072555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Triglycerides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level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34103988 - 33244268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04187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Renal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failure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22266584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3427855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Other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comorbidities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(COPD)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22444157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8325302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Less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activity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25673995* - 23710585*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80996128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Blood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vessel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irritating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drug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3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11941543 -22266584 -22113818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3828802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Blood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vessel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traumatism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28936124 - 32880203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6263743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Operator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(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experience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/type)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29408616 - 25726426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0491454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PICC insertion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procedure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3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19753569 - 26349890 - 25376324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17672008"/>
                  </a:ext>
                </a:extLst>
              </a:tr>
              <a:tr h="295383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effectLst/>
                          <a:latin typeface="+mn-lt"/>
                        </a:rPr>
                        <a:t>Large-gauge catheters/catheter to vein ratio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12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b="0" u="none" strike="noStrike" dirty="0">
                          <a:effectLst/>
                          <a:latin typeface="+mn-lt"/>
                        </a:rPr>
                        <a:t>25593110 - 34226216 (uni) - 34103988 - 30632436 - 24612469 - 25726426- 10928518- 29125332 - 33249623 - 32551112 (univariate) - 20923799* - 33244268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3225655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Two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or more lumens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u="none" strike="noStrike" dirty="0">
                          <a:effectLst/>
                          <a:latin typeface="+mn-lt"/>
                        </a:rPr>
                        <a:t>30632436 - 28796444 - 27161689* - 29408616 - 32551112 (uni)</a:t>
                      </a:r>
                      <a:endParaRPr lang="fi-FI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50681625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Slower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blood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flow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velocity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32195936*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334411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PICC exchange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29408616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3020511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Higher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fibrinogen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levels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33893843*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723908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Vein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choice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b="0" u="none" strike="noStrike" dirty="0">
                          <a:effectLst/>
                          <a:latin typeface="+mn-lt"/>
                        </a:rPr>
                        <a:t>29408616  - 33889013 (uni) - 25726426  - 22266584 </a:t>
                      </a:r>
                      <a:endParaRPr lang="fi-FI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2459827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 err="1">
                          <a:effectLst/>
                          <a:latin typeface="+mn-lt"/>
                        </a:rPr>
                        <a:t>Powerinjectable</a:t>
                      </a:r>
                      <a:r>
                        <a:rPr lang="en-US" sz="900" b="0" u="none" strike="noStrike" dirty="0">
                          <a:effectLst/>
                          <a:latin typeface="+mn-lt"/>
                        </a:rPr>
                        <a:t> PICC/antimicrobial coated PICC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23838218 - 29408616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498547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Performance score (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karnofsky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, ECOG)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3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28740162- 29872323 - 32195936*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0153449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effectLst/>
                          <a:latin typeface="+mn-lt"/>
                        </a:rPr>
                        <a:t>PICC in situ during surgery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3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25726426 - 22113818 - 20923799*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0960331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Recent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trauma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effectLst/>
                          <a:latin typeface="+mn-lt"/>
                        </a:rPr>
                        <a:t>22266584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368216"/>
                  </a:ext>
                </a:extLst>
              </a:tr>
              <a:tr h="12880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 err="1">
                          <a:effectLst/>
                          <a:latin typeface="+mn-lt"/>
                        </a:rPr>
                        <a:t>Hospitalisation</a:t>
                      </a:r>
                      <a:r>
                        <a:rPr lang="en-US" sz="900" b="0" u="none" strike="noStrike" dirty="0">
                          <a:effectLst/>
                          <a:latin typeface="+mn-lt"/>
                        </a:rPr>
                        <a:t>/ Medical department admission/ discharged to a skilled-nursing facility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23633980 - </a:t>
                      </a:r>
                      <a:r>
                        <a:rPr lang="fr-FR" sz="900" b="0" dirty="0">
                          <a:latin typeface="+mn-lt"/>
                        </a:rPr>
                        <a:t>33298237* - 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11941543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6335898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White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blood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cell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u="none" strike="noStrike" dirty="0" err="1">
                          <a:effectLst/>
                          <a:latin typeface="+mn-lt"/>
                        </a:rPr>
                        <a:t>level</a:t>
                      </a:r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3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effectLst/>
                          <a:latin typeface="+mn-lt"/>
                        </a:rPr>
                        <a:t>24781722 - 28796444 - 29408616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18851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33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="" xmlns:a16="http://schemas.microsoft.com/office/drawing/2014/main" id="{BA605390-8A5E-D3FE-E7CD-5E6503E8C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44656"/>
              </p:ext>
            </p:extLst>
          </p:nvPr>
        </p:nvGraphicFramePr>
        <p:xfrm>
          <a:off x="166256" y="104058"/>
          <a:ext cx="10566401" cy="71987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0218">
                  <a:extLst>
                    <a:ext uri="{9D8B030D-6E8A-4147-A177-3AD203B41FA5}">
                      <a16:colId xmlns="" xmlns:a16="http://schemas.microsoft.com/office/drawing/2014/main" val="3118844274"/>
                    </a:ext>
                  </a:extLst>
                </a:gridCol>
                <a:gridCol w="2341098">
                  <a:extLst>
                    <a:ext uri="{9D8B030D-6E8A-4147-A177-3AD203B41FA5}">
                      <a16:colId xmlns="" xmlns:a16="http://schemas.microsoft.com/office/drawing/2014/main" val="1212948015"/>
                    </a:ext>
                  </a:extLst>
                </a:gridCol>
                <a:gridCol w="2278118">
                  <a:extLst>
                    <a:ext uri="{9D8B030D-6E8A-4147-A177-3AD203B41FA5}">
                      <a16:colId xmlns="" xmlns:a16="http://schemas.microsoft.com/office/drawing/2014/main" val="2718914554"/>
                    </a:ext>
                  </a:extLst>
                </a:gridCol>
                <a:gridCol w="2167758">
                  <a:extLst>
                    <a:ext uri="{9D8B030D-6E8A-4147-A177-3AD203B41FA5}">
                      <a16:colId xmlns="" xmlns:a16="http://schemas.microsoft.com/office/drawing/2014/main" val="3856702450"/>
                    </a:ext>
                  </a:extLst>
                </a:gridCol>
                <a:gridCol w="879209">
                  <a:extLst>
                    <a:ext uri="{9D8B030D-6E8A-4147-A177-3AD203B41FA5}">
                      <a16:colId xmlns="" xmlns:a16="http://schemas.microsoft.com/office/drawing/2014/main" val="2945180778"/>
                    </a:ext>
                  </a:extLst>
                </a:gridCol>
              </a:tblGrid>
              <a:tr h="246924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u="none" strike="noStrike" dirty="0">
                          <a:effectLst/>
                        </a:rPr>
                        <a:t>FACTORS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u="none" strike="noStrike" dirty="0" smtClean="0">
                          <a:effectLst/>
                        </a:rPr>
                        <a:t>PMID (prospective)</a:t>
                      </a:r>
                      <a:endParaRPr lang="fr-F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PMID (</a:t>
                      </a:r>
                      <a:r>
                        <a:rPr lang="fr-FR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retrospective</a:t>
                      </a:r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PMID (</a:t>
                      </a:r>
                      <a:r>
                        <a:rPr lang="fr-FR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unknown</a:t>
                      </a:r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7333864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fr-F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of lumens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23838218 (r) - 30909723 (r) - 29408616 (r) - 24612469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27818170 (p) - 23354238 (p)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27161689  - 30632436 - 28796444 - 27033138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1533745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Power injectable PICC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23838218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1274762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Immunosuppression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23838218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80353916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Intensive care unit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30384035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22948189 -</a:t>
                      </a:r>
                      <a:r>
                        <a:rPr lang="fr-F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23697825 (M) – 28822403 - 24811591</a:t>
                      </a: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67455544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Chemotherapy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chemotherapy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history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24090605 (r) - 34488396 (r) - 27542955 (r) - 24612469 (r) - 33249623 (r) - 26207019 (r) -28740162 (r) – </a:t>
                      </a:r>
                      <a:r>
                        <a:rPr lang="fr-FR" sz="900" b="0" u="none" strike="noStrike" dirty="0" smtClean="0">
                          <a:effectLst/>
                          <a:latin typeface="+mn-lt"/>
                        </a:rPr>
                        <a:t>28936124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22444157 - 33893843  - 25680892  23710585 - 25673995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69233453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Diabetes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34095299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23710585 – 25680892 -22444157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232966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Cancer/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Hematologic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malignacy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27371372 (p)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35943390 (r) - 30594171 (r) - 25910751(r)</a:t>
                      </a: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23697825</a:t>
                      </a:r>
                      <a:r>
                        <a:rPr lang="fr-FR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(M) - 35279504 – 34613657 – 25680892 - 27078849</a:t>
                      </a:r>
                      <a:endParaRPr lang="fr-FR" sz="9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0648128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Sex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u="none" strike="noStrike" dirty="0" smtClean="0">
                          <a:effectLst/>
                          <a:latin typeface="+mn-lt"/>
                        </a:rPr>
                        <a:t>28936124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50113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BMI/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height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28218366 (</a:t>
                      </a:r>
                      <a:r>
                        <a:rPr lang="fr-F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p) - 24983259 (p)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35287828 (r) - 32572092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25673995  - 25680892 - 24781722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61752235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Smoking/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History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of smoking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33249623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11255525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34095299 (r) -33388763 (r) - 32205131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25680892 - 26217634 - 24781722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37781631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Thrombosis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fr-F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History</a:t>
                      </a:r>
                      <a:r>
                        <a:rPr lang="fr-F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of </a:t>
                      </a:r>
                      <a:r>
                        <a:rPr lang="fr-FR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thrombosis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33388763 (r) - 34373674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30632436 - 25680892 – 28796444 - 25726426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920646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Large catheter/catheter to vein ratio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34226216 (r) - 25295962 (r) - 24612469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30632436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240596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u="none" strike="noStrike" dirty="0" smtClean="0">
                          <a:effectLst/>
                          <a:latin typeface="+mn-lt"/>
                        </a:rPr>
                        <a:t>PICC insertion </a:t>
                      </a:r>
                      <a:r>
                        <a:rPr lang="fr-FR" sz="900" b="0" u="none" strike="noStrike" dirty="0" err="1" smtClean="0">
                          <a:effectLst/>
                          <a:latin typeface="+mn-lt"/>
                        </a:rPr>
                        <a:t>procedure</a:t>
                      </a:r>
                      <a:r>
                        <a:rPr lang="fr-FR" sz="900" b="0" u="none" strike="noStrike" dirty="0" smtClean="0">
                          <a:effectLst/>
                          <a:latin typeface="+mn-lt"/>
                        </a:rPr>
                        <a:t>/</a:t>
                      </a:r>
                      <a:r>
                        <a:rPr lang="fr-FR" sz="900" b="0" u="none" strike="noStrike" baseline="0" dirty="0" smtClean="0">
                          <a:effectLst/>
                          <a:latin typeface="+mn-lt"/>
                        </a:rPr>
                        <a:t> position</a:t>
                      </a:r>
                      <a:endParaRPr lang="fr-F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23354238 (p) – 34454607 (p)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26349890 (r) - 32880203 (r) - 32572092 (r) - 29408616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32375605 – 33617142 – 26217634 - 27957644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4353619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PICC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indwelling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time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29615373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06350994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of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comorbidities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/HTA/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Hyperglycemia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24983259 (p)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25664112</a:t>
                      </a:r>
                      <a:r>
                        <a:rPr lang="fr-F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(r) - 29659465 (r)</a:t>
                      </a: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6401726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Performans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score/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Less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activity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bedridden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&gt; 72h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24246096 (p)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25664112 (r)  -32572092 (r) – 28740162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23710585 - 25673995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86666774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parenteral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nutrition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25997503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3765901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Biology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28740162 (r) –</a:t>
                      </a:r>
                      <a:r>
                        <a:rPr lang="fr-F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u="none" strike="noStrike" dirty="0" smtClean="0">
                          <a:effectLst/>
                          <a:latin typeface="+mn-lt"/>
                        </a:rPr>
                        <a:t>28936124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24781722 - 33893843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81161109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Upper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extremity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damages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34432170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34981151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4268052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Surgery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 type</a:t>
                      </a:r>
                      <a:r>
                        <a:rPr lang="fr-F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of </a:t>
                      </a:r>
                      <a:r>
                        <a:rPr lang="fr-FR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surgery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34095299 (r) - 33388763 (r) - 34373674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25726426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44072555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Transplantation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25997503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27500259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04187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  <a:r>
                        <a:rPr lang="fr-F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intrathoracic</a:t>
                      </a:r>
                      <a:r>
                        <a:rPr lang="fr-F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pressure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24246096 (p)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3427855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PICC infection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23633980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8325302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Score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33383236 (p)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33594508 (r) - 35701467 (r) - 35701467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80996128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Menopause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fr-F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endocrine </a:t>
                      </a:r>
                      <a:r>
                        <a:rPr lang="fr-FR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therapy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34432170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3828802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Erythropoiesis-stimulating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agents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23633980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6263743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Slower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flow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velocity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32195936 (p)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33617142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0491454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Non-O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type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32880203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17672008"/>
                  </a:ext>
                </a:extLst>
              </a:tr>
              <a:tr h="295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Anticoagulations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therapy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23633980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3225655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Thrombophilia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25680892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33388763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34981151 </a:t>
                      </a:r>
                      <a:endParaRPr lang="fi-FI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50681625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3020511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723908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2459827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498547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0153449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0960331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368216"/>
                  </a:ext>
                </a:extLst>
              </a:tr>
              <a:tr h="12880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6335898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18851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3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="" xmlns:a16="http://schemas.microsoft.com/office/drawing/2014/main" id="{BA605390-8A5E-D3FE-E7CD-5E6503E8C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100601"/>
              </p:ext>
            </p:extLst>
          </p:nvPr>
        </p:nvGraphicFramePr>
        <p:xfrm>
          <a:off x="166256" y="104058"/>
          <a:ext cx="10566401" cy="7048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0218">
                  <a:extLst>
                    <a:ext uri="{9D8B030D-6E8A-4147-A177-3AD203B41FA5}">
                      <a16:colId xmlns="" xmlns:a16="http://schemas.microsoft.com/office/drawing/2014/main" val="3118844274"/>
                    </a:ext>
                  </a:extLst>
                </a:gridCol>
                <a:gridCol w="2341098">
                  <a:extLst>
                    <a:ext uri="{9D8B030D-6E8A-4147-A177-3AD203B41FA5}">
                      <a16:colId xmlns="" xmlns:a16="http://schemas.microsoft.com/office/drawing/2014/main" val="1212948015"/>
                    </a:ext>
                  </a:extLst>
                </a:gridCol>
                <a:gridCol w="2278118">
                  <a:extLst>
                    <a:ext uri="{9D8B030D-6E8A-4147-A177-3AD203B41FA5}">
                      <a16:colId xmlns="" xmlns:a16="http://schemas.microsoft.com/office/drawing/2014/main" val="2718914554"/>
                    </a:ext>
                  </a:extLst>
                </a:gridCol>
                <a:gridCol w="2167758">
                  <a:extLst>
                    <a:ext uri="{9D8B030D-6E8A-4147-A177-3AD203B41FA5}">
                      <a16:colId xmlns="" xmlns:a16="http://schemas.microsoft.com/office/drawing/2014/main" val="3856702450"/>
                    </a:ext>
                  </a:extLst>
                </a:gridCol>
                <a:gridCol w="879209">
                  <a:extLst>
                    <a:ext uri="{9D8B030D-6E8A-4147-A177-3AD203B41FA5}">
                      <a16:colId xmlns="" xmlns:a16="http://schemas.microsoft.com/office/drawing/2014/main" val="2945180778"/>
                    </a:ext>
                  </a:extLst>
                </a:gridCol>
              </a:tblGrid>
              <a:tr h="246924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u="none" strike="noStrike" dirty="0">
                          <a:effectLst/>
                        </a:rPr>
                        <a:t>FACTORS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u="none" strike="noStrike" dirty="0" smtClean="0">
                          <a:effectLst/>
                        </a:rPr>
                        <a:t>PMID (prospective)</a:t>
                      </a:r>
                      <a:endParaRPr lang="fr-F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PMID (</a:t>
                      </a:r>
                      <a:r>
                        <a:rPr lang="fr-FR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retrospective</a:t>
                      </a:r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PMID (</a:t>
                      </a:r>
                      <a:r>
                        <a:rPr lang="fr-FR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unknown</a:t>
                      </a:r>
                      <a:r>
                        <a:rPr lang="fr-F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7333864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fr-F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of lumens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23838218 (r) - 30909723 (r) - 29408616 (r) - 24612469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27818170 (p) - 23354238 (p)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27161689  - 30632436 - 28796444 - 27033138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1533745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Power injectable PICC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23838218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1274762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Immunosuppression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23838218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80353916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Intensive care unit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30384035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22948189 -</a:t>
                      </a:r>
                      <a:r>
                        <a:rPr lang="fr-F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23697825 (M) – 28822403 - 24811591</a:t>
                      </a: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67455544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Chemotherapy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chemotherapy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history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24090605 (r) - 34488396 (r) - 27542955 (r) - 24612469 (r) - 33249623 (r) - 26207019 (r) -28740162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22444157 - 33893843  - 25680892  23710585 - 25673995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69233453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Diabetes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34095299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23710585 – 25680892 -22444157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232966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Cancer/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Hematologic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malignacy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27371372 (p)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35943390 (r) - 30594171 (r) - 25910751(r)</a:t>
                      </a: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23697825</a:t>
                      </a:r>
                      <a:r>
                        <a:rPr lang="fr-FR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(M) - 35279504 – 34613657 – 25680892 - 27078849</a:t>
                      </a:r>
                      <a:endParaRPr lang="fr-FR" sz="9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0648128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BMI/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height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28218366 (</a:t>
                      </a:r>
                      <a:r>
                        <a:rPr lang="fr-F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p) - 24983259 (p)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35287828 (r) - 32572092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25673995  - 25680892 - 24781722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61752235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Smoking/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History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of smoking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33249623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11255525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34095299 (r) -33388763 (r) - 32205131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25680892 - 26217634 - 24781722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37781631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Thrombosis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fr-F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History</a:t>
                      </a:r>
                      <a:r>
                        <a:rPr lang="fr-F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of </a:t>
                      </a:r>
                      <a:r>
                        <a:rPr lang="fr-FR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thrombosis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33388763 (r) - 34373674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30632436 - 25680892 – 28796444 - 25726426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920646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Large catheter/catheter to vein ratio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34226216 (r) - 25295962 (r) - 24612469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30632436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240596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u="none" strike="noStrike" dirty="0" smtClean="0">
                          <a:effectLst/>
                          <a:latin typeface="+mn-lt"/>
                        </a:rPr>
                        <a:t>PICC insertion </a:t>
                      </a:r>
                      <a:r>
                        <a:rPr lang="fr-FR" sz="900" b="0" u="none" strike="noStrike" dirty="0" err="1" smtClean="0">
                          <a:effectLst/>
                          <a:latin typeface="+mn-lt"/>
                        </a:rPr>
                        <a:t>procedure</a:t>
                      </a:r>
                      <a:r>
                        <a:rPr lang="fr-FR" sz="900" b="0" u="none" strike="noStrike" dirty="0" smtClean="0">
                          <a:effectLst/>
                          <a:latin typeface="+mn-lt"/>
                        </a:rPr>
                        <a:t>/</a:t>
                      </a:r>
                      <a:r>
                        <a:rPr lang="fr-FR" sz="900" b="0" u="none" strike="noStrike" baseline="0" dirty="0" smtClean="0">
                          <a:effectLst/>
                          <a:latin typeface="+mn-lt"/>
                        </a:rPr>
                        <a:t> position</a:t>
                      </a:r>
                      <a:endParaRPr lang="fr-F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23354238 (p) – 34454607 (p)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26349890 (r) - 32880203 (r) - 32572092 (r) - 29408616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32375605 – 33617142 – 26217634 - 27957644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4353619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PICC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indwelling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time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29615373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06350994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of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comorbidities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/HTA/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Hyperglycemia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24983259 (p)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25664112</a:t>
                      </a:r>
                      <a:r>
                        <a:rPr lang="fr-F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(r) - 29659465 (r)</a:t>
                      </a: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6401726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Performans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score/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Less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activity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bedridden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&gt; 72h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24246096 (p)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25664112 (r)  -32572092 (r) – 28740162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23710585 - 25673995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86666774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parenteral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nutrition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25997503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3765901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Biology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28740162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24781722 - 33893843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81161109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Upper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extremity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damages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34432170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34981151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4268052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Surgery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 type</a:t>
                      </a:r>
                      <a:r>
                        <a:rPr lang="fr-F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of </a:t>
                      </a:r>
                      <a:r>
                        <a:rPr lang="fr-FR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surgery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34095299 (r) - 33388763 (r) - 34373674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25726426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44072555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Transplantation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25997503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27500259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904187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  <a:r>
                        <a:rPr lang="fr-F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intrathoracic</a:t>
                      </a:r>
                      <a:r>
                        <a:rPr lang="fr-F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pressure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24246096 (p)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3427855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PICC infection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23633980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8325302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Score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33383236 (p)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33594508 (r) - 35701467 (r) - 35701467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80996128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Menopause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fr-F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endocrine </a:t>
                      </a:r>
                      <a:r>
                        <a:rPr lang="fr-FR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therapy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34432170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3828802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Erythropoiesis-stimulating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agents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23633980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6263743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Slower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flow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velocity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32195936 (p)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33617142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0491454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Non-O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blood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type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32880203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17672008"/>
                  </a:ext>
                </a:extLst>
              </a:tr>
              <a:tr h="295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Anticoagulations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therapy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23633980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3225655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Thrombophilia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25680892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684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</a:t>
                      </a: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33388763 (r)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34981151 </a:t>
                      </a:r>
                      <a:endParaRPr lang="fi-FI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50681625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3020511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723908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i-FI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24598270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4985477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0153449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0960331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368216"/>
                  </a:ext>
                </a:extLst>
              </a:tr>
              <a:tr h="12880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6335898"/>
                  </a:ext>
                </a:extLst>
              </a:tr>
              <a:tr h="9684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842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4842" marT="4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18851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31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73165" y="827690"/>
            <a:ext cx="5728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JAMA network open</a:t>
            </a:r>
          </a:p>
          <a:p>
            <a:r>
              <a:rPr lang="fr-FR" dirty="0" smtClean="0"/>
              <a:t>International journal of </a:t>
            </a:r>
            <a:r>
              <a:rPr lang="fr-FR" dirty="0" err="1" smtClean="0"/>
              <a:t>clinical</a:t>
            </a:r>
            <a:r>
              <a:rPr lang="fr-FR" dirty="0" smtClean="0"/>
              <a:t> and </a:t>
            </a:r>
            <a:r>
              <a:rPr lang="fr-FR" dirty="0" err="1" smtClean="0"/>
              <a:t>experimental</a:t>
            </a:r>
            <a:r>
              <a:rPr lang="fr-FR" dirty="0" smtClean="0"/>
              <a:t> medecine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05587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1537</Words>
  <Application>Microsoft Office PowerPoint</Application>
  <PresentationFormat>Grand écran</PresentationFormat>
  <Paragraphs>386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Bénédicte ROUVIERE</dc:creator>
  <cp:lastModifiedBy>ROUVIERE BÉNÉDICTE</cp:lastModifiedBy>
  <cp:revision>33</cp:revision>
  <dcterms:created xsi:type="dcterms:W3CDTF">2023-05-02T16:43:17Z</dcterms:created>
  <dcterms:modified xsi:type="dcterms:W3CDTF">2024-03-05T18:50:51Z</dcterms:modified>
</cp:coreProperties>
</file>