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7" r:id="rId2"/>
    <p:sldId id="266" r:id="rId3"/>
    <p:sldId id="272" r:id="rId4"/>
    <p:sldId id="302" r:id="rId5"/>
    <p:sldId id="303" r:id="rId6"/>
    <p:sldId id="304" r:id="rId7"/>
    <p:sldId id="306" r:id="rId8"/>
    <p:sldId id="305" r:id="rId9"/>
    <p:sldId id="273" r:id="rId10"/>
    <p:sldId id="300" r:id="rId11"/>
    <p:sldId id="289" r:id="rId12"/>
    <p:sldId id="307" r:id="rId13"/>
    <p:sldId id="309" r:id="rId14"/>
    <p:sldId id="311"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rul Ilahi" initials="NI" lastIdx="1" clrIdx="0">
    <p:extLst>
      <p:ext uri="{19B8F6BF-5375-455C-9EA6-DF929625EA0E}">
        <p15:presenceInfo xmlns:p15="http://schemas.microsoft.com/office/powerpoint/2012/main" userId="bfbd8ec15b01ec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68A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10" autoAdjust="0"/>
  </p:normalViewPr>
  <p:slideViewPr>
    <p:cSldViewPr snapToGrid="0" showGuides="1">
      <p:cViewPr varScale="1">
        <p:scale>
          <a:sx n="72" d="100"/>
          <a:sy n="72" d="100"/>
        </p:scale>
        <p:origin x="660" y="66"/>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91E39197-C50F-EF77-3384-229B61328D9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0771428" cy="6228571"/>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6/2/2023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6/2/2023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nurul-ilahi-husnah27/"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dirty="0" err="1"/>
              <a:t>Prediksi</a:t>
            </a:r>
            <a:r>
              <a:rPr lang="en-US" dirty="0"/>
              <a:t> Credit Risk VIX </a:t>
            </a:r>
            <a:r>
              <a:rPr lang="en-US" dirty="0" err="1"/>
              <a:t>Idx</a:t>
            </a:r>
            <a:r>
              <a:rPr lang="en-US" dirty="0"/>
              <a:t> Partner</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905625" y="4927600"/>
            <a:ext cx="4986338" cy="1367183"/>
          </a:xfrm>
        </p:spPr>
        <p:txBody>
          <a:bodyPr>
            <a:normAutofit fontScale="85000" lnSpcReduction="20000"/>
          </a:bodyPr>
          <a:lstStyle/>
          <a:p>
            <a:r>
              <a:rPr lang="en-US" dirty="0"/>
              <a:t>Nurul Ilahi </a:t>
            </a:r>
            <a:r>
              <a:rPr lang="en-US" dirty="0" err="1"/>
              <a:t>Husnah</a:t>
            </a:r>
            <a:endParaRPr lang="en-US" dirty="0"/>
          </a:p>
          <a:p>
            <a:r>
              <a:rPr lang="en-US" b="1" i="1" dirty="0">
                <a:solidFill>
                  <a:srgbClr val="FFC000"/>
                </a:solidFill>
              </a:rPr>
              <a:t>email : nurulilahihusnah3@gmail.com</a:t>
            </a:r>
            <a:endParaRPr lang="en-US" dirty="0"/>
          </a:p>
          <a:p>
            <a:r>
              <a:rPr lang="en-US" dirty="0" err="1"/>
              <a:t>Klik</a:t>
            </a:r>
            <a:r>
              <a:rPr lang="en-US" dirty="0"/>
              <a:t> here :</a:t>
            </a:r>
          </a:p>
          <a:p>
            <a:r>
              <a:rPr lang="en-US" b="1" i="1" dirty="0" err="1">
                <a:solidFill>
                  <a:srgbClr val="FFC000"/>
                </a:solidFill>
                <a:hlinkClick r:id="rId3">
                  <a:extLst>
                    <a:ext uri="{A12FA001-AC4F-418D-AE19-62706E023703}">
                      <ahyp:hlinkClr xmlns:ahyp="http://schemas.microsoft.com/office/drawing/2018/hyperlinkcolor" val="tx"/>
                    </a:ext>
                  </a:extLst>
                </a:hlinkClick>
              </a:rPr>
              <a:t>Linkedin</a:t>
            </a:r>
            <a:r>
              <a:rPr lang="en-US" b="1" i="1" dirty="0">
                <a:solidFill>
                  <a:srgbClr val="FFC000"/>
                </a:solidFill>
              </a:rPr>
              <a:t>, </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Handle Outlier </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10</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1963583531"/>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err="1"/>
              <a:t>Setelah</a:t>
            </a:r>
            <a:r>
              <a:rPr lang="en-US" dirty="0"/>
              <a:t> </a:t>
            </a:r>
            <a:r>
              <a:rPr lang="en-US" dirty="0" err="1"/>
              <a:t>melakukan</a:t>
            </a:r>
            <a:r>
              <a:rPr lang="en-US" dirty="0"/>
              <a:t> EDA, </a:t>
            </a:r>
            <a:r>
              <a:rPr lang="en-US" dirty="0" err="1"/>
              <a:t>saya</a:t>
            </a:r>
            <a:r>
              <a:rPr lang="en-US" dirty="0"/>
              <a:t> </a:t>
            </a:r>
            <a:r>
              <a:rPr lang="en-US" dirty="0" err="1"/>
              <a:t>memastikan</a:t>
            </a:r>
            <a:r>
              <a:rPr lang="en-US" dirty="0"/>
              <a:t> </a:t>
            </a:r>
            <a:r>
              <a:rPr lang="en-US" dirty="0" err="1"/>
              <a:t>ualng</a:t>
            </a:r>
            <a:r>
              <a:rPr lang="en-US" dirty="0"/>
              <a:t> pada data. Pada dataset kali </a:t>
            </a:r>
            <a:r>
              <a:rPr lang="en-US" dirty="0" err="1"/>
              <a:t>ini</a:t>
            </a:r>
            <a:r>
              <a:rPr lang="en-US" dirty="0"/>
              <a:t> </a:t>
            </a:r>
            <a:r>
              <a:rPr lang="en-US" dirty="0" err="1"/>
              <a:t>saya</a:t>
            </a:r>
            <a:r>
              <a:rPr lang="en-US" dirty="0"/>
              <a:t> </a:t>
            </a:r>
            <a:r>
              <a:rPr lang="en-US" dirty="0" err="1"/>
              <a:t>tidak</a:t>
            </a:r>
            <a:r>
              <a:rPr lang="en-US" dirty="0"/>
              <a:t> </a:t>
            </a:r>
            <a:r>
              <a:rPr lang="en-US" dirty="0" err="1"/>
              <a:t>menemukan</a:t>
            </a:r>
            <a:r>
              <a:rPr lang="en-US" dirty="0"/>
              <a:t> </a:t>
            </a:r>
            <a:r>
              <a:rPr lang="en-US" dirty="0" err="1"/>
              <a:t>kolom</a:t>
            </a:r>
            <a:r>
              <a:rPr lang="en-US" dirty="0"/>
              <a:t> yang </a:t>
            </a:r>
            <a:r>
              <a:rPr lang="en-US" dirty="0" err="1"/>
              <a:t>duplicat</a:t>
            </a:r>
            <a:r>
              <a:rPr lang="en-US" dirty="0"/>
              <a:t>. </a:t>
            </a:r>
            <a:r>
              <a:rPr lang="en-US" dirty="0" err="1"/>
              <a:t>Namun</a:t>
            </a:r>
            <a:r>
              <a:rPr lang="en-US" dirty="0"/>
              <a:t> </a:t>
            </a:r>
            <a:r>
              <a:rPr lang="en-US" dirty="0" err="1"/>
              <a:t>terdapat</a:t>
            </a:r>
            <a:r>
              <a:rPr lang="en-US" dirty="0"/>
              <a:t> outlier hamper </a:t>
            </a:r>
            <a:r>
              <a:rPr lang="en-US" dirty="0" err="1"/>
              <a:t>dari</a:t>
            </a:r>
            <a:r>
              <a:rPr lang="en-US" dirty="0"/>
              <a:t> </a:t>
            </a:r>
            <a:r>
              <a:rPr lang="en-US" dirty="0" err="1"/>
              <a:t>semua</a:t>
            </a:r>
            <a:r>
              <a:rPr lang="en-US" dirty="0"/>
              <a:t> </a:t>
            </a:r>
            <a:r>
              <a:rPr lang="en-US" dirty="0" err="1"/>
              <a:t>kolom</a:t>
            </a:r>
            <a:r>
              <a:rPr lang="en-US" dirty="0"/>
              <a:t> yang </a:t>
            </a:r>
            <a:r>
              <a:rPr lang="en-US" dirty="0" err="1"/>
              <a:t>sudah</a:t>
            </a:r>
            <a:r>
              <a:rPr lang="en-US" dirty="0"/>
              <a:t> </a:t>
            </a:r>
            <a:r>
              <a:rPr lang="en-US" dirty="0" err="1"/>
              <a:t>saya</a:t>
            </a:r>
            <a:r>
              <a:rPr lang="en-US" dirty="0"/>
              <a:t> </a:t>
            </a:r>
            <a:r>
              <a:rPr lang="en-US" dirty="0" err="1"/>
              <a:t>lakukan</a:t>
            </a:r>
            <a:r>
              <a:rPr lang="en-US" dirty="0"/>
              <a:t> feature selection </a:t>
            </a:r>
            <a:r>
              <a:rPr lang="en-US" dirty="0" err="1"/>
              <a:t>secara</a:t>
            </a:r>
            <a:r>
              <a:rPr lang="en-US" dirty="0"/>
              <a:t> manual.</a:t>
            </a:r>
          </a:p>
          <a:p>
            <a:r>
              <a:rPr lang="en-US" dirty="0" err="1"/>
              <a:t>Untuk</a:t>
            </a:r>
            <a:r>
              <a:rPr lang="en-US" dirty="0"/>
              <a:t> </a:t>
            </a:r>
            <a:r>
              <a:rPr lang="en-US" dirty="0" err="1"/>
              <a:t>menghandle</a:t>
            </a:r>
            <a:r>
              <a:rPr lang="en-US" dirty="0"/>
              <a:t> outlier </a:t>
            </a:r>
            <a:r>
              <a:rPr lang="en-US" dirty="0" err="1"/>
              <a:t>saya</a:t>
            </a:r>
            <a:r>
              <a:rPr lang="en-US" dirty="0"/>
              <a:t> </a:t>
            </a:r>
            <a:r>
              <a:rPr lang="en-US" dirty="0" err="1"/>
              <a:t>memilih</a:t>
            </a:r>
            <a:r>
              <a:rPr lang="en-US" dirty="0"/>
              <a:t> </a:t>
            </a:r>
            <a:r>
              <a:rPr lang="en-US" dirty="0" err="1"/>
              <a:t>motode</a:t>
            </a:r>
            <a:r>
              <a:rPr lang="en-US" dirty="0"/>
              <a:t> z-score.</a:t>
            </a:r>
          </a:p>
        </p:txBody>
      </p:sp>
    </p:spTree>
    <p:extLst>
      <p:ext uri="{BB962C8B-B14F-4D97-AF65-F5344CB8AC3E}">
        <p14:creationId xmlns:p14="http://schemas.microsoft.com/office/powerpoint/2010/main" val="290002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700" y="451802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Lorem ipsum dolor sit amet ipsum</a:t>
            </a: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p:txBody>
          <a:bodyPr/>
          <a:lstStyle/>
          <a:p>
            <a:r>
              <a:rPr lang="en-US" dirty="0"/>
              <a:t>Handle outlier with z-score</a:t>
            </a:r>
          </a:p>
        </p:txBody>
      </p:sp>
      <p:pic>
        <p:nvPicPr>
          <p:cNvPr id="13" name="Picture Placeholder 12">
            <a:extLst>
              <a:ext uri="{FF2B5EF4-FFF2-40B4-BE49-F238E27FC236}">
                <a16:creationId xmlns:a16="http://schemas.microsoft.com/office/drawing/2014/main" id="{C56F6876-F532-4396-8FC3-BEB43E626529}"/>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11</a:t>
            </a:fld>
            <a:endParaRPr lang="en-US" dirty="0"/>
          </a:p>
        </p:txBody>
      </p:sp>
      <p:pic>
        <p:nvPicPr>
          <p:cNvPr id="4" name="Picture 3">
            <a:extLst>
              <a:ext uri="{FF2B5EF4-FFF2-40B4-BE49-F238E27FC236}">
                <a16:creationId xmlns:a16="http://schemas.microsoft.com/office/drawing/2014/main" id="{9D87EF00-7ED8-109F-C0E2-BB192DFBBB79}"/>
              </a:ext>
            </a:extLst>
          </p:cNvPr>
          <p:cNvPicPr>
            <a:picLocks noChangeAspect="1"/>
          </p:cNvPicPr>
          <p:nvPr/>
        </p:nvPicPr>
        <p:blipFill>
          <a:blip r:embed="rId4"/>
          <a:stretch>
            <a:fillRect/>
          </a:stretch>
        </p:blipFill>
        <p:spPr>
          <a:xfrm>
            <a:off x="231773" y="402534"/>
            <a:ext cx="5905500" cy="5257800"/>
          </a:xfrm>
          <a:prstGeom prst="rect">
            <a:avLst/>
          </a:prstGeom>
        </p:spPr>
      </p:pic>
      <p:pic>
        <p:nvPicPr>
          <p:cNvPr id="6" name="Picture 5">
            <a:extLst>
              <a:ext uri="{FF2B5EF4-FFF2-40B4-BE49-F238E27FC236}">
                <a16:creationId xmlns:a16="http://schemas.microsoft.com/office/drawing/2014/main" id="{95BFFF2F-8793-EFE2-3443-D897C62AFF7D}"/>
              </a:ext>
            </a:extLst>
          </p:cNvPr>
          <p:cNvPicPr>
            <a:picLocks noChangeAspect="1"/>
          </p:cNvPicPr>
          <p:nvPr/>
        </p:nvPicPr>
        <p:blipFill rotWithShape="1">
          <a:blip r:embed="rId5"/>
          <a:srcRect r="45978"/>
          <a:stretch/>
        </p:blipFill>
        <p:spPr>
          <a:xfrm>
            <a:off x="5937252" y="2174799"/>
            <a:ext cx="6389752" cy="4366405"/>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876300" y="2841278"/>
            <a:ext cx="10439400" cy="1175444"/>
          </a:xfrm>
        </p:spPr>
        <p:txBody>
          <a:bodyPr>
            <a:normAutofit/>
          </a:bodyPr>
          <a:lstStyle/>
          <a:p>
            <a:pPr rtl="0">
              <a:spcBef>
                <a:spcPts val="0"/>
              </a:spcBef>
              <a:spcAft>
                <a:spcPts val="0"/>
              </a:spcAft>
            </a:pPr>
            <a:r>
              <a:rPr lang="en-US" dirty="0"/>
              <a:t>Machine Learning</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12</a:t>
            </a:fld>
            <a:endParaRPr lang="en-US" dirty="0"/>
          </a:p>
        </p:txBody>
      </p:sp>
    </p:spTree>
    <p:extLst>
      <p:ext uri="{BB962C8B-B14F-4D97-AF65-F5344CB8AC3E}">
        <p14:creationId xmlns:p14="http://schemas.microsoft.com/office/powerpoint/2010/main" val="35608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03783-4563-79CA-52EC-28CCDDE9E2F5}"/>
              </a:ext>
            </a:extLst>
          </p:cNvPr>
          <p:cNvSpPr>
            <a:spLocks noGrp="1"/>
          </p:cNvSpPr>
          <p:nvPr>
            <p:ph type="ctrTitle"/>
          </p:nvPr>
        </p:nvSpPr>
        <p:spPr>
          <a:xfrm>
            <a:off x="6905625" y="1512889"/>
            <a:ext cx="4986338" cy="1916111"/>
          </a:xfrm>
        </p:spPr>
        <p:txBody>
          <a:bodyPr/>
          <a:lstStyle/>
          <a:p>
            <a:r>
              <a:rPr lang="en-GB" dirty="0"/>
              <a:t>Elbow Method using Inertia</a:t>
            </a:r>
            <a:endParaRPr lang="en-ID" dirty="0"/>
          </a:p>
        </p:txBody>
      </p:sp>
      <p:sp>
        <p:nvSpPr>
          <p:cNvPr id="4" name="Subtitle 3">
            <a:extLst>
              <a:ext uri="{FF2B5EF4-FFF2-40B4-BE49-F238E27FC236}">
                <a16:creationId xmlns:a16="http://schemas.microsoft.com/office/drawing/2014/main" id="{D75EC0B0-D8B9-CD72-1880-4447E4A8ACDF}"/>
              </a:ext>
            </a:extLst>
          </p:cNvPr>
          <p:cNvSpPr>
            <a:spLocks noGrp="1"/>
          </p:cNvSpPr>
          <p:nvPr>
            <p:ph type="subTitle" idx="1"/>
          </p:nvPr>
        </p:nvSpPr>
        <p:spPr>
          <a:xfrm>
            <a:off x="6905625" y="3657600"/>
            <a:ext cx="4986338" cy="2246311"/>
          </a:xfrm>
        </p:spPr>
        <p:txBody>
          <a:bodyPr>
            <a:normAutofit fontScale="77500" lnSpcReduction="20000"/>
          </a:bodyPr>
          <a:lstStyle/>
          <a:p>
            <a:r>
              <a:rPr lang="en-ID" b="0" i="0" dirty="0">
                <a:solidFill>
                  <a:srgbClr val="D1D5DB"/>
                </a:solidFill>
                <a:effectLst/>
                <a:latin typeface="Söhne"/>
              </a:rPr>
              <a:t>Elbow Method </a:t>
            </a:r>
            <a:r>
              <a:rPr lang="en-ID" b="0" i="0" dirty="0" err="1">
                <a:solidFill>
                  <a:srgbClr val="D1D5DB"/>
                </a:solidFill>
                <a:effectLst/>
                <a:latin typeface="Söhne"/>
              </a:rPr>
              <a:t>adalah</a:t>
            </a:r>
            <a:r>
              <a:rPr lang="en-ID" b="0" i="0" dirty="0">
                <a:solidFill>
                  <a:srgbClr val="D1D5DB"/>
                </a:solidFill>
                <a:effectLst/>
                <a:latin typeface="Söhne"/>
              </a:rPr>
              <a:t> </a:t>
            </a:r>
            <a:r>
              <a:rPr lang="en-ID" b="0" i="0" dirty="0" err="1">
                <a:solidFill>
                  <a:srgbClr val="D1D5DB"/>
                </a:solidFill>
                <a:effectLst/>
                <a:latin typeface="Söhne"/>
              </a:rPr>
              <a:t>sebuah</a:t>
            </a:r>
            <a:r>
              <a:rPr lang="en-ID" b="0" i="0" dirty="0">
                <a:solidFill>
                  <a:srgbClr val="D1D5DB"/>
                </a:solidFill>
                <a:effectLst/>
                <a:latin typeface="Söhne"/>
              </a:rPr>
              <a:t> </a:t>
            </a:r>
            <a:r>
              <a:rPr lang="en-ID" b="0" i="0" dirty="0" err="1">
                <a:solidFill>
                  <a:srgbClr val="D1D5DB"/>
                </a:solidFill>
                <a:effectLst/>
                <a:latin typeface="Söhne"/>
              </a:rPr>
              <a:t>metode</a:t>
            </a:r>
            <a:r>
              <a:rPr lang="en-ID" b="0" i="0" dirty="0">
                <a:solidFill>
                  <a:srgbClr val="D1D5DB"/>
                </a:solidFill>
                <a:effectLst/>
                <a:latin typeface="Söhne"/>
              </a:rPr>
              <a:t> yang </a:t>
            </a:r>
            <a:r>
              <a:rPr lang="en-ID" b="0" i="0" dirty="0" err="1">
                <a:solidFill>
                  <a:srgbClr val="D1D5DB"/>
                </a:solidFill>
                <a:effectLst/>
                <a:latin typeface="Söhne"/>
              </a:rPr>
              <a:t>digunakan</a:t>
            </a:r>
            <a:r>
              <a:rPr lang="en-ID" b="0" i="0" dirty="0">
                <a:solidFill>
                  <a:srgbClr val="D1D5DB"/>
                </a:solidFill>
                <a:effectLst/>
                <a:latin typeface="Söhne"/>
              </a:rPr>
              <a:t> </a:t>
            </a:r>
            <a:r>
              <a:rPr lang="en-ID" b="0" i="0" dirty="0" err="1">
                <a:solidFill>
                  <a:srgbClr val="D1D5DB"/>
                </a:solidFill>
                <a:effectLst/>
                <a:latin typeface="Söhne"/>
              </a:rPr>
              <a:t>dalam</a:t>
            </a:r>
            <a:r>
              <a:rPr lang="en-ID" b="0" i="0" dirty="0">
                <a:solidFill>
                  <a:srgbClr val="D1D5DB"/>
                </a:solidFill>
                <a:effectLst/>
                <a:latin typeface="Söhne"/>
              </a:rPr>
              <a:t> </a:t>
            </a:r>
            <a:r>
              <a:rPr lang="en-ID" b="0" i="0" dirty="0" err="1">
                <a:solidFill>
                  <a:srgbClr val="D1D5DB"/>
                </a:solidFill>
                <a:effectLst/>
                <a:latin typeface="Söhne"/>
              </a:rPr>
              <a:t>analisis</a:t>
            </a:r>
            <a:r>
              <a:rPr lang="en-ID" b="0" i="0" dirty="0">
                <a:solidFill>
                  <a:srgbClr val="D1D5DB"/>
                </a:solidFill>
                <a:effectLst/>
                <a:latin typeface="Söhne"/>
              </a:rPr>
              <a:t> </a:t>
            </a:r>
            <a:r>
              <a:rPr lang="en-ID" b="0" i="0" dirty="0" err="1">
                <a:solidFill>
                  <a:srgbClr val="D1D5DB"/>
                </a:solidFill>
                <a:effectLst/>
                <a:latin typeface="Söhne"/>
              </a:rPr>
              <a:t>kluster</a:t>
            </a:r>
            <a:r>
              <a:rPr lang="en-ID" b="0" i="0" dirty="0">
                <a:solidFill>
                  <a:srgbClr val="D1D5DB"/>
                </a:solidFill>
                <a:effectLst/>
                <a:latin typeface="Söhne"/>
              </a:rPr>
              <a:t> (clustering) </a:t>
            </a:r>
            <a:r>
              <a:rPr lang="en-ID" b="0" i="0" dirty="0" err="1">
                <a:solidFill>
                  <a:srgbClr val="D1D5DB"/>
                </a:solidFill>
                <a:effectLst/>
                <a:latin typeface="Söhne"/>
              </a:rPr>
              <a:t>untuk</a:t>
            </a:r>
            <a:r>
              <a:rPr lang="en-ID" b="0" i="0" dirty="0">
                <a:solidFill>
                  <a:srgbClr val="D1D5DB"/>
                </a:solidFill>
                <a:effectLst/>
                <a:latin typeface="Söhne"/>
              </a:rPr>
              <a:t> </a:t>
            </a:r>
            <a:r>
              <a:rPr lang="en-ID" b="0" i="0" dirty="0" err="1">
                <a:solidFill>
                  <a:srgbClr val="D1D5DB"/>
                </a:solidFill>
                <a:effectLst/>
                <a:latin typeface="Söhne"/>
              </a:rPr>
              <a:t>memilih</a:t>
            </a:r>
            <a:r>
              <a:rPr lang="en-ID" b="0" i="0" dirty="0">
                <a:solidFill>
                  <a:srgbClr val="D1D5DB"/>
                </a:solidFill>
                <a:effectLst/>
                <a:latin typeface="Söhne"/>
              </a:rPr>
              <a:t> </a:t>
            </a:r>
            <a:r>
              <a:rPr lang="en-ID" b="0" i="0" dirty="0" err="1">
                <a:solidFill>
                  <a:srgbClr val="D1D5DB"/>
                </a:solidFill>
                <a:effectLst/>
                <a:latin typeface="Söhne"/>
              </a:rPr>
              <a:t>jumlah</a:t>
            </a:r>
            <a:r>
              <a:rPr lang="en-ID" b="0" i="0" dirty="0">
                <a:solidFill>
                  <a:srgbClr val="D1D5DB"/>
                </a:solidFill>
                <a:effectLst/>
                <a:latin typeface="Söhne"/>
              </a:rPr>
              <a:t> </a:t>
            </a:r>
            <a:r>
              <a:rPr lang="en-ID" b="0" i="0" dirty="0" err="1">
                <a:solidFill>
                  <a:srgbClr val="D1D5DB"/>
                </a:solidFill>
                <a:effectLst/>
                <a:latin typeface="Söhne"/>
              </a:rPr>
              <a:t>kluster</a:t>
            </a:r>
            <a:r>
              <a:rPr lang="en-ID" b="0" i="0" dirty="0">
                <a:solidFill>
                  <a:srgbClr val="D1D5DB"/>
                </a:solidFill>
                <a:effectLst/>
                <a:latin typeface="Söhne"/>
              </a:rPr>
              <a:t> yang optimal </a:t>
            </a:r>
            <a:r>
              <a:rPr lang="en-ID" b="0" i="0" dirty="0" err="1">
                <a:solidFill>
                  <a:srgbClr val="D1D5DB"/>
                </a:solidFill>
                <a:effectLst/>
                <a:latin typeface="Söhne"/>
              </a:rPr>
              <a:t>dalam</a:t>
            </a:r>
            <a:r>
              <a:rPr lang="en-ID" b="0" i="0" dirty="0">
                <a:solidFill>
                  <a:srgbClr val="D1D5DB"/>
                </a:solidFill>
                <a:effectLst/>
                <a:latin typeface="Söhne"/>
              </a:rPr>
              <a:t> </a:t>
            </a:r>
            <a:r>
              <a:rPr lang="en-ID" b="0" i="0" dirty="0" err="1">
                <a:solidFill>
                  <a:srgbClr val="D1D5DB"/>
                </a:solidFill>
                <a:effectLst/>
                <a:latin typeface="Söhne"/>
              </a:rPr>
              <a:t>suatu</a:t>
            </a:r>
            <a:r>
              <a:rPr lang="en-ID" b="0" i="0" dirty="0">
                <a:solidFill>
                  <a:srgbClr val="D1D5DB"/>
                </a:solidFill>
                <a:effectLst/>
                <a:latin typeface="Söhne"/>
              </a:rPr>
              <a:t> dataset. </a:t>
            </a:r>
            <a:r>
              <a:rPr lang="en-ID" b="0" i="0" dirty="0" err="1">
                <a:solidFill>
                  <a:srgbClr val="D1D5DB"/>
                </a:solidFill>
                <a:effectLst/>
                <a:latin typeface="Söhne"/>
              </a:rPr>
              <a:t>Metode</a:t>
            </a:r>
            <a:r>
              <a:rPr lang="en-ID" b="0" i="0" dirty="0">
                <a:solidFill>
                  <a:srgbClr val="D1D5DB"/>
                </a:solidFill>
                <a:effectLst/>
                <a:latin typeface="Söhne"/>
              </a:rPr>
              <a:t> </a:t>
            </a:r>
            <a:r>
              <a:rPr lang="en-ID" b="0" i="0" dirty="0" err="1">
                <a:solidFill>
                  <a:srgbClr val="D1D5DB"/>
                </a:solidFill>
                <a:effectLst/>
                <a:latin typeface="Söhne"/>
              </a:rPr>
              <a:t>ini</a:t>
            </a:r>
            <a:r>
              <a:rPr lang="en-ID" b="0" i="0" dirty="0">
                <a:solidFill>
                  <a:srgbClr val="D1D5DB"/>
                </a:solidFill>
                <a:effectLst/>
                <a:latin typeface="Söhne"/>
              </a:rPr>
              <a:t> </a:t>
            </a:r>
            <a:r>
              <a:rPr lang="en-ID" b="0" i="0" dirty="0" err="1">
                <a:solidFill>
                  <a:srgbClr val="D1D5DB"/>
                </a:solidFill>
                <a:effectLst/>
                <a:latin typeface="Söhne"/>
              </a:rPr>
              <a:t>didasarkan</a:t>
            </a:r>
            <a:r>
              <a:rPr lang="en-ID" b="0" i="0" dirty="0">
                <a:solidFill>
                  <a:srgbClr val="D1D5DB"/>
                </a:solidFill>
                <a:effectLst/>
                <a:latin typeface="Söhne"/>
              </a:rPr>
              <a:t> pada </a:t>
            </a:r>
            <a:r>
              <a:rPr lang="en-ID" b="0" i="0" dirty="0" err="1">
                <a:solidFill>
                  <a:srgbClr val="D1D5DB"/>
                </a:solidFill>
                <a:effectLst/>
                <a:latin typeface="Söhne"/>
              </a:rPr>
              <a:t>konsep</a:t>
            </a:r>
            <a:r>
              <a:rPr lang="en-ID" b="0" i="0" dirty="0">
                <a:solidFill>
                  <a:srgbClr val="D1D5DB"/>
                </a:solidFill>
                <a:effectLst/>
                <a:latin typeface="Söhne"/>
              </a:rPr>
              <a:t> </a:t>
            </a:r>
            <a:r>
              <a:rPr lang="en-ID" b="0" i="0" dirty="0" err="1">
                <a:solidFill>
                  <a:srgbClr val="D1D5DB"/>
                </a:solidFill>
                <a:effectLst/>
                <a:latin typeface="Söhne"/>
              </a:rPr>
              <a:t>bahwa</a:t>
            </a:r>
            <a:r>
              <a:rPr lang="en-ID" b="0" i="0" dirty="0">
                <a:solidFill>
                  <a:srgbClr val="D1D5DB"/>
                </a:solidFill>
                <a:effectLst/>
                <a:latin typeface="Söhne"/>
              </a:rPr>
              <a:t> </a:t>
            </a:r>
            <a:r>
              <a:rPr lang="en-ID" b="0" i="0" dirty="0" err="1">
                <a:solidFill>
                  <a:srgbClr val="D1D5DB"/>
                </a:solidFill>
                <a:effectLst/>
                <a:latin typeface="Söhne"/>
              </a:rPr>
              <a:t>jumlah</a:t>
            </a:r>
            <a:r>
              <a:rPr lang="en-ID" b="0" i="0" dirty="0">
                <a:solidFill>
                  <a:srgbClr val="D1D5DB"/>
                </a:solidFill>
                <a:effectLst/>
                <a:latin typeface="Söhne"/>
              </a:rPr>
              <a:t> </a:t>
            </a:r>
            <a:r>
              <a:rPr lang="en-ID" b="0" i="0" dirty="0" err="1">
                <a:solidFill>
                  <a:srgbClr val="D1D5DB"/>
                </a:solidFill>
                <a:effectLst/>
                <a:latin typeface="Söhne"/>
              </a:rPr>
              <a:t>kluster</a:t>
            </a:r>
            <a:r>
              <a:rPr lang="en-ID" b="0" i="0" dirty="0">
                <a:solidFill>
                  <a:srgbClr val="D1D5DB"/>
                </a:solidFill>
                <a:effectLst/>
                <a:latin typeface="Söhne"/>
              </a:rPr>
              <a:t> yang optimal </a:t>
            </a:r>
            <a:r>
              <a:rPr lang="en-ID" b="0" i="0" dirty="0" err="1">
                <a:solidFill>
                  <a:srgbClr val="D1D5DB"/>
                </a:solidFill>
                <a:effectLst/>
                <a:latin typeface="Söhne"/>
              </a:rPr>
              <a:t>akan</a:t>
            </a:r>
            <a:r>
              <a:rPr lang="en-ID" b="0" i="0" dirty="0">
                <a:solidFill>
                  <a:srgbClr val="D1D5DB"/>
                </a:solidFill>
                <a:effectLst/>
                <a:latin typeface="Söhne"/>
              </a:rPr>
              <a:t> </a:t>
            </a:r>
            <a:r>
              <a:rPr lang="en-ID" b="0" i="0" dirty="0" err="1">
                <a:solidFill>
                  <a:srgbClr val="D1D5DB"/>
                </a:solidFill>
                <a:effectLst/>
                <a:latin typeface="Söhne"/>
              </a:rPr>
              <a:t>menghasilkan</a:t>
            </a:r>
            <a:r>
              <a:rPr lang="en-ID" b="0" i="0" dirty="0">
                <a:solidFill>
                  <a:srgbClr val="D1D5DB"/>
                </a:solidFill>
                <a:effectLst/>
                <a:latin typeface="Söhne"/>
              </a:rPr>
              <a:t> </a:t>
            </a:r>
            <a:r>
              <a:rPr lang="en-ID" b="0" i="0" dirty="0" err="1">
                <a:solidFill>
                  <a:srgbClr val="D1D5DB"/>
                </a:solidFill>
                <a:effectLst/>
                <a:latin typeface="Söhne"/>
              </a:rPr>
              <a:t>penurunan</a:t>
            </a:r>
            <a:r>
              <a:rPr lang="en-ID" b="0" i="0" dirty="0">
                <a:solidFill>
                  <a:srgbClr val="D1D5DB"/>
                </a:solidFill>
                <a:effectLst/>
                <a:latin typeface="Söhne"/>
              </a:rPr>
              <a:t> </a:t>
            </a:r>
            <a:r>
              <a:rPr lang="en-ID" b="0" i="0" dirty="0" err="1">
                <a:solidFill>
                  <a:srgbClr val="D1D5DB"/>
                </a:solidFill>
                <a:effectLst/>
                <a:latin typeface="Söhne"/>
              </a:rPr>
              <a:t>varians</a:t>
            </a:r>
            <a:r>
              <a:rPr lang="en-ID" b="0" i="0" dirty="0">
                <a:solidFill>
                  <a:srgbClr val="D1D5DB"/>
                </a:solidFill>
                <a:effectLst/>
                <a:latin typeface="Söhne"/>
              </a:rPr>
              <a:t> yang </a:t>
            </a:r>
            <a:r>
              <a:rPr lang="en-ID" b="0" i="0" dirty="0" err="1">
                <a:solidFill>
                  <a:srgbClr val="D1D5DB"/>
                </a:solidFill>
                <a:effectLst/>
                <a:latin typeface="Söhne"/>
              </a:rPr>
              <a:t>signifikan</a:t>
            </a:r>
            <a:r>
              <a:rPr lang="en-ID" b="0" i="0" dirty="0">
                <a:solidFill>
                  <a:srgbClr val="D1D5DB"/>
                </a:solidFill>
                <a:effectLst/>
                <a:latin typeface="Söhne"/>
              </a:rPr>
              <a:t> </a:t>
            </a:r>
            <a:r>
              <a:rPr lang="en-ID" b="0" i="0" dirty="0" err="1">
                <a:solidFill>
                  <a:srgbClr val="D1D5DB"/>
                </a:solidFill>
                <a:effectLst/>
                <a:latin typeface="Söhne"/>
              </a:rPr>
              <a:t>saat</a:t>
            </a:r>
            <a:r>
              <a:rPr lang="en-ID" b="0" i="0" dirty="0">
                <a:solidFill>
                  <a:srgbClr val="D1D5DB"/>
                </a:solidFill>
                <a:effectLst/>
                <a:latin typeface="Söhne"/>
              </a:rPr>
              <a:t> </a:t>
            </a:r>
            <a:r>
              <a:rPr lang="en-ID" b="0" i="0" dirty="0" err="1">
                <a:solidFill>
                  <a:srgbClr val="D1D5DB"/>
                </a:solidFill>
                <a:effectLst/>
                <a:latin typeface="Söhne"/>
              </a:rPr>
              <a:t>jumlah</a:t>
            </a:r>
            <a:r>
              <a:rPr lang="en-ID" b="0" i="0" dirty="0">
                <a:solidFill>
                  <a:srgbClr val="D1D5DB"/>
                </a:solidFill>
                <a:effectLst/>
                <a:latin typeface="Söhne"/>
              </a:rPr>
              <a:t> </a:t>
            </a:r>
            <a:r>
              <a:rPr lang="en-ID" b="0" i="0" dirty="0" err="1">
                <a:solidFill>
                  <a:srgbClr val="D1D5DB"/>
                </a:solidFill>
                <a:effectLst/>
                <a:latin typeface="Söhne"/>
              </a:rPr>
              <a:t>kluster</a:t>
            </a:r>
            <a:r>
              <a:rPr lang="en-ID" b="0" i="0" dirty="0">
                <a:solidFill>
                  <a:srgbClr val="D1D5DB"/>
                </a:solidFill>
                <a:effectLst/>
                <a:latin typeface="Söhne"/>
              </a:rPr>
              <a:t> </a:t>
            </a:r>
            <a:r>
              <a:rPr lang="en-ID" b="0" i="0" dirty="0" err="1">
                <a:solidFill>
                  <a:srgbClr val="D1D5DB"/>
                </a:solidFill>
                <a:effectLst/>
                <a:latin typeface="Söhne"/>
              </a:rPr>
              <a:t>bertambah</a:t>
            </a:r>
            <a:r>
              <a:rPr lang="en-ID" b="0" i="0" dirty="0">
                <a:solidFill>
                  <a:srgbClr val="D1D5DB"/>
                </a:solidFill>
                <a:effectLst/>
                <a:latin typeface="Söhne"/>
              </a:rPr>
              <a:t>.</a:t>
            </a:r>
          </a:p>
          <a:p>
            <a:r>
              <a:rPr lang="en-ID" dirty="0"/>
              <a:t># </a:t>
            </a:r>
            <a:r>
              <a:rPr lang="en-ID" dirty="0" err="1"/>
              <a:t>Sebelum</a:t>
            </a:r>
            <a:r>
              <a:rPr lang="en-ID" dirty="0"/>
              <a:t> </a:t>
            </a:r>
            <a:r>
              <a:rPr lang="en-ID" dirty="0" err="1"/>
              <a:t>melakukan</a:t>
            </a:r>
            <a:r>
              <a:rPr lang="en-ID" dirty="0"/>
              <a:t> method </a:t>
            </a:r>
            <a:r>
              <a:rPr lang="en-ID" dirty="0" err="1"/>
              <a:t>ini</a:t>
            </a:r>
            <a:r>
              <a:rPr lang="en-ID" dirty="0"/>
              <a:t> dataset </a:t>
            </a:r>
            <a:r>
              <a:rPr lang="en-ID" dirty="0" err="1"/>
              <a:t>sudah</a:t>
            </a:r>
            <a:r>
              <a:rPr lang="en-ID" dirty="0"/>
              <a:t> </a:t>
            </a:r>
            <a:r>
              <a:rPr lang="en-ID" dirty="0" err="1"/>
              <a:t>distandarisasai</a:t>
            </a:r>
            <a:r>
              <a:rPr lang="en-ID" dirty="0"/>
              <a:t> dan </a:t>
            </a:r>
            <a:r>
              <a:rPr lang="en-ID" dirty="0" err="1"/>
              <a:t>dihandle</a:t>
            </a:r>
            <a:r>
              <a:rPr lang="en-ID" dirty="0"/>
              <a:t> outlier.</a:t>
            </a:r>
          </a:p>
        </p:txBody>
      </p:sp>
      <p:sp>
        <p:nvSpPr>
          <p:cNvPr id="8" name="Picture Placeholder 7">
            <a:extLst>
              <a:ext uri="{FF2B5EF4-FFF2-40B4-BE49-F238E27FC236}">
                <a16:creationId xmlns:a16="http://schemas.microsoft.com/office/drawing/2014/main" id="{A423911E-3862-6B27-CE82-DC8FF07DCBC0}"/>
              </a:ext>
            </a:extLst>
          </p:cNvPr>
          <p:cNvSpPr>
            <a:spLocks noGrp="1"/>
          </p:cNvSpPr>
          <p:nvPr>
            <p:ph type="pic" sz="quarter" idx="10"/>
          </p:nvPr>
        </p:nvSpPr>
        <p:spPr/>
      </p:sp>
      <p:pic>
        <p:nvPicPr>
          <p:cNvPr id="12" name="Picture 11">
            <a:extLst>
              <a:ext uri="{FF2B5EF4-FFF2-40B4-BE49-F238E27FC236}">
                <a16:creationId xmlns:a16="http://schemas.microsoft.com/office/drawing/2014/main" id="{FAFFB8B7-C093-745E-1B08-D5974D2452DF}"/>
              </a:ext>
            </a:extLst>
          </p:cNvPr>
          <p:cNvPicPr>
            <a:picLocks noChangeAspect="1"/>
          </p:cNvPicPr>
          <p:nvPr/>
        </p:nvPicPr>
        <p:blipFill>
          <a:blip r:embed="rId2"/>
          <a:stretch>
            <a:fillRect/>
          </a:stretch>
        </p:blipFill>
        <p:spPr>
          <a:xfrm>
            <a:off x="571500" y="1114424"/>
            <a:ext cx="5791200" cy="4629150"/>
          </a:xfrm>
          <a:prstGeom prst="rect">
            <a:avLst/>
          </a:prstGeom>
        </p:spPr>
      </p:pic>
    </p:spTree>
    <p:extLst>
      <p:ext uri="{BB962C8B-B14F-4D97-AF65-F5344CB8AC3E}">
        <p14:creationId xmlns:p14="http://schemas.microsoft.com/office/powerpoint/2010/main" val="187417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C62C809-63C0-6D16-C75D-5CEB99AA97C7}"/>
              </a:ext>
            </a:extLst>
          </p:cNvPr>
          <p:cNvPicPr>
            <a:picLocks noGrp="1" noChangeAspect="1"/>
          </p:cNvPicPr>
          <p:nvPr>
            <p:ph type="pic" sz="quarter" idx="13"/>
          </p:nvPr>
        </p:nvPicPr>
        <p:blipFill>
          <a:blip r:embed="rId2"/>
          <a:srcRect t="279" b="279"/>
          <a:stretch>
            <a:fillRect/>
          </a:stretch>
        </p:blipFill>
        <p:spPr>
          <a:xfrm>
            <a:off x="690003" y="1040907"/>
            <a:ext cx="4327938" cy="2971576"/>
          </a:xfrm>
        </p:spPr>
      </p:pic>
      <p:pic>
        <p:nvPicPr>
          <p:cNvPr id="5" name="Picture 4">
            <a:extLst>
              <a:ext uri="{FF2B5EF4-FFF2-40B4-BE49-F238E27FC236}">
                <a16:creationId xmlns:a16="http://schemas.microsoft.com/office/drawing/2014/main" id="{5DA7BDBC-6C8C-9AC6-1CDA-3CC0292E5035}"/>
              </a:ext>
            </a:extLst>
          </p:cNvPr>
          <p:cNvPicPr>
            <a:picLocks noChangeAspect="1"/>
          </p:cNvPicPr>
          <p:nvPr/>
        </p:nvPicPr>
        <p:blipFill>
          <a:blip r:embed="rId3"/>
          <a:stretch>
            <a:fillRect/>
          </a:stretch>
        </p:blipFill>
        <p:spPr>
          <a:xfrm>
            <a:off x="5403143" y="1603971"/>
            <a:ext cx="6090600" cy="4041456"/>
          </a:xfrm>
          <a:prstGeom prst="rect">
            <a:avLst/>
          </a:prstGeom>
        </p:spPr>
      </p:pic>
      <p:pic>
        <p:nvPicPr>
          <p:cNvPr id="6" name="Picture 5">
            <a:extLst>
              <a:ext uri="{FF2B5EF4-FFF2-40B4-BE49-F238E27FC236}">
                <a16:creationId xmlns:a16="http://schemas.microsoft.com/office/drawing/2014/main" id="{9A6716C7-5719-17F4-6FC2-18651EE0D434}"/>
              </a:ext>
            </a:extLst>
          </p:cNvPr>
          <p:cNvPicPr>
            <a:picLocks noChangeAspect="1"/>
          </p:cNvPicPr>
          <p:nvPr/>
        </p:nvPicPr>
        <p:blipFill>
          <a:blip r:embed="rId4"/>
          <a:stretch>
            <a:fillRect/>
          </a:stretch>
        </p:blipFill>
        <p:spPr>
          <a:xfrm>
            <a:off x="698257" y="4012483"/>
            <a:ext cx="4327938" cy="2778607"/>
          </a:xfrm>
          <a:prstGeom prst="rect">
            <a:avLst/>
          </a:prstGeom>
        </p:spPr>
      </p:pic>
      <p:sp>
        <p:nvSpPr>
          <p:cNvPr id="8" name="Rectangle 7">
            <a:extLst>
              <a:ext uri="{FF2B5EF4-FFF2-40B4-BE49-F238E27FC236}">
                <a16:creationId xmlns:a16="http://schemas.microsoft.com/office/drawing/2014/main" id="{A370DF0E-C4FA-6163-3BEA-88A47362E619}"/>
              </a:ext>
            </a:extLst>
          </p:cNvPr>
          <p:cNvSpPr/>
          <p:nvPr/>
        </p:nvSpPr>
        <p:spPr>
          <a:xfrm>
            <a:off x="1133061" y="304763"/>
            <a:ext cx="9925877" cy="6626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b="1" dirty="0">
                <a:effectLst>
                  <a:outerShdw blurRad="38100" dist="38100" dir="2700000" algn="tl">
                    <a:srgbClr val="000000">
                      <a:alpha val="43137"/>
                    </a:srgbClr>
                  </a:outerShdw>
                </a:effectLst>
              </a:rPr>
              <a:t>K-means</a:t>
            </a:r>
            <a:endParaRPr lang="en-ID" sz="3600" b="1" dirty="0">
              <a:ln w="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8474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A435CFC-2F62-4C32-8301-FB6200A0FD58}"/>
              </a:ext>
            </a:extLst>
          </p:cNvPr>
          <p:cNvSpPr>
            <a:spLocks noGrp="1"/>
          </p:cNvSpPr>
          <p:nvPr>
            <p:ph type="pic" sz="quarter" idx="10"/>
          </p:nvPr>
        </p:nvSpPr>
        <p:spPr/>
      </p:sp>
      <p:sp>
        <p:nvSpPr>
          <p:cNvPr id="3" name="Title 2">
            <a:extLst>
              <a:ext uri="{FF2B5EF4-FFF2-40B4-BE49-F238E27FC236}">
                <a16:creationId xmlns:a16="http://schemas.microsoft.com/office/drawing/2014/main" id="{44D383E5-3701-5DD3-935E-05C3BE29A908}"/>
              </a:ext>
            </a:extLst>
          </p:cNvPr>
          <p:cNvSpPr>
            <a:spLocks noGrp="1"/>
          </p:cNvSpPr>
          <p:nvPr>
            <p:ph type="ctrTitle"/>
          </p:nvPr>
        </p:nvSpPr>
        <p:spPr>
          <a:xfrm>
            <a:off x="371476" y="1779589"/>
            <a:ext cx="4645024" cy="2182811"/>
          </a:xfrm>
        </p:spPr>
        <p:txBody>
          <a:bodyPr>
            <a:normAutofit/>
          </a:bodyPr>
          <a:lstStyle/>
          <a:p>
            <a:r>
              <a:rPr lang="en-GB" sz="4000" dirty="0" err="1"/>
              <a:t>Algoritma</a:t>
            </a:r>
            <a:r>
              <a:rPr lang="en-GB" sz="4000" dirty="0"/>
              <a:t> </a:t>
            </a:r>
            <a:r>
              <a:rPr lang="en-ID" sz="4000" b="1" i="0" dirty="0">
                <a:effectLst/>
                <a:latin typeface="Helvetica Neue"/>
              </a:rPr>
              <a:t> </a:t>
            </a:r>
            <a:r>
              <a:rPr lang="en-ID" sz="4000" b="1" i="0" dirty="0" err="1">
                <a:effectLst/>
                <a:latin typeface="Helvetica Neue"/>
              </a:rPr>
              <a:t>XGboost</a:t>
            </a:r>
            <a:br>
              <a:rPr lang="en-ID" b="1" i="0" dirty="0">
                <a:solidFill>
                  <a:srgbClr val="000000"/>
                </a:solidFill>
                <a:effectLst/>
                <a:latin typeface="Helvetica Neue"/>
              </a:rPr>
            </a:br>
            <a:endParaRPr lang="en-ID" dirty="0"/>
          </a:p>
        </p:txBody>
      </p:sp>
      <p:sp>
        <p:nvSpPr>
          <p:cNvPr id="4" name="Subtitle 3">
            <a:extLst>
              <a:ext uri="{FF2B5EF4-FFF2-40B4-BE49-F238E27FC236}">
                <a16:creationId xmlns:a16="http://schemas.microsoft.com/office/drawing/2014/main" id="{E2AB4D0A-0B50-5E24-FC10-4B4E8EC5C2BF}"/>
              </a:ext>
            </a:extLst>
          </p:cNvPr>
          <p:cNvSpPr>
            <a:spLocks noGrp="1"/>
          </p:cNvSpPr>
          <p:nvPr>
            <p:ph type="subTitle" idx="1"/>
          </p:nvPr>
        </p:nvSpPr>
        <p:spPr>
          <a:xfrm>
            <a:off x="371476" y="3670853"/>
            <a:ext cx="4416424" cy="1384542"/>
          </a:xfrm>
        </p:spPr>
        <p:txBody>
          <a:bodyPr>
            <a:normAutofit fontScale="70000" lnSpcReduction="20000"/>
          </a:bodyPr>
          <a:lstStyle/>
          <a:p>
            <a:r>
              <a:rPr lang="en-GB" dirty="0" err="1"/>
              <a:t>Setelah</a:t>
            </a:r>
            <a:r>
              <a:rPr lang="en-GB" dirty="0"/>
              <a:t> </a:t>
            </a:r>
            <a:r>
              <a:rPr lang="en-GB" dirty="0" err="1"/>
              <a:t>melakukan</a:t>
            </a:r>
            <a:r>
              <a:rPr lang="en-GB" dirty="0"/>
              <a:t> proses cluster menggunakan </a:t>
            </a:r>
            <a:r>
              <a:rPr lang="en-GB" dirty="0" err="1"/>
              <a:t>Kmeans</a:t>
            </a:r>
            <a:r>
              <a:rPr lang="en-GB" dirty="0"/>
              <a:t>, Langkah </a:t>
            </a:r>
            <a:r>
              <a:rPr lang="en-GB" dirty="0" err="1"/>
              <a:t>selanjutnya</a:t>
            </a:r>
            <a:r>
              <a:rPr lang="en-GB" dirty="0"/>
              <a:t> adalah menentukan model yang cocok. Dari beberapa model yang </a:t>
            </a:r>
            <a:r>
              <a:rPr lang="en-GB" dirty="0" err="1"/>
              <a:t>saya</a:t>
            </a:r>
            <a:r>
              <a:rPr lang="en-GB" dirty="0"/>
              <a:t> </a:t>
            </a:r>
            <a:r>
              <a:rPr lang="en-GB" dirty="0" err="1"/>
              <a:t>gunakan</a:t>
            </a:r>
            <a:r>
              <a:rPr lang="en-GB" dirty="0"/>
              <a:t> model </a:t>
            </a:r>
            <a:r>
              <a:rPr lang="en-GB" dirty="0" err="1"/>
              <a:t>Xgboost</a:t>
            </a:r>
            <a:r>
              <a:rPr lang="en-GB" dirty="0"/>
              <a:t> </a:t>
            </a:r>
            <a:r>
              <a:rPr lang="en-GB" dirty="0" err="1"/>
              <a:t>merupakan</a:t>
            </a:r>
            <a:r>
              <a:rPr lang="en-GB" dirty="0"/>
              <a:t> salah </a:t>
            </a:r>
            <a:r>
              <a:rPr lang="en-GB" dirty="0" err="1"/>
              <a:t>satu</a:t>
            </a:r>
            <a:r>
              <a:rPr lang="en-GB" dirty="0"/>
              <a:t> model yang paling optimal dalam </a:t>
            </a:r>
            <a:r>
              <a:rPr lang="en-GB" dirty="0" err="1"/>
              <a:t>hal</a:t>
            </a:r>
            <a:r>
              <a:rPr lang="en-GB" dirty="0"/>
              <a:t> </a:t>
            </a:r>
            <a:r>
              <a:rPr lang="en-GB" dirty="0" err="1"/>
              <a:t>prediksi</a:t>
            </a:r>
            <a:r>
              <a:rPr lang="en-GB" dirty="0"/>
              <a:t> ini. </a:t>
            </a:r>
            <a:endParaRPr lang="en-ID" dirty="0"/>
          </a:p>
        </p:txBody>
      </p:sp>
      <p:pic>
        <p:nvPicPr>
          <p:cNvPr id="6" name="Picture 5">
            <a:extLst>
              <a:ext uri="{FF2B5EF4-FFF2-40B4-BE49-F238E27FC236}">
                <a16:creationId xmlns:a16="http://schemas.microsoft.com/office/drawing/2014/main" id="{20C09F39-A032-B080-9ACB-DDAD9A6A29DB}"/>
              </a:ext>
            </a:extLst>
          </p:cNvPr>
          <p:cNvPicPr>
            <a:picLocks noChangeAspect="1"/>
          </p:cNvPicPr>
          <p:nvPr/>
        </p:nvPicPr>
        <p:blipFill>
          <a:blip r:embed="rId2"/>
          <a:stretch>
            <a:fillRect/>
          </a:stretch>
        </p:blipFill>
        <p:spPr>
          <a:xfrm>
            <a:off x="5804452" y="1498072"/>
            <a:ext cx="5777947" cy="3140189"/>
          </a:xfrm>
          <a:prstGeom prst="rect">
            <a:avLst/>
          </a:prstGeom>
        </p:spPr>
      </p:pic>
    </p:spTree>
    <p:extLst>
      <p:ext uri="{BB962C8B-B14F-4D97-AF65-F5344CB8AC3E}">
        <p14:creationId xmlns:p14="http://schemas.microsoft.com/office/powerpoint/2010/main" val="317055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619198" y="487919"/>
            <a:ext cx="5272764" cy="781470"/>
          </a:xfrm>
        </p:spPr>
        <p:txBody>
          <a:bodyPr/>
          <a:lstStyle/>
          <a:p>
            <a:r>
              <a:rPr lang="en-US" dirty="0"/>
              <a:t>Problem Statement</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1531612"/>
            <a:ext cx="5272764" cy="2001616"/>
          </a:xfrm>
        </p:spPr>
        <p:txBody>
          <a:bodyPr>
            <a:normAutofit/>
          </a:bodyPr>
          <a:lstStyle/>
          <a:p>
            <a:pPr>
              <a:lnSpc>
                <a:spcPct val="120000"/>
              </a:lnSpc>
            </a:pPr>
            <a:r>
              <a:rPr lang="en-ID" b="0" i="0" dirty="0" err="1">
                <a:solidFill>
                  <a:schemeClr val="tx1">
                    <a:lumMod val="75000"/>
                  </a:schemeClr>
                </a:solidFill>
                <a:effectLst/>
                <a:latin typeface="Söhne"/>
              </a:rPr>
              <a:t>Perubahan</a:t>
            </a:r>
            <a:r>
              <a:rPr lang="en-ID" b="0" i="0" dirty="0">
                <a:solidFill>
                  <a:schemeClr val="tx1">
                    <a:lumMod val="75000"/>
                  </a:schemeClr>
                </a:solidFill>
                <a:effectLst/>
                <a:latin typeface="Söhne"/>
              </a:rPr>
              <a:t> </a:t>
            </a:r>
            <a:r>
              <a:rPr lang="en-ID" b="0" i="0" dirty="0" err="1">
                <a:solidFill>
                  <a:schemeClr val="tx1">
                    <a:lumMod val="75000"/>
                  </a:schemeClr>
                </a:solidFill>
                <a:effectLst/>
                <a:latin typeface="Söhne"/>
              </a:rPr>
              <a:t>ekonomi</a:t>
            </a:r>
            <a:r>
              <a:rPr lang="en-ID" b="0" i="0" dirty="0">
                <a:solidFill>
                  <a:schemeClr val="tx1">
                    <a:lumMod val="75000"/>
                  </a:schemeClr>
                </a:solidFill>
                <a:effectLst/>
                <a:latin typeface="Söhne"/>
              </a:rPr>
              <a:t> global, </a:t>
            </a:r>
            <a:r>
              <a:rPr lang="en-ID" b="0" i="0" dirty="0" err="1">
                <a:solidFill>
                  <a:schemeClr val="tx1">
                    <a:lumMod val="75000"/>
                  </a:schemeClr>
                </a:solidFill>
                <a:effectLst/>
                <a:latin typeface="Söhne"/>
              </a:rPr>
              <a:t>seperti</a:t>
            </a:r>
            <a:r>
              <a:rPr lang="en-ID" b="0" i="0" dirty="0">
                <a:solidFill>
                  <a:schemeClr val="tx1">
                    <a:lumMod val="75000"/>
                  </a:schemeClr>
                </a:solidFill>
                <a:effectLst/>
                <a:latin typeface="Söhne"/>
              </a:rPr>
              <a:t> </a:t>
            </a:r>
            <a:r>
              <a:rPr lang="en-ID" b="0" i="0" dirty="0" err="1">
                <a:solidFill>
                  <a:schemeClr val="tx1">
                    <a:lumMod val="75000"/>
                  </a:schemeClr>
                </a:solidFill>
                <a:effectLst/>
                <a:latin typeface="Söhne"/>
              </a:rPr>
              <a:t>resesi</a:t>
            </a:r>
            <a:r>
              <a:rPr lang="en-ID" b="0" i="0" dirty="0">
                <a:solidFill>
                  <a:schemeClr val="tx1">
                    <a:lumMod val="75000"/>
                  </a:schemeClr>
                </a:solidFill>
                <a:effectLst/>
                <a:latin typeface="Söhne"/>
              </a:rPr>
              <a:t> </a:t>
            </a:r>
            <a:r>
              <a:rPr lang="en-ID" b="0" i="0" dirty="0" err="1">
                <a:solidFill>
                  <a:schemeClr val="tx1">
                    <a:lumMod val="75000"/>
                  </a:schemeClr>
                </a:solidFill>
                <a:effectLst/>
                <a:latin typeface="Söhne"/>
              </a:rPr>
              <a:t>atau</a:t>
            </a:r>
            <a:r>
              <a:rPr lang="en-ID" b="0" i="0" dirty="0">
                <a:solidFill>
                  <a:schemeClr val="tx1">
                    <a:lumMod val="75000"/>
                  </a:schemeClr>
                </a:solidFill>
                <a:effectLst/>
                <a:latin typeface="Söhne"/>
              </a:rPr>
              <a:t> </a:t>
            </a:r>
            <a:r>
              <a:rPr lang="en-ID" b="0" i="0" dirty="0" err="1">
                <a:solidFill>
                  <a:schemeClr val="tx1">
                    <a:lumMod val="75000"/>
                  </a:schemeClr>
                </a:solidFill>
                <a:effectLst/>
                <a:latin typeface="Söhne"/>
              </a:rPr>
              <a:t>fluktuasi</a:t>
            </a:r>
            <a:r>
              <a:rPr lang="en-ID" b="0" i="0" dirty="0">
                <a:solidFill>
                  <a:schemeClr val="tx1">
                    <a:lumMod val="75000"/>
                  </a:schemeClr>
                </a:solidFill>
                <a:effectLst/>
                <a:latin typeface="Söhne"/>
              </a:rPr>
              <a:t> pasar, </a:t>
            </a:r>
            <a:r>
              <a:rPr lang="en-ID" b="0" i="0" dirty="0" err="1">
                <a:solidFill>
                  <a:schemeClr val="tx1">
                    <a:lumMod val="75000"/>
                  </a:schemeClr>
                </a:solidFill>
                <a:effectLst/>
                <a:latin typeface="Söhne"/>
              </a:rPr>
              <a:t>memiliki</a:t>
            </a:r>
            <a:r>
              <a:rPr lang="en-ID" b="0" i="0" dirty="0">
                <a:solidFill>
                  <a:schemeClr val="tx1">
                    <a:lumMod val="75000"/>
                  </a:schemeClr>
                </a:solidFill>
                <a:effectLst/>
                <a:latin typeface="Söhne"/>
              </a:rPr>
              <a:t> </a:t>
            </a:r>
            <a:r>
              <a:rPr lang="en-ID" b="0" i="0" dirty="0" err="1">
                <a:solidFill>
                  <a:schemeClr val="tx1">
                    <a:lumMod val="75000"/>
                  </a:schemeClr>
                </a:solidFill>
                <a:effectLst/>
                <a:latin typeface="Söhne"/>
              </a:rPr>
              <a:t>dampak</a:t>
            </a:r>
            <a:r>
              <a:rPr lang="en-ID" b="0" i="0" dirty="0">
                <a:solidFill>
                  <a:schemeClr val="tx1">
                    <a:lumMod val="75000"/>
                  </a:schemeClr>
                </a:solidFill>
                <a:effectLst/>
                <a:latin typeface="Söhne"/>
              </a:rPr>
              <a:t> yang </a:t>
            </a:r>
            <a:r>
              <a:rPr lang="en-ID" b="0" i="0" dirty="0" err="1">
                <a:solidFill>
                  <a:schemeClr val="tx1">
                    <a:lumMod val="75000"/>
                  </a:schemeClr>
                </a:solidFill>
                <a:effectLst/>
                <a:latin typeface="Söhne"/>
              </a:rPr>
              <a:t>signifikan</a:t>
            </a:r>
            <a:r>
              <a:rPr lang="en-ID" b="0" i="0" dirty="0">
                <a:solidFill>
                  <a:schemeClr val="tx1">
                    <a:lumMod val="75000"/>
                  </a:schemeClr>
                </a:solidFill>
                <a:effectLst/>
                <a:latin typeface="Söhne"/>
              </a:rPr>
              <a:t> </a:t>
            </a:r>
            <a:r>
              <a:rPr lang="en-ID" b="0" i="0" dirty="0" err="1">
                <a:solidFill>
                  <a:schemeClr val="tx1">
                    <a:lumMod val="75000"/>
                  </a:schemeClr>
                </a:solidFill>
                <a:effectLst/>
                <a:latin typeface="Söhne"/>
              </a:rPr>
              <a:t>terhadap</a:t>
            </a:r>
            <a:r>
              <a:rPr lang="en-ID" b="0" i="0" dirty="0">
                <a:solidFill>
                  <a:schemeClr val="tx1">
                    <a:lumMod val="75000"/>
                  </a:schemeClr>
                </a:solidFill>
                <a:effectLst/>
                <a:latin typeface="Söhne"/>
              </a:rPr>
              <a:t> </a:t>
            </a:r>
            <a:r>
              <a:rPr lang="en-ID" b="0" i="0" dirty="0" err="1">
                <a:solidFill>
                  <a:schemeClr val="tx1">
                    <a:lumMod val="75000"/>
                  </a:schemeClr>
                </a:solidFill>
                <a:effectLst/>
                <a:latin typeface="Söhne"/>
              </a:rPr>
              <a:t>risiko</a:t>
            </a:r>
            <a:r>
              <a:rPr lang="en-ID" b="0" i="0" dirty="0">
                <a:solidFill>
                  <a:schemeClr val="tx1">
                    <a:lumMod val="75000"/>
                  </a:schemeClr>
                </a:solidFill>
                <a:effectLst/>
                <a:latin typeface="Söhne"/>
              </a:rPr>
              <a:t> </a:t>
            </a:r>
            <a:r>
              <a:rPr lang="en-ID" b="0" i="0" dirty="0" err="1">
                <a:solidFill>
                  <a:schemeClr val="tx1">
                    <a:lumMod val="75000"/>
                  </a:schemeClr>
                </a:solidFill>
                <a:effectLst/>
                <a:latin typeface="Söhne"/>
              </a:rPr>
              <a:t>kredit</a:t>
            </a:r>
            <a:r>
              <a:rPr lang="en-ID" b="0" i="0" dirty="0">
                <a:solidFill>
                  <a:schemeClr val="tx1">
                    <a:lumMod val="75000"/>
                  </a:schemeClr>
                </a:solidFill>
                <a:effectLst/>
                <a:latin typeface="Söhne"/>
              </a:rPr>
              <a:t> yang </a:t>
            </a:r>
            <a:r>
              <a:rPr lang="en-ID" b="0" i="0" dirty="0" err="1">
                <a:solidFill>
                  <a:schemeClr val="tx1">
                    <a:lumMod val="75000"/>
                  </a:schemeClr>
                </a:solidFill>
                <a:effectLst/>
                <a:latin typeface="Söhne"/>
              </a:rPr>
              <a:t>dihadapi</a:t>
            </a:r>
            <a:r>
              <a:rPr lang="en-ID" b="0" i="0" dirty="0">
                <a:solidFill>
                  <a:schemeClr val="tx1">
                    <a:lumMod val="75000"/>
                  </a:schemeClr>
                </a:solidFill>
                <a:effectLst/>
                <a:latin typeface="Söhne"/>
              </a:rPr>
              <a:t> oleh </a:t>
            </a:r>
            <a:r>
              <a:rPr lang="en-ID" b="0" i="0" dirty="0" err="1">
                <a:solidFill>
                  <a:schemeClr val="tx1">
                    <a:lumMod val="75000"/>
                  </a:schemeClr>
                </a:solidFill>
                <a:effectLst/>
                <a:latin typeface="Söhne"/>
              </a:rPr>
              <a:t>lembaga</a:t>
            </a:r>
            <a:r>
              <a:rPr lang="en-ID" b="0" i="0" dirty="0">
                <a:solidFill>
                  <a:schemeClr val="tx1">
                    <a:lumMod val="75000"/>
                  </a:schemeClr>
                </a:solidFill>
                <a:effectLst/>
                <a:latin typeface="Söhne"/>
              </a:rPr>
              <a:t> </a:t>
            </a:r>
            <a:r>
              <a:rPr lang="en-ID" b="0" i="0" dirty="0" err="1">
                <a:solidFill>
                  <a:schemeClr val="tx1">
                    <a:lumMod val="75000"/>
                  </a:schemeClr>
                </a:solidFill>
                <a:effectLst/>
                <a:latin typeface="Söhne"/>
              </a:rPr>
              <a:t>keuangan</a:t>
            </a:r>
            <a:r>
              <a:rPr lang="en-ID" b="0" i="0" dirty="0">
                <a:solidFill>
                  <a:schemeClr val="tx1">
                    <a:lumMod val="75000"/>
                  </a:schemeClr>
                </a:solidFill>
                <a:effectLst/>
                <a:latin typeface="Söhne"/>
              </a:rPr>
              <a:t>. </a:t>
            </a:r>
            <a:endParaRPr lang="en-US" dirty="0">
              <a:solidFill>
                <a:schemeClr val="tx1">
                  <a:lumMod val="75000"/>
                </a:schemeClr>
              </a:solidFill>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2" name="Picture 1">
            <a:extLst>
              <a:ext uri="{FF2B5EF4-FFF2-40B4-BE49-F238E27FC236}">
                <a16:creationId xmlns:a16="http://schemas.microsoft.com/office/drawing/2014/main" id="{64ECA9E9-77B1-75A3-149E-21C9F4793568}"/>
              </a:ext>
            </a:extLst>
          </p:cNvPr>
          <p:cNvPicPr>
            <a:picLocks noChangeAspect="1"/>
          </p:cNvPicPr>
          <p:nvPr/>
        </p:nvPicPr>
        <p:blipFill>
          <a:blip r:embed="rId2"/>
          <a:stretch>
            <a:fillRect/>
          </a:stretch>
        </p:blipFill>
        <p:spPr>
          <a:xfrm>
            <a:off x="540234" y="1007165"/>
            <a:ext cx="5797920" cy="3910583"/>
          </a:xfrm>
          <a:prstGeom prst="rect">
            <a:avLst/>
          </a:prstGeom>
        </p:spPr>
      </p:pic>
      <p:sp>
        <p:nvSpPr>
          <p:cNvPr id="8" name="Title 5">
            <a:extLst>
              <a:ext uri="{FF2B5EF4-FFF2-40B4-BE49-F238E27FC236}">
                <a16:creationId xmlns:a16="http://schemas.microsoft.com/office/drawing/2014/main" id="{C3C23D47-2C92-2764-8A3B-124D7CEC1BBF}"/>
              </a:ext>
            </a:extLst>
          </p:cNvPr>
          <p:cNvSpPr txBox="1">
            <a:spLocks/>
          </p:cNvSpPr>
          <p:nvPr/>
        </p:nvSpPr>
        <p:spPr>
          <a:xfrm>
            <a:off x="6784850" y="3372137"/>
            <a:ext cx="5272764" cy="78147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dirty="0" err="1"/>
              <a:t>Bisnis</a:t>
            </a:r>
            <a:r>
              <a:rPr lang="en-US" dirty="0"/>
              <a:t> </a:t>
            </a:r>
            <a:r>
              <a:rPr lang="en-US" dirty="0" err="1"/>
              <a:t>Metrik</a:t>
            </a:r>
            <a:endParaRPr lang="en-US" dirty="0"/>
          </a:p>
        </p:txBody>
      </p:sp>
      <p:sp>
        <p:nvSpPr>
          <p:cNvPr id="9" name="Content Placeholder 6">
            <a:extLst>
              <a:ext uri="{FF2B5EF4-FFF2-40B4-BE49-F238E27FC236}">
                <a16:creationId xmlns:a16="http://schemas.microsoft.com/office/drawing/2014/main" id="{CACB32A4-0B2C-BC05-F2D7-DB630CCC6340}"/>
              </a:ext>
            </a:extLst>
          </p:cNvPr>
          <p:cNvSpPr txBox="1">
            <a:spLocks/>
          </p:cNvSpPr>
          <p:nvPr/>
        </p:nvSpPr>
        <p:spPr>
          <a:xfrm>
            <a:off x="6543562" y="4090776"/>
            <a:ext cx="5272764" cy="467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kern="100" dirty="0">
                <a:latin typeface="Söhne"/>
                <a:ea typeface="Calibri" panose="020F0502020204030204" pitchFamily="34" charset="0"/>
                <a:cs typeface="Times New Roman" panose="02020603050405020304" pitchFamily="18" charset="0"/>
              </a:rPr>
              <a:t>R</a:t>
            </a:r>
            <a:r>
              <a:rPr lang="en-US" sz="1800" kern="100" dirty="0">
                <a:effectLst/>
                <a:latin typeface="Söhne"/>
                <a:ea typeface="Calibri" panose="020F0502020204030204" pitchFamily="34" charset="0"/>
                <a:cs typeface="Times New Roman" panose="02020603050405020304" pitchFamily="18" charset="0"/>
              </a:rPr>
              <a:t>ate credit risk</a:t>
            </a:r>
            <a:endParaRPr lang="en-US" dirty="0">
              <a:latin typeface="Söhne"/>
            </a:endParaRPr>
          </a:p>
        </p:txBody>
      </p:sp>
      <p:sp>
        <p:nvSpPr>
          <p:cNvPr id="11" name="Title 5">
            <a:extLst>
              <a:ext uri="{FF2B5EF4-FFF2-40B4-BE49-F238E27FC236}">
                <a16:creationId xmlns:a16="http://schemas.microsoft.com/office/drawing/2014/main" id="{235F28A2-191F-0BA5-A5DC-0AC30D56AF11}"/>
              </a:ext>
            </a:extLst>
          </p:cNvPr>
          <p:cNvSpPr txBox="1">
            <a:spLocks/>
          </p:cNvSpPr>
          <p:nvPr/>
        </p:nvSpPr>
        <p:spPr>
          <a:xfrm>
            <a:off x="6775474" y="4258502"/>
            <a:ext cx="5272764" cy="83542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dirty="0"/>
              <a:t>Goal </a:t>
            </a:r>
          </a:p>
        </p:txBody>
      </p:sp>
      <p:sp>
        <p:nvSpPr>
          <p:cNvPr id="12" name="Content Placeholder 6">
            <a:extLst>
              <a:ext uri="{FF2B5EF4-FFF2-40B4-BE49-F238E27FC236}">
                <a16:creationId xmlns:a16="http://schemas.microsoft.com/office/drawing/2014/main" id="{C67C8D5F-35CB-D65E-3F94-DDF17D935815}"/>
              </a:ext>
            </a:extLst>
          </p:cNvPr>
          <p:cNvSpPr txBox="1">
            <a:spLocks/>
          </p:cNvSpPr>
          <p:nvPr/>
        </p:nvSpPr>
        <p:spPr>
          <a:xfrm>
            <a:off x="6556814" y="5083194"/>
            <a:ext cx="5272764" cy="1644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kern="100" dirty="0" err="1">
                <a:effectLst/>
                <a:latin typeface="Söhne"/>
                <a:ea typeface="Calibri" panose="020F0502020204030204" pitchFamily="34" charset="0"/>
                <a:cs typeface="Times New Roman" panose="02020603050405020304" pitchFamily="18" charset="0"/>
              </a:rPr>
              <a:t>Memprediksi</a:t>
            </a:r>
            <a:r>
              <a:rPr lang="en-GB" sz="1800" kern="100" dirty="0">
                <a:effectLst/>
                <a:latin typeface="Söhne"/>
                <a:ea typeface="Calibri" panose="020F0502020204030204" pitchFamily="34" charset="0"/>
                <a:cs typeface="Times New Roman" panose="02020603050405020304" pitchFamily="18" charset="0"/>
              </a:rPr>
              <a:t> </a:t>
            </a:r>
            <a:r>
              <a:rPr lang="en-GB" sz="1800" kern="100" dirty="0" err="1">
                <a:effectLst/>
                <a:latin typeface="Söhne"/>
                <a:ea typeface="Calibri" panose="020F0502020204030204" pitchFamily="34" charset="0"/>
                <a:cs typeface="Times New Roman" panose="02020603050405020304" pitchFamily="18" charset="0"/>
              </a:rPr>
              <a:t>nasabah</a:t>
            </a:r>
            <a:r>
              <a:rPr lang="en-GB" sz="1800" kern="100" dirty="0">
                <a:effectLst/>
                <a:latin typeface="Söhne"/>
                <a:ea typeface="Calibri" panose="020F0502020204030204" pitchFamily="34" charset="0"/>
                <a:cs typeface="Times New Roman" panose="02020603050405020304" pitchFamily="18" charset="0"/>
              </a:rPr>
              <a:t> yang </a:t>
            </a:r>
            <a:r>
              <a:rPr lang="en-GB" sz="1800" kern="100" dirty="0" err="1">
                <a:effectLst/>
                <a:latin typeface="Söhne"/>
                <a:ea typeface="Calibri" panose="020F0502020204030204" pitchFamily="34" charset="0"/>
                <a:cs typeface="Times New Roman" panose="02020603050405020304" pitchFamily="18" charset="0"/>
              </a:rPr>
              <a:t>berpotensi</a:t>
            </a:r>
            <a:r>
              <a:rPr lang="en-GB" sz="1800" kern="100" dirty="0">
                <a:effectLst/>
                <a:latin typeface="Söhne"/>
                <a:ea typeface="Calibri" panose="020F0502020204030204" pitchFamily="34" charset="0"/>
                <a:cs typeface="Times New Roman" panose="02020603050405020304" pitchFamily="18" charset="0"/>
              </a:rPr>
              <a:t> </a:t>
            </a:r>
            <a:r>
              <a:rPr lang="en-GB" sz="1800" kern="100" dirty="0" err="1">
                <a:latin typeface="Söhne"/>
                <a:ea typeface="Calibri" panose="020F0502020204030204" pitchFamily="34" charset="0"/>
                <a:cs typeface="Times New Roman" panose="02020603050405020304" pitchFamily="18" charset="0"/>
              </a:rPr>
              <a:t>memiliki</a:t>
            </a:r>
            <a:r>
              <a:rPr lang="en-GB" sz="1800" kern="100" dirty="0">
                <a:latin typeface="Söhne"/>
                <a:ea typeface="Calibri" panose="020F0502020204030204" pitchFamily="34" charset="0"/>
                <a:cs typeface="Times New Roman" panose="02020603050405020304" pitchFamily="18" charset="0"/>
              </a:rPr>
              <a:t> rate credit risk yang </a:t>
            </a:r>
            <a:r>
              <a:rPr lang="en-GB" sz="1800" kern="100" dirty="0" err="1">
                <a:latin typeface="Söhne"/>
                <a:ea typeface="Calibri" panose="020F0502020204030204" pitchFamily="34" charset="0"/>
                <a:cs typeface="Times New Roman" panose="02020603050405020304" pitchFamily="18" charset="0"/>
              </a:rPr>
              <a:t>tinggi</a:t>
            </a:r>
            <a:r>
              <a:rPr lang="en-GB" sz="1800" kern="100" dirty="0">
                <a:latin typeface="Söhne"/>
                <a:ea typeface="Calibri" panose="020F0502020204030204" pitchFamily="34" charset="0"/>
                <a:cs typeface="Times New Roman" panose="02020603050405020304" pitchFamily="18" charset="0"/>
              </a:rPr>
              <a:t>, </a:t>
            </a:r>
            <a:r>
              <a:rPr lang="en-GB" sz="1800" kern="100" dirty="0" err="1">
                <a:latin typeface="Söhne"/>
                <a:ea typeface="Calibri" panose="020F0502020204030204" pitchFamily="34" charset="0"/>
                <a:cs typeface="Times New Roman" panose="02020603050405020304" pitchFamily="18" charset="0"/>
              </a:rPr>
              <a:t>guna</a:t>
            </a:r>
            <a:r>
              <a:rPr lang="en-GB" sz="1800" kern="100" dirty="0">
                <a:latin typeface="Söhne"/>
                <a:ea typeface="Calibri" panose="020F0502020204030204" pitchFamily="34" charset="0"/>
                <a:cs typeface="Times New Roman" panose="02020603050405020304" pitchFamily="18" charset="0"/>
              </a:rPr>
              <a:t> </a:t>
            </a:r>
            <a:r>
              <a:rPr lang="en-GB" sz="1800" kern="100" dirty="0" err="1">
                <a:latin typeface="Söhne"/>
                <a:ea typeface="Calibri" panose="020F0502020204030204" pitchFamily="34" charset="0"/>
                <a:cs typeface="Times New Roman" panose="02020603050405020304" pitchFamily="18" charset="0"/>
              </a:rPr>
              <a:t>memberi</a:t>
            </a:r>
            <a:r>
              <a:rPr lang="en-GB" sz="1800" kern="100" dirty="0">
                <a:latin typeface="Söhne"/>
                <a:ea typeface="Calibri" panose="020F0502020204030204" pitchFamily="34" charset="0"/>
                <a:cs typeface="Times New Roman" panose="02020603050405020304" pitchFamily="18" charset="0"/>
              </a:rPr>
              <a:t> </a:t>
            </a:r>
            <a:r>
              <a:rPr lang="en-GB" sz="1800" kern="100" dirty="0" err="1">
                <a:latin typeface="Söhne"/>
                <a:ea typeface="Calibri" panose="020F0502020204030204" pitchFamily="34" charset="0"/>
                <a:cs typeface="Times New Roman" panose="02020603050405020304" pitchFamily="18" charset="0"/>
              </a:rPr>
              <a:t>tindakan</a:t>
            </a:r>
            <a:r>
              <a:rPr lang="en-GB" sz="1800" kern="100" dirty="0">
                <a:latin typeface="Söhne"/>
                <a:ea typeface="Calibri" panose="020F0502020204030204" pitchFamily="34" charset="0"/>
                <a:cs typeface="Times New Roman" panose="02020603050405020304" pitchFamily="18" charset="0"/>
              </a:rPr>
              <a:t> yang </a:t>
            </a:r>
            <a:r>
              <a:rPr lang="en-GB" sz="1800" kern="100" dirty="0" err="1">
                <a:latin typeface="Söhne"/>
                <a:ea typeface="Calibri" panose="020F0502020204030204" pitchFamily="34" charset="0"/>
                <a:cs typeface="Times New Roman" panose="02020603050405020304" pitchFamily="18" charset="0"/>
              </a:rPr>
              <a:t>tepat</a:t>
            </a:r>
            <a:r>
              <a:rPr lang="en-GB" sz="1800" kern="100" dirty="0">
                <a:latin typeface="Söhne"/>
                <a:ea typeface="Calibri" panose="020F0502020204030204" pitchFamily="34" charset="0"/>
                <a:cs typeface="Times New Roman" panose="02020603050405020304" pitchFamily="18" charset="0"/>
              </a:rPr>
              <a:t> untuk </a:t>
            </a:r>
            <a:r>
              <a:rPr lang="en-GB" sz="1800" kern="100" dirty="0" err="1">
                <a:latin typeface="Söhne"/>
                <a:ea typeface="Calibri" panose="020F0502020204030204" pitchFamily="34" charset="0"/>
                <a:cs typeface="Times New Roman" panose="02020603050405020304" pitchFamily="18" charset="0"/>
              </a:rPr>
              <a:t>nasabah</a:t>
            </a:r>
            <a:r>
              <a:rPr lang="en-GB" sz="1800" kern="100" dirty="0">
                <a:latin typeface="Söhne"/>
                <a:ea typeface="Calibri" panose="020F0502020204030204" pitchFamily="34" charset="0"/>
                <a:cs typeface="Times New Roman" panose="02020603050405020304" pitchFamily="18" charset="0"/>
              </a:rPr>
              <a:t> tersebut.</a:t>
            </a:r>
            <a:endParaRPr lang="en-ID" sz="1800" kern="100" dirty="0">
              <a:effectLst/>
              <a:latin typeface="Söhn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876300" y="2841278"/>
            <a:ext cx="10439400" cy="1175444"/>
          </a:xfrm>
        </p:spPr>
        <p:txBody>
          <a:bodyPr>
            <a:normAutofit/>
          </a:bodyPr>
          <a:lstStyle/>
          <a:p>
            <a:pPr rtl="0">
              <a:spcBef>
                <a:spcPts val="0"/>
              </a:spcBef>
              <a:spcAft>
                <a:spcPts val="0"/>
              </a:spcAft>
            </a:pPr>
            <a:r>
              <a:rPr lang="en-US" dirty="0" err="1"/>
              <a:t>Explaratory</a:t>
            </a:r>
            <a:r>
              <a:rPr lang="en-US" dirty="0"/>
              <a:t> Data Analysis</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7FF4118-8BD8-6D92-5143-95F4B57F291E}"/>
              </a:ext>
            </a:extLst>
          </p:cNvPr>
          <p:cNvSpPr>
            <a:spLocks noGrp="1"/>
          </p:cNvSpPr>
          <p:nvPr>
            <p:ph type="subTitle" idx="1"/>
          </p:nvPr>
        </p:nvSpPr>
        <p:spPr>
          <a:xfrm>
            <a:off x="371476" y="607013"/>
            <a:ext cx="4416424" cy="976311"/>
          </a:xfrm>
        </p:spPr>
        <p:txBody>
          <a:bodyPr/>
          <a:lstStyle/>
          <a:p>
            <a:pPr algn="ctr"/>
            <a:r>
              <a:rPr lang="en-ID" b="1" i="1" dirty="0">
                <a:effectLst/>
                <a:latin typeface="Söhne"/>
              </a:rPr>
              <a:t>"</a:t>
            </a:r>
            <a:r>
              <a:rPr lang="en-ID" b="1" i="1" dirty="0" err="1">
                <a:effectLst/>
                <a:latin typeface="Söhne"/>
              </a:rPr>
              <a:t>Analisis</a:t>
            </a:r>
            <a:r>
              <a:rPr lang="en-ID" b="1" i="1" dirty="0">
                <a:effectLst/>
                <a:latin typeface="Söhne"/>
              </a:rPr>
              <a:t> </a:t>
            </a:r>
            <a:r>
              <a:rPr lang="en-ID" b="1" i="1" dirty="0" err="1">
                <a:effectLst/>
                <a:latin typeface="Söhne"/>
              </a:rPr>
              <a:t>Preferensi</a:t>
            </a:r>
            <a:r>
              <a:rPr lang="en-ID" b="1" i="1" dirty="0">
                <a:effectLst/>
                <a:latin typeface="Söhne"/>
              </a:rPr>
              <a:t> </a:t>
            </a:r>
            <a:r>
              <a:rPr lang="en-ID" b="1" i="1" dirty="0" err="1">
                <a:effectLst/>
                <a:latin typeface="Söhne"/>
              </a:rPr>
              <a:t>Peminjam</a:t>
            </a:r>
            <a:r>
              <a:rPr lang="en-ID" b="1" i="1" dirty="0">
                <a:effectLst/>
                <a:latin typeface="Söhne"/>
              </a:rPr>
              <a:t> </a:t>
            </a:r>
            <a:r>
              <a:rPr lang="en-ID" b="1" i="1" dirty="0" err="1">
                <a:effectLst/>
                <a:latin typeface="Söhne"/>
              </a:rPr>
              <a:t>berdasarkan</a:t>
            </a:r>
            <a:r>
              <a:rPr lang="en-ID" b="1" i="1" dirty="0">
                <a:effectLst/>
                <a:latin typeface="Söhne"/>
              </a:rPr>
              <a:t> purpose</a:t>
            </a:r>
            <a:endParaRPr lang="en-ID" b="1" i="1" dirty="0"/>
          </a:p>
        </p:txBody>
      </p:sp>
      <p:pic>
        <p:nvPicPr>
          <p:cNvPr id="5" name="Picture Placeholder 4">
            <a:extLst>
              <a:ext uri="{FF2B5EF4-FFF2-40B4-BE49-F238E27FC236}">
                <a16:creationId xmlns:a16="http://schemas.microsoft.com/office/drawing/2014/main" id="{C3AF35DD-75DF-7492-EEA6-552E3A313243}"/>
              </a:ext>
            </a:extLst>
          </p:cNvPr>
          <p:cNvPicPr>
            <a:picLocks noGrp="1" noChangeAspect="1"/>
          </p:cNvPicPr>
          <p:nvPr>
            <p:ph type="pic" sz="quarter" idx="10"/>
          </p:nvPr>
        </p:nvPicPr>
        <p:blipFill>
          <a:blip r:embed="rId2"/>
          <a:srcRect t="473" b="473"/>
          <a:stretch>
            <a:fillRect/>
          </a:stretch>
        </p:blipFill>
        <p:spPr>
          <a:xfrm>
            <a:off x="5016500" y="471488"/>
            <a:ext cx="7175500" cy="5915025"/>
          </a:xfrm>
          <a:prstGeom prst="rect">
            <a:avLst/>
          </a:prstGeom>
        </p:spPr>
      </p:pic>
      <p:sp>
        <p:nvSpPr>
          <p:cNvPr id="10" name="Title 9">
            <a:extLst>
              <a:ext uri="{FF2B5EF4-FFF2-40B4-BE49-F238E27FC236}">
                <a16:creationId xmlns:a16="http://schemas.microsoft.com/office/drawing/2014/main" id="{370C90E7-A8FB-C276-74E1-AB6868260B36}"/>
              </a:ext>
            </a:extLst>
          </p:cNvPr>
          <p:cNvSpPr>
            <a:spLocks noGrp="1"/>
          </p:cNvSpPr>
          <p:nvPr>
            <p:ph type="ctrTitle"/>
          </p:nvPr>
        </p:nvSpPr>
        <p:spPr>
          <a:xfrm>
            <a:off x="485776" y="3966198"/>
            <a:ext cx="4416424" cy="2182811"/>
          </a:xfrm>
        </p:spPr>
        <p:txBody>
          <a:bodyPr>
            <a:noAutofit/>
          </a:bodyPr>
          <a:lstStyle/>
          <a:p>
            <a:r>
              <a:rPr lang="en-ID" sz="2000" b="0" i="0" dirty="0">
                <a:solidFill>
                  <a:srgbClr val="D1D5DB"/>
                </a:solidFill>
                <a:effectLst/>
                <a:latin typeface="Söhne"/>
              </a:rPr>
              <a:t>"Dari </a:t>
            </a:r>
            <a:r>
              <a:rPr lang="en-ID" sz="2000" b="0" i="0" dirty="0" err="1">
                <a:solidFill>
                  <a:srgbClr val="D1D5DB"/>
                </a:solidFill>
                <a:effectLst/>
                <a:latin typeface="Söhne"/>
              </a:rPr>
              <a:t>hasil</a:t>
            </a:r>
            <a:r>
              <a:rPr lang="en-ID" sz="2000" b="0" i="0" dirty="0">
                <a:solidFill>
                  <a:srgbClr val="D1D5DB"/>
                </a:solidFill>
                <a:effectLst/>
                <a:latin typeface="Söhne"/>
              </a:rPr>
              <a:t> </a:t>
            </a:r>
            <a:r>
              <a:rPr lang="en-ID" sz="2000" b="0" i="0" dirty="0" err="1">
                <a:solidFill>
                  <a:srgbClr val="D1D5DB"/>
                </a:solidFill>
                <a:effectLst/>
                <a:latin typeface="Söhne"/>
              </a:rPr>
              <a:t>visualisasi</a:t>
            </a:r>
            <a:r>
              <a:rPr lang="en-ID" sz="2000" b="0" i="0" dirty="0">
                <a:solidFill>
                  <a:srgbClr val="D1D5DB"/>
                </a:solidFill>
                <a:effectLst/>
                <a:latin typeface="Söhne"/>
              </a:rPr>
              <a:t>, </a:t>
            </a:r>
            <a:r>
              <a:rPr lang="en-ID" sz="2000" b="0" i="0" dirty="0" err="1">
                <a:solidFill>
                  <a:srgbClr val="D1D5DB"/>
                </a:solidFill>
                <a:effectLst/>
                <a:latin typeface="Söhne"/>
              </a:rPr>
              <a:t>terlihat</a:t>
            </a:r>
            <a:r>
              <a:rPr lang="en-ID" sz="2000" b="0" i="0" dirty="0">
                <a:solidFill>
                  <a:srgbClr val="D1D5DB"/>
                </a:solidFill>
                <a:effectLst/>
                <a:latin typeface="Söhne"/>
              </a:rPr>
              <a:t> </a:t>
            </a:r>
            <a:r>
              <a:rPr lang="en-ID" sz="2000" b="0" i="0" dirty="0" err="1">
                <a:solidFill>
                  <a:srgbClr val="D1D5DB"/>
                </a:solidFill>
                <a:effectLst/>
                <a:latin typeface="Söhne"/>
              </a:rPr>
              <a:t>bahwa</a:t>
            </a:r>
            <a:r>
              <a:rPr lang="en-ID" sz="2000" b="0" i="0" dirty="0">
                <a:solidFill>
                  <a:srgbClr val="D1D5DB"/>
                </a:solidFill>
                <a:effectLst/>
                <a:latin typeface="Söhne"/>
              </a:rPr>
              <a:t> </a:t>
            </a:r>
            <a:r>
              <a:rPr lang="en-ID" sz="2000" b="0" i="0" dirty="0" err="1">
                <a:solidFill>
                  <a:srgbClr val="D1D5DB"/>
                </a:solidFill>
                <a:effectLst/>
                <a:latin typeface="Söhne"/>
              </a:rPr>
              <a:t>preferensi</a:t>
            </a:r>
            <a:r>
              <a:rPr lang="en-ID" sz="2000" b="0" i="0" dirty="0">
                <a:solidFill>
                  <a:srgbClr val="D1D5DB"/>
                </a:solidFill>
                <a:effectLst/>
                <a:latin typeface="Söhne"/>
              </a:rPr>
              <a:t> </a:t>
            </a:r>
            <a:r>
              <a:rPr lang="en-ID" sz="2000" b="0" i="0" dirty="0" err="1">
                <a:solidFill>
                  <a:srgbClr val="D1D5DB"/>
                </a:solidFill>
                <a:effectLst/>
                <a:latin typeface="Söhne"/>
              </a:rPr>
              <a:t>peminjam</a:t>
            </a:r>
            <a:r>
              <a:rPr lang="en-ID" sz="2000" b="0" i="0" dirty="0">
                <a:solidFill>
                  <a:srgbClr val="D1D5DB"/>
                </a:solidFill>
                <a:effectLst/>
                <a:latin typeface="Söhne"/>
              </a:rPr>
              <a:t> yang paling </a:t>
            </a:r>
            <a:r>
              <a:rPr lang="en-ID" sz="2000" b="0" i="0" dirty="0" err="1">
                <a:solidFill>
                  <a:srgbClr val="D1D5DB"/>
                </a:solidFill>
                <a:effectLst/>
                <a:latin typeface="Söhne"/>
              </a:rPr>
              <a:t>tinggi</a:t>
            </a:r>
            <a:r>
              <a:rPr lang="en-ID" sz="2000" b="0" i="0" dirty="0">
                <a:solidFill>
                  <a:srgbClr val="D1D5DB"/>
                </a:solidFill>
                <a:effectLst/>
                <a:latin typeface="Söhne"/>
              </a:rPr>
              <a:t> </a:t>
            </a:r>
            <a:r>
              <a:rPr lang="en-ID" sz="2000" b="0" i="0" dirty="0" err="1">
                <a:solidFill>
                  <a:srgbClr val="D1D5DB"/>
                </a:solidFill>
                <a:effectLst/>
                <a:latin typeface="Söhne"/>
              </a:rPr>
              <a:t>berdasarkan</a:t>
            </a:r>
            <a:r>
              <a:rPr lang="en-ID" sz="2000" b="0" i="0" dirty="0">
                <a:solidFill>
                  <a:srgbClr val="D1D5DB"/>
                </a:solidFill>
                <a:effectLst/>
                <a:latin typeface="Söhne"/>
              </a:rPr>
              <a:t> </a:t>
            </a:r>
            <a:r>
              <a:rPr lang="en-ID" sz="2000" b="0" i="0" dirty="0" err="1">
                <a:solidFill>
                  <a:srgbClr val="D1D5DB"/>
                </a:solidFill>
                <a:effectLst/>
                <a:latin typeface="Söhne"/>
              </a:rPr>
              <a:t>tujuan</a:t>
            </a:r>
            <a:r>
              <a:rPr lang="en-ID" sz="2000" b="0" i="0" dirty="0">
                <a:solidFill>
                  <a:srgbClr val="D1D5DB"/>
                </a:solidFill>
                <a:effectLst/>
                <a:latin typeface="Söhne"/>
              </a:rPr>
              <a:t> </a:t>
            </a:r>
            <a:r>
              <a:rPr lang="en-ID" sz="2000" b="0" i="0" dirty="0" err="1">
                <a:solidFill>
                  <a:srgbClr val="D1D5DB"/>
                </a:solidFill>
                <a:effectLst/>
                <a:latin typeface="Söhne"/>
              </a:rPr>
              <a:t>penggunaan</a:t>
            </a:r>
            <a:r>
              <a:rPr lang="en-ID" sz="2000" b="0" i="0" dirty="0">
                <a:solidFill>
                  <a:srgbClr val="D1D5DB"/>
                </a:solidFill>
                <a:effectLst/>
                <a:latin typeface="Söhne"/>
              </a:rPr>
              <a:t> </a:t>
            </a:r>
            <a:r>
              <a:rPr lang="en-ID" sz="2000" b="0" i="0" dirty="0" err="1">
                <a:solidFill>
                  <a:srgbClr val="D1D5DB"/>
                </a:solidFill>
                <a:effectLst/>
                <a:latin typeface="Söhne"/>
              </a:rPr>
              <a:t>pinjaman</a:t>
            </a:r>
            <a:r>
              <a:rPr lang="en-ID" sz="2000" b="0" i="0" dirty="0">
                <a:solidFill>
                  <a:srgbClr val="D1D5DB"/>
                </a:solidFill>
                <a:effectLst/>
                <a:latin typeface="Söhne"/>
              </a:rPr>
              <a:t> </a:t>
            </a:r>
            <a:r>
              <a:rPr lang="en-ID" sz="2000" b="0" i="0" dirty="0" err="1">
                <a:solidFill>
                  <a:srgbClr val="D1D5DB"/>
                </a:solidFill>
                <a:effectLst/>
                <a:latin typeface="Söhne"/>
              </a:rPr>
              <a:t>adalah</a:t>
            </a:r>
            <a:r>
              <a:rPr lang="en-ID" sz="2000" b="0" i="0" dirty="0">
                <a:solidFill>
                  <a:srgbClr val="D1D5DB"/>
                </a:solidFill>
                <a:effectLst/>
                <a:latin typeface="Söhne"/>
              </a:rPr>
              <a:t> </a:t>
            </a:r>
            <a:r>
              <a:rPr lang="en-ID" sz="2000" b="0" i="0" dirty="0" err="1">
                <a:solidFill>
                  <a:srgbClr val="D1D5DB"/>
                </a:solidFill>
                <a:effectLst/>
                <a:latin typeface="Söhne"/>
              </a:rPr>
              <a:t>untuk</a:t>
            </a:r>
            <a:r>
              <a:rPr lang="en-ID" sz="2000" b="0" i="0" dirty="0">
                <a:solidFill>
                  <a:srgbClr val="D1D5DB"/>
                </a:solidFill>
                <a:effectLst/>
                <a:latin typeface="Söhne"/>
              </a:rPr>
              <a:t> debt consolidation. Debt consolidation </a:t>
            </a:r>
            <a:r>
              <a:rPr lang="en-ID" sz="2000" b="0" i="0" dirty="0" err="1">
                <a:solidFill>
                  <a:srgbClr val="D1D5DB"/>
                </a:solidFill>
                <a:effectLst/>
                <a:latin typeface="Söhne"/>
              </a:rPr>
              <a:t>adalah</a:t>
            </a:r>
            <a:r>
              <a:rPr lang="en-ID" sz="2000" b="0" i="0" dirty="0">
                <a:solidFill>
                  <a:srgbClr val="D1D5DB"/>
                </a:solidFill>
                <a:effectLst/>
                <a:latin typeface="Söhne"/>
              </a:rPr>
              <a:t> proses </a:t>
            </a:r>
            <a:r>
              <a:rPr lang="en-ID" sz="2000" b="0" i="0" dirty="0" err="1">
                <a:solidFill>
                  <a:srgbClr val="D1D5DB"/>
                </a:solidFill>
                <a:effectLst/>
                <a:latin typeface="Söhne"/>
              </a:rPr>
              <a:t>menggabungkan</a:t>
            </a:r>
            <a:r>
              <a:rPr lang="en-ID" sz="2000" b="0" i="0" dirty="0">
                <a:solidFill>
                  <a:srgbClr val="D1D5DB"/>
                </a:solidFill>
                <a:effectLst/>
                <a:latin typeface="Söhne"/>
              </a:rPr>
              <a:t> </a:t>
            </a:r>
            <a:r>
              <a:rPr lang="en-ID" sz="2000" b="0" i="0" dirty="0" err="1">
                <a:solidFill>
                  <a:srgbClr val="D1D5DB"/>
                </a:solidFill>
                <a:effectLst/>
                <a:latin typeface="Söhne"/>
              </a:rPr>
              <a:t>hutang-hutang</a:t>
            </a:r>
            <a:r>
              <a:rPr lang="en-ID" sz="2000" b="0" i="0" dirty="0">
                <a:solidFill>
                  <a:srgbClr val="D1D5DB"/>
                </a:solidFill>
                <a:effectLst/>
                <a:latin typeface="Söhne"/>
              </a:rPr>
              <a:t> yang </a:t>
            </a:r>
            <a:r>
              <a:rPr lang="en-ID" sz="2000" b="0" i="0" dirty="0" err="1">
                <a:solidFill>
                  <a:srgbClr val="D1D5DB"/>
                </a:solidFill>
                <a:effectLst/>
                <a:latin typeface="Söhne"/>
              </a:rPr>
              <a:t>ada</a:t>
            </a:r>
            <a:r>
              <a:rPr lang="en-ID" sz="2000" b="0" i="0" dirty="0">
                <a:solidFill>
                  <a:srgbClr val="D1D5DB"/>
                </a:solidFill>
                <a:effectLst/>
                <a:latin typeface="Söhne"/>
              </a:rPr>
              <a:t> </a:t>
            </a:r>
            <a:r>
              <a:rPr lang="en-ID" sz="2000" b="0" i="0" dirty="0" err="1">
                <a:solidFill>
                  <a:srgbClr val="D1D5DB"/>
                </a:solidFill>
                <a:effectLst/>
                <a:latin typeface="Söhne"/>
              </a:rPr>
              <a:t>menjadi</a:t>
            </a:r>
            <a:r>
              <a:rPr lang="en-ID" sz="2000" b="0" i="0" dirty="0">
                <a:solidFill>
                  <a:srgbClr val="D1D5DB"/>
                </a:solidFill>
                <a:effectLst/>
                <a:latin typeface="Söhne"/>
              </a:rPr>
              <a:t> </a:t>
            </a:r>
            <a:r>
              <a:rPr lang="en-ID" sz="2000" b="0" i="0" dirty="0" err="1">
                <a:solidFill>
                  <a:srgbClr val="D1D5DB"/>
                </a:solidFill>
                <a:effectLst/>
                <a:latin typeface="Söhne"/>
              </a:rPr>
              <a:t>satu</a:t>
            </a:r>
            <a:r>
              <a:rPr lang="en-ID" sz="2000" b="0" i="0" dirty="0">
                <a:solidFill>
                  <a:srgbClr val="D1D5DB"/>
                </a:solidFill>
                <a:effectLst/>
                <a:latin typeface="Söhne"/>
              </a:rPr>
              <a:t> </a:t>
            </a:r>
            <a:r>
              <a:rPr lang="en-ID" sz="2000" b="0" i="0" dirty="0" err="1">
                <a:solidFill>
                  <a:srgbClr val="D1D5DB"/>
                </a:solidFill>
                <a:effectLst/>
                <a:latin typeface="Söhne"/>
              </a:rPr>
              <a:t>pinjaman</a:t>
            </a:r>
            <a:r>
              <a:rPr lang="en-ID" sz="2000" b="0" i="0" dirty="0">
                <a:solidFill>
                  <a:srgbClr val="D1D5DB"/>
                </a:solidFill>
                <a:effectLst/>
                <a:latin typeface="Söhne"/>
              </a:rPr>
              <a:t> </a:t>
            </a:r>
            <a:r>
              <a:rPr lang="en-ID" sz="2000" b="0" i="0" dirty="0" err="1">
                <a:solidFill>
                  <a:srgbClr val="D1D5DB"/>
                </a:solidFill>
                <a:effectLst/>
                <a:latin typeface="Söhne"/>
              </a:rPr>
              <a:t>tunggal</a:t>
            </a:r>
            <a:r>
              <a:rPr lang="en-ID" sz="2000" b="0" i="0" dirty="0">
                <a:solidFill>
                  <a:srgbClr val="D1D5DB"/>
                </a:solidFill>
                <a:effectLst/>
                <a:latin typeface="Söhne"/>
              </a:rPr>
              <a:t> </a:t>
            </a:r>
            <a:r>
              <a:rPr lang="en-ID" sz="2000" b="0" i="0" dirty="0" err="1">
                <a:solidFill>
                  <a:srgbClr val="D1D5DB"/>
                </a:solidFill>
                <a:effectLst/>
                <a:latin typeface="Söhne"/>
              </a:rPr>
              <a:t>dengan</a:t>
            </a:r>
            <a:r>
              <a:rPr lang="en-ID" sz="2000" b="0" i="0" dirty="0">
                <a:solidFill>
                  <a:srgbClr val="D1D5DB"/>
                </a:solidFill>
                <a:effectLst/>
                <a:latin typeface="Söhne"/>
              </a:rPr>
              <a:t> </a:t>
            </a:r>
            <a:r>
              <a:rPr lang="en-ID" sz="2000" b="0" i="0" dirty="0" err="1">
                <a:solidFill>
                  <a:srgbClr val="D1D5DB"/>
                </a:solidFill>
                <a:effectLst/>
                <a:latin typeface="Söhne"/>
              </a:rPr>
              <a:t>suku</a:t>
            </a:r>
            <a:r>
              <a:rPr lang="en-ID" sz="2000" b="0" i="0" dirty="0">
                <a:solidFill>
                  <a:srgbClr val="D1D5DB"/>
                </a:solidFill>
                <a:effectLst/>
                <a:latin typeface="Söhne"/>
              </a:rPr>
              <a:t> </a:t>
            </a:r>
            <a:r>
              <a:rPr lang="en-ID" sz="2000" b="0" i="0" dirty="0" err="1">
                <a:solidFill>
                  <a:srgbClr val="D1D5DB"/>
                </a:solidFill>
                <a:effectLst/>
                <a:latin typeface="Söhne"/>
              </a:rPr>
              <a:t>bunga</a:t>
            </a:r>
            <a:r>
              <a:rPr lang="en-ID" sz="2000" b="0" i="0" dirty="0">
                <a:solidFill>
                  <a:srgbClr val="D1D5DB"/>
                </a:solidFill>
                <a:effectLst/>
                <a:latin typeface="Söhne"/>
              </a:rPr>
              <a:t> </a:t>
            </a:r>
            <a:r>
              <a:rPr lang="en-ID" sz="2000" b="0" i="0" dirty="0" err="1">
                <a:solidFill>
                  <a:srgbClr val="D1D5DB"/>
                </a:solidFill>
                <a:effectLst/>
                <a:latin typeface="Söhne"/>
              </a:rPr>
              <a:t>lebih</a:t>
            </a:r>
            <a:r>
              <a:rPr lang="en-ID" sz="2000" b="0" i="0" dirty="0">
                <a:solidFill>
                  <a:srgbClr val="D1D5DB"/>
                </a:solidFill>
                <a:effectLst/>
                <a:latin typeface="Söhne"/>
              </a:rPr>
              <a:t> </a:t>
            </a:r>
            <a:r>
              <a:rPr lang="en-ID" sz="2000" b="0" i="0" dirty="0" err="1">
                <a:solidFill>
                  <a:srgbClr val="D1D5DB"/>
                </a:solidFill>
                <a:effectLst/>
                <a:latin typeface="Söhne"/>
              </a:rPr>
              <a:t>rendah</a:t>
            </a:r>
            <a:r>
              <a:rPr lang="en-ID" sz="2000" b="0" i="0" dirty="0">
                <a:solidFill>
                  <a:srgbClr val="D1D5DB"/>
                </a:solidFill>
                <a:effectLst/>
                <a:latin typeface="Söhne"/>
              </a:rPr>
              <a:t>. Jika </a:t>
            </a:r>
            <a:r>
              <a:rPr lang="en-ID" sz="2000" b="0" i="0" dirty="0" err="1">
                <a:solidFill>
                  <a:srgbClr val="D1D5DB"/>
                </a:solidFill>
                <a:effectLst/>
                <a:latin typeface="Söhne"/>
              </a:rPr>
              <a:t>persentase</a:t>
            </a:r>
            <a:r>
              <a:rPr lang="en-ID" sz="2000" b="0" i="0" dirty="0">
                <a:solidFill>
                  <a:srgbClr val="D1D5DB"/>
                </a:solidFill>
                <a:effectLst/>
                <a:latin typeface="Söhne"/>
              </a:rPr>
              <a:t> </a:t>
            </a:r>
            <a:r>
              <a:rPr lang="en-ID" sz="2000" b="0" i="0" dirty="0" err="1">
                <a:solidFill>
                  <a:srgbClr val="D1D5DB"/>
                </a:solidFill>
                <a:effectLst/>
                <a:latin typeface="Söhne"/>
              </a:rPr>
              <a:t>kategori</a:t>
            </a:r>
            <a:r>
              <a:rPr lang="en-ID" sz="2000" b="0" i="0" dirty="0">
                <a:solidFill>
                  <a:srgbClr val="D1D5DB"/>
                </a:solidFill>
                <a:effectLst/>
                <a:latin typeface="Söhne"/>
              </a:rPr>
              <a:t> 'debt consolidation' </a:t>
            </a:r>
            <a:r>
              <a:rPr lang="en-ID" sz="2000" b="0" i="0" dirty="0" err="1">
                <a:solidFill>
                  <a:srgbClr val="D1D5DB"/>
                </a:solidFill>
                <a:effectLst/>
                <a:latin typeface="Söhne"/>
              </a:rPr>
              <a:t>lebih</a:t>
            </a:r>
            <a:r>
              <a:rPr lang="en-ID" sz="2000" b="0" i="0" dirty="0">
                <a:solidFill>
                  <a:srgbClr val="D1D5DB"/>
                </a:solidFill>
                <a:effectLst/>
                <a:latin typeface="Söhne"/>
              </a:rPr>
              <a:t> </a:t>
            </a:r>
            <a:r>
              <a:rPr lang="en-ID" sz="2000" b="0" i="0" dirty="0" err="1">
                <a:solidFill>
                  <a:srgbClr val="D1D5DB"/>
                </a:solidFill>
                <a:effectLst/>
                <a:latin typeface="Söhne"/>
              </a:rPr>
              <a:t>tinggi</a:t>
            </a:r>
            <a:r>
              <a:rPr lang="en-ID" sz="2000" b="0" i="0" dirty="0">
                <a:solidFill>
                  <a:srgbClr val="D1D5DB"/>
                </a:solidFill>
                <a:effectLst/>
                <a:latin typeface="Söhne"/>
              </a:rPr>
              <a:t>, </a:t>
            </a:r>
            <a:r>
              <a:rPr lang="en-ID" sz="2000" b="0" i="0" dirty="0" err="1">
                <a:solidFill>
                  <a:srgbClr val="D1D5DB"/>
                </a:solidFill>
                <a:effectLst/>
                <a:latin typeface="Söhne"/>
              </a:rPr>
              <a:t>hal</a:t>
            </a:r>
            <a:r>
              <a:rPr lang="en-ID" sz="2000" b="0" i="0" dirty="0">
                <a:solidFill>
                  <a:srgbClr val="D1D5DB"/>
                </a:solidFill>
                <a:effectLst/>
                <a:latin typeface="Söhne"/>
              </a:rPr>
              <a:t> </a:t>
            </a:r>
            <a:r>
              <a:rPr lang="en-ID" sz="2000" b="0" i="0" dirty="0" err="1">
                <a:solidFill>
                  <a:srgbClr val="D1D5DB"/>
                </a:solidFill>
                <a:effectLst/>
                <a:latin typeface="Söhne"/>
              </a:rPr>
              <a:t>ini</a:t>
            </a:r>
            <a:r>
              <a:rPr lang="en-ID" sz="2000" b="0" i="0" dirty="0">
                <a:solidFill>
                  <a:srgbClr val="D1D5DB"/>
                </a:solidFill>
                <a:effectLst/>
                <a:latin typeface="Söhne"/>
              </a:rPr>
              <a:t> </a:t>
            </a:r>
            <a:r>
              <a:rPr lang="en-ID" sz="2000" b="0" i="0" dirty="0" err="1">
                <a:solidFill>
                  <a:srgbClr val="D1D5DB"/>
                </a:solidFill>
                <a:effectLst/>
                <a:latin typeface="Söhne"/>
              </a:rPr>
              <a:t>menunjukkan</a:t>
            </a:r>
            <a:r>
              <a:rPr lang="en-ID" sz="2000" b="0" i="0" dirty="0">
                <a:solidFill>
                  <a:srgbClr val="D1D5DB"/>
                </a:solidFill>
                <a:effectLst/>
                <a:latin typeface="Söhne"/>
              </a:rPr>
              <a:t> </a:t>
            </a:r>
            <a:r>
              <a:rPr lang="en-ID" sz="2000" b="0" i="0" dirty="0" err="1">
                <a:solidFill>
                  <a:srgbClr val="D1D5DB"/>
                </a:solidFill>
                <a:effectLst/>
                <a:latin typeface="Söhne"/>
              </a:rPr>
              <a:t>bahwa</a:t>
            </a:r>
            <a:r>
              <a:rPr lang="en-ID" sz="2000" b="0" i="0" dirty="0">
                <a:solidFill>
                  <a:srgbClr val="D1D5DB"/>
                </a:solidFill>
                <a:effectLst/>
                <a:latin typeface="Söhne"/>
              </a:rPr>
              <a:t> </a:t>
            </a:r>
            <a:r>
              <a:rPr lang="en-ID" sz="2000" b="0" i="0" dirty="0" err="1">
                <a:solidFill>
                  <a:srgbClr val="D1D5DB"/>
                </a:solidFill>
                <a:effectLst/>
                <a:latin typeface="Söhne"/>
              </a:rPr>
              <a:t>sebagian</a:t>
            </a:r>
            <a:r>
              <a:rPr lang="en-ID" sz="2000" b="0" i="0" dirty="0">
                <a:solidFill>
                  <a:srgbClr val="D1D5DB"/>
                </a:solidFill>
                <a:effectLst/>
                <a:latin typeface="Söhne"/>
              </a:rPr>
              <a:t> </a:t>
            </a:r>
            <a:r>
              <a:rPr lang="en-ID" sz="2000" b="0" i="0" dirty="0" err="1">
                <a:solidFill>
                  <a:srgbClr val="D1D5DB"/>
                </a:solidFill>
                <a:effectLst/>
                <a:latin typeface="Söhne"/>
              </a:rPr>
              <a:t>besar</a:t>
            </a:r>
            <a:r>
              <a:rPr lang="en-ID" sz="2000" b="0" i="0" dirty="0">
                <a:solidFill>
                  <a:srgbClr val="D1D5DB"/>
                </a:solidFill>
                <a:effectLst/>
                <a:latin typeface="Söhne"/>
              </a:rPr>
              <a:t> </a:t>
            </a:r>
            <a:r>
              <a:rPr lang="en-ID" sz="2000" b="0" i="0" dirty="0" err="1">
                <a:solidFill>
                  <a:srgbClr val="D1D5DB"/>
                </a:solidFill>
                <a:effectLst/>
                <a:latin typeface="Söhne"/>
              </a:rPr>
              <a:t>peminjam</a:t>
            </a:r>
            <a:r>
              <a:rPr lang="en-ID" sz="2000" b="0" i="0" dirty="0">
                <a:solidFill>
                  <a:srgbClr val="D1D5DB"/>
                </a:solidFill>
                <a:effectLst/>
                <a:latin typeface="Söhne"/>
              </a:rPr>
              <a:t> </a:t>
            </a:r>
            <a:r>
              <a:rPr lang="en-ID" sz="2000" b="0" i="0" dirty="0" err="1">
                <a:solidFill>
                  <a:srgbClr val="D1D5DB"/>
                </a:solidFill>
                <a:effectLst/>
                <a:latin typeface="Söhne"/>
              </a:rPr>
              <a:t>menghadapi</a:t>
            </a:r>
            <a:r>
              <a:rPr lang="en-ID" sz="2000" b="0" i="0" dirty="0">
                <a:solidFill>
                  <a:srgbClr val="D1D5DB"/>
                </a:solidFill>
                <a:effectLst/>
                <a:latin typeface="Söhne"/>
              </a:rPr>
              <a:t> </a:t>
            </a:r>
            <a:r>
              <a:rPr lang="en-ID" sz="2000" b="0" i="0" dirty="0" err="1">
                <a:solidFill>
                  <a:srgbClr val="D1D5DB"/>
                </a:solidFill>
                <a:effectLst/>
                <a:latin typeface="Söhne"/>
              </a:rPr>
              <a:t>kesulitan</a:t>
            </a:r>
            <a:r>
              <a:rPr lang="en-ID" sz="2000" b="0" i="0" dirty="0">
                <a:solidFill>
                  <a:srgbClr val="D1D5DB"/>
                </a:solidFill>
                <a:effectLst/>
                <a:latin typeface="Söhne"/>
              </a:rPr>
              <a:t> </a:t>
            </a:r>
            <a:r>
              <a:rPr lang="en-ID" sz="2000" b="0" i="0" dirty="0" err="1">
                <a:solidFill>
                  <a:srgbClr val="D1D5DB"/>
                </a:solidFill>
                <a:effectLst/>
                <a:latin typeface="Söhne"/>
              </a:rPr>
              <a:t>keuangan</a:t>
            </a:r>
            <a:r>
              <a:rPr lang="en-ID" sz="2000" b="0" i="0" dirty="0">
                <a:solidFill>
                  <a:srgbClr val="D1D5DB"/>
                </a:solidFill>
                <a:effectLst/>
                <a:latin typeface="Söhne"/>
              </a:rPr>
              <a:t> dan </a:t>
            </a:r>
            <a:r>
              <a:rPr lang="en-ID" sz="2000" b="0" i="0" dirty="0" err="1">
                <a:solidFill>
                  <a:srgbClr val="D1D5DB"/>
                </a:solidFill>
                <a:effectLst/>
                <a:latin typeface="Söhne"/>
              </a:rPr>
              <a:t>memilih</a:t>
            </a:r>
            <a:r>
              <a:rPr lang="en-ID" sz="2000" b="0" i="0" dirty="0">
                <a:solidFill>
                  <a:srgbClr val="D1D5DB"/>
                </a:solidFill>
                <a:effectLst/>
                <a:latin typeface="Söhne"/>
              </a:rPr>
              <a:t> </a:t>
            </a:r>
            <a:r>
              <a:rPr lang="en-ID" sz="2000" b="0" i="0" dirty="0" err="1">
                <a:solidFill>
                  <a:srgbClr val="D1D5DB"/>
                </a:solidFill>
                <a:effectLst/>
                <a:latin typeface="Söhne"/>
              </a:rPr>
              <a:t>solusi</a:t>
            </a:r>
            <a:r>
              <a:rPr lang="en-ID" sz="2000" b="0" i="0" dirty="0">
                <a:solidFill>
                  <a:srgbClr val="D1D5DB"/>
                </a:solidFill>
                <a:effectLst/>
                <a:latin typeface="Söhne"/>
              </a:rPr>
              <a:t> </a:t>
            </a:r>
            <a:r>
              <a:rPr lang="en-ID" sz="2000" b="0" i="0" dirty="0" err="1">
                <a:solidFill>
                  <a:srgbClr val="D1D5DB"/>
                </a:solidFill>
                <a:effectLst/>
                <a:latin typeface="Söhne"/>
              </a:rPr>
              <a:t>konsolidasi</a:t>
            </a:r>
            <a:r>
              <a:rPr lang="en-ID" sz="2000" b="0" i="0" dirty="0">
                <a:solidFill>
                  <a:srgbClr val="D1D5DB"/>
                </a:solidFill>
                <a:effectLst/>
                <a:latin typeface="Söhne"/>
              </a:rPr>
              <a:t> </a:t>
            </a:r>
            <a:r>
              <a:rPr lang="en-ID" sz="2000" b="0" i="0" dirty="0" err="1">
                <a:solidFill>
                  <a:srgbClr val="D1D5DB"/>
                </a:solidFill>
                <a:effectLst/>
                <a:latin typeface="Söhne"/>
              </a:rPr>
              <a:t>hutang</a:t>
            </a:r>
            <a:r>
              <a:rPr lang="en-ID" sz="2000" b="0" i="0" dirty="0">
                <a:solidFill>
                  <a:srgbClr val="D1D5DB"/>
                </a:solidFill>
                <a:effectLst/>
                <a:latin typeface="Söhne"/>
              </a:rPr>
              <a:t> </a:t>
            </a:r>
            <a:r>
              <a:rPr lang="en-ID" sz="2000" b="0" i="0" dirty="0" err="1">
                <a:solidFill>
                  <a:srgbClr val="D1D5DB"/>
                </a:solidFill>
                <a:effectLst/>
                <a:latin typeface="Söhne"/>
              </a:rPr>
              <a:t>untuk</a:t>
            </a:r>
            <a:r>
              <a:rPr lang="en-ID" sz="2000" b="0" i="0" dirty="0">
                <a:solidFill>
                  <a:srgbClr val="D1D5DB"/>
                </a:solidFill>
                <a:effectLst/>
                <a:latin typeface="Söhne"/>
              </a:rPr>
              <a:t> </a:t>
            </a:r>
            <a:r>
              <a:rPr lang="en-ID" sz="2000" b="0" i="0" dirty="0" err="1">
                <a:solidFill>
                  <a:srgbClr val="D1D5DB"/>
                </a:solidFill>
                <a:effectLst/>
                <a:latin typeface="Söhne"/>
              </a:rPr>
              <a:t>mengatur</a:t>
            </a:r>
            <a:r>
              <a:rPr lang="en-ID" sz="2000" b="0" i="0" dirty="0">
                <a:solidFill>
                  <a:srgbClr val="D1D5DB"/>
                </a:solidFill>
                <a:effectLst/>
                <a:latin typeface="Söhne"/>
              </a:rPr>
              <a:t> </a:t>
            </a:r>
            <a:r>
              <a:rPr lang="en-ID" sz="2000" b="0" i="0" dirty="0" err="1">
                <a:solidFill>
                  <a:srgbClr val="D1D5DB"/>
                </a:solidFill>
                <a:effectLst/>
                <a:latin typeface="Söhne"/>
              </a:rPr>
              <a:t>ulang</a:t>
            </a:r>
            <a:r>
              <a:rPr lang="en-ID" sz="2000" b="0" i="0" dirty="0">
                <a:solidFill>
                  <a:srgbClr val="D1D5DB"/>
                </a:solidFill>
                <a:effectLst/>
                <a:latin typeface="Söhne"/>
              </a:rPr>
              <a:t> </a:t>
            </a:r>
            <a:r>
              <a:rPr lang="en-ID" sz="2000" b="0" i="0" dirty="0" err="1">
                <a:solidFill>
                  <a:srgbClr val="D1D5DB"/>
                </a:solidFill>
                <a:effectLst/>
                <a:latin typeface="Söhne"/>
              </a:rPr>
              <a:t>keuangan</a:t>
            </a:r>
            <a:r>
              <a:rPr lang="en-ID" sz="2000" b="0" i="0" dirty="0">
                <a:solidFill>
                  <a:srgbClr val="D1D5DB"/>
                </a:solidFill>
                <a:effectLst/>
                <a:latin typeface="Söhne"/>
              </a:rPr>
              <a:t> dan </a:t>
            </a:r>
            <a:r>
              <a:rPr lang="en-ID" sz="2000" b="0" i="0" dirty="0" err="1">
                <a:solidFill>
                  <a:srgbClr val="D1D5DB"/>
                </a:solidFill>
                <a:effectLst/>
                <a:latin typeface="Söhne"/>
              </a:rPr>
              <a:t>mengurangi</a:t>
            </a:r>
            <a:r>
              <a:rPr lang="en-ID" sz="2000" b="0" i="0" dirty="0">
                <a:solidFill>
                  <a:srgbClr val="D1D5DB"/>
                </a:solidFill>
                <a:effectLst/>
                <a:latin typeface="Söhne"/>
              </a:rPr>
              <a:t> </a:t>
            </a:r>
            <a:r>
              <a:rPr lang="en-ID" sz="2000" b="0" i="0" dirty="0" err="1">
                <a:solidFill>
                  <a:srgbClr val="D1D5DB"/>
                </a:solidFill>
                <a:effectLst/>
                <a:latin typeface="Söhne"/>
              </a:rPr>
              <a:t>pembayaran</a:t>
            </a:r>
            <a:r>
              <a:rPr lang="en-ID" sz="2000" b="0" i="0" dirty="0">
                <a:solidFill>
                  <a:srgbClr val="D1D5DB"/>
                </a:solidFill>
                <a:effectLst/>
                <a:latin typeface="Söhne"/>
              </a:rPr>
              <a:t> </a:t>
            </a:r>
            <a:r>
              <a:rPr lang="en-ID" sz="2000" b="0" i="0" dirty="0" err="1">
                <a:solidFill>
                  <a:srgbClr val="D1D5DB"/>
                </a:solidFill>
                <a:effectLst/>
                <a:latin typeface="Söhne"/>
              </a:rPr>
              <a:t>hutang</a:t>
            </a:r>
            <a:r>
              <a:rPr lang="en-ID" sz="2000" b="0" i="0" dirty="0">
                <a:solidFill>
                  <a:srgbClr val="D1D5DB"/>
                </a:solidFill>
                <a:effectLst/>
                <a:latin typeface="Söhne"/>
              </a:rPr>
              <a:t> yang </a:t>
            </a:r>
            <a:r>
              <a:rPr lang="en-ID" sz="2000" b="0" i="0" dirty="0" err="1">
                <a:solidFill>
                  <a:srgbClr val="D1D5DB"/>
                </a:solidFill>
                <a:effectLst/>
                <a:latin typeface="Söhne"/>
              </a:rPr>
              <a:t>terpisah-pisah</a:t>
            </a:r>
            <a:r>
              <a:rPr lang="en-ID" sz="2000" b="0" i="0" dirty="0">
                <a:solidFill>
                  <a:srgbClr val="D1D5DB"/>
                </a:solidFill>
                <a:effectLst/>
                <a:latin typeface="Söhne"/>
              </a:rPr>
              <a:t>."</a:t>
            </a:r>
            <a:endParaRPr lang="en-ID" sz="2000" dirty="0"/>
          </a:p>
        </p:txBody>
      </p:sp>
    </p:spTree>
    <p:extLst>
      <p:ext uri="{BB962C8B-B14F-4D97-AF65-F5344CB8AC3E}">
        <p14:creationId xmlns:p14="http://schemas.microsoft.com/office/powerpoint/2010/main" val="299218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0256A01-6987-AD00-DAAA-55369A6499FF}"/>
              </a:ext>
            </a:extLst>
          </p:cNvPr>
          <p:cNvSpPr>
            <a:spLocks noGrp="1"/>
          </p:cNvSpPr>
          <p:nvPr>
            <p:ph type="pic" sz="quarter" idx="10"/>
          </p:nvPr>
        </p:nvSpPr>
        <p:spPr/>
      </p:sp>
      <p:sp>
        <p:nvSpPr>
          <p:cNvPr id="3" name="Title 2">
            <a:extLst>
              <a:ext uri="{FF2B5EF4-FFF2-40B4-BE49-F238E27FC236}">
                <a16:creationId xmlns:a16="http://schemas.microsoft.com/office/drawing/2014/main" id="{B1FEFD70-D440-1B5A-FC0E-05706D339834}"/>
              </a:ext>
            </a:extLst>
          </p:cNvPr>
          <p:cNvSpPr>
            <a:spLocks noGrp="1"/>
          </p:cNvSpPr>
          <p:nvPr>
            <p:ph type="ctrTitle"/>
          </p:nvPr>
        </p:nvSpPr>
        <p:spPr>
          <a:xfrm>
            <a:off x="257176" y="870227"/>
            <a:ext cx="4645024" cy="619054"/>
          </a:xfrm>
        </p:spPr>
        <p:txBody>
          <a:bodyPr>
            <a:normAutofit/>
          </a:bodyPr>
          <a:lstStyle/>
          <a:p>
            <a:r>
              <a:rPr lang="en-ID" sz="3200" b="0" i="0" dirty="0" err="1">
                <a:solidFill>
                  <a:srgbClr val="D1D5DB"/>
                </a:solidFill>
                <a:effectLst/>
                <a:latin typeface="Söhne"/>
              </a:rPr>
              <a:t>Analisis</a:t>
            </a:r>
            <a:r>
              <a:rPr lang="en-ID" sz="3200" b="0" i="0" dirty="0">
                <a:solidFill>
                  <a:srgbClr val="D1D5DB"/>
                </a:solidFill>
                <a:effectLst/>
                <a:latin typeface="Söhne"/>
              </a:rPr>
              <a:t> </a:t>
            </a:r>
            <a:r>
              <a:rPr lang="en-ID" sz="3200" b="0" i="0" dirty="0" err="1">
                <a:solidFill>
                  <a:srgbClr val="D1D5DB"/>
                </a:solidFill>
                <a:effectLst/>
                <a:latin typeface="Söhne"/>
              </a:rPr>
              <a:t>Fluktuasi</a:t>
            </a:r>
            <a:r>
              <a:rPr lang="en-ID" sz="3200" b="0" i="0" dirty="0">
                <a:solidFill>
                  <a:srgbClr val="D1D5DB"/>
                </a:solidFill>
                <a:effectLst/>
                <a:latin typeface="Söhne"/>
              </a:rPr>
              <a:t> </a:t>
            </a:r>
            <a:r>
              <a:rPr lang="en-ID" sz="3200" b="0" i="0" dirty="0" err="1">
                <a:solidFill>
                  <a:srgbClr val="D1D5DB"/>
                </a:solidFill>
                <a:effectLst/>
                <a:latin typeface="Söhne"/>
              </a:rPr>
              <a:t>Bulanan</a:t>
            </a:r>
            <a:endParaRPr lang="en-ID" sz="3200" dirty="0"/>
          </a:p>
        </p:txBody>
      </p:sp>
      <p:sp>
        <p:nvSpPr>
          <p:cNvPr id="4" name="Subtitle 3">
            <a:extLst>
              <a:ext uri="{FF2B5EF4-FFF2-40B4-BE49-F238E27FC236}">
                <a16:creationId xmlns:a16="http://schemas.microsoft.com/office/drawing/2014/main" id="{432573EC-A234-B331-6630-6320911CA714}"/>
              </a:ext>
            </a:extLst>
          </p:cNvPr>
          <p:cNvSpPr>
            <a:spLocks noGrp="1"/>
          </p:cNvSpPr>
          <p:nvPr>
            <p:ph type="subTitle" idx="1"/>
          </p:nvPr>
        </p:nvSpPr>
        <p:spPr>
          <a:xfrm>
            <a:off x="371476" y="1881809"/>
            <a:ext cx="4416424" cy="3796437"/>
          </a:xfrm>
        </p:spPr>
        <p:txBody>
          <a:bodyPr>
            <a:normAutofit fontScale="92500" lnSpcReduction="20000"/>
          </a:bodyPr>
          <a:lstStyle/>
          <a:p>
            <a:br>
              <a:rPr lang="en-ID" dirty="0"/>
            </a:br>
            <a:r>
              <a:rPr lang="en-ID" b="0" i="0" dirty="0" err="1">
                <a:solidFill>
                  <a:srgbClr val="D1D5DB"/>
                </a:solidFill>
                <a:effectLst/>
                <a:latin typeface="Söhne"/>
              </a:rPr>
              <a:t>Berdasarkan</a:t>
            </a:r>
            <a:r>
              <a:rPr lang="en-ID" b="0" i="0" dirty="0">
                <a:solidFill>
                  <a:srgbClr val="D1D5DB"/>
                </a:solidFill>
                <a:effectLst/>
                <a:latin typeface="Söhne"/>
              </a:rPr>
              <a:t> </a:t>
            </a:r>
            <a:r>
              <a:rPr lang="en-ID" b="0" i="0" dirty="0" err="1">
                <a:solidFill>
                  <a:srgbClr val="D1D5DB"/>
                </a:solidFill>
                <a:effectLst/>
                <a:latin typeface="Söhne"/>
              </a:rPr>
              <a:t>grafik</a:t>
            </a:r>
            <a:r>
              <a:rPr lang="en-ID" b="0" i="0" dirty="0">
                <a:solidFill>
                  <a:srgbClr val="D1D5DB"/>
                </a:solidFill>
                <a:effectLst/>
                <a:latin typeface="Söhne"/>
              </a:rPr>
              <a:t> di </a:t>
            </a:r>
            <a:r>
              <a:rPr lang="en-ID" b="0" i="0" dirty="0" err="1">
                <a:solidFill>
                  <a:srgbClr val="D1D5DB"/>
                </a:solidFill>
                <a:effectLst/>
                <a:latin typeface="Söhne"/>
              </a:rPr>
              <a:t>samping</a:t>
            </a:r>
            <a:r>
              <a:rPr lang="en-ID" b="0" i="0" dirty="0">
                <a:solidFill>
                  <a:srgbClr val="D1D5DB"/>
                </a:solidFill>
                <a:effectLst/>
                <a:latin typeface="Söhne"/>
              </a:rPr>
              <a:t>, </a:t>
            </a:r>
            <a:r>
              <a:rPr lang="en-ID" b="0" i="0" dirty="0" err="1">
                <a:solidFill>
                  <a:srgbClr val="D1D5DB"/>
                </a:solidFill>
                <a:effectLst/>
                <a:latin typeface="Söhne"/>
              </a:rPr>
              <a:t>terlihat</a:t>
            </a:r>
            <a:r>
              <a:rPr lang="en-ID" b="0" i="0" dirty="0">
                <a:solidFill>
                  <a:srgbClr val="D1D5DB"/>
                </a:solidFill>
                <a:effectLst/>
                <a:latin typeface="Söhne"/>
              </a:rPr>
              <a:t> </a:t>
            </a:r>
            <a:r>
              <a:rPr lang="en-ID" b="0" i="0" dirty="0" err="1">
                <a:solidFill>
                  <a:srgbClr val="D1D5DB"/>
                </a:solidFill>
                <a:effectLst/>
                <a:latin typeface="Söhne"/>
              </a:rPr>
              <a:t>adanya</a:t>
            </a:r>
            <a:r>
              <a:rPr lang="en-ID" b="0" i="0" dirty="0">
                <a:solidFill>
                  <a:srgbClr val="D1D5DB"/>
                </a:solidFill>
                <a:effectLst/>
                <a:latin typeface="Söhne"/>
              </a:rPr>
              <a:t> </a:t>
            </a:r>
            <a:r>
              <a:rPr lang="en-ID" b="0" i="0" dirty="0" err="1">
                <a:solidFill>
                  <a:srgbClr val="D1D5DB"/>
                </a:solidFill>
                <a:effectLst/>
                <a:latin typeface="Söhne"/>
              </a:rPr>
              <a:t>fluktuasi</a:t>
            </a:r>
            <a:r>
              <a:rPr lang="en-ID" b="0" i="0" dirty="0">
                <a:solidFill>
                  <a:srgbClr val="D1D5DB"/>
                </a:solidFill>
                <a:effectLst/>
                <a:latin typeface="Söhne"/>
              </a:rPr>
              <a:t> yang </a:t>
            </a:r>
            <a:r>
              <a:rPr lang="en-ID" b="0" i="0" dirty="0" err="1">
                <a:solidFill>
                  <a:srgbClr val="D1D5DB"/>
                </a:solidFill>
                <a:effectLst/>
                <a:latin typeface="Söhne"/>
              </a:rPr>
              <a:t>signifikan</a:t>
            </a:r>
            <a:r>
              <a:rPr lang="en-ID" b="0" i="0" dirty="0">
                <a:solidFill>
                  <a:srgbClr val="D1D5DB"/>
                </a:solidFill>
                <a:effectLst/>
                <a:latin typeface="Söhne"/>
              </a:rPr>
              <a:t>. </a:t>
            </a:r>
            <a:r>
              <a:rPr lang="en-ID" b="0" i="0" dirty="0" err="1">
                <a:solidFill>
                  <a:srgbClr val="D1D5DB"/>
                </a:solidFill>
                <a:effectLst/>
                <a:latin typeface="Söhne"/>
              </a:rPr>
              <a:t>Bulan</a:t>
            </a:r>
            <a:r>
              <a:rPr lang="en-ID" b="0" i="0" dirty="0">
                <a:solidFill>
                  <a:srgbClr val="D1D5DB"/>
                </a:solidFill>
                <a:effectLst/>
                <a:latin typeface="Söhne"/>
              </a:rPr>
              <a:t> </a:t>
            </a:r>
            <a:r>
              <a:rPr lang="en-ID" b="0" i="0" dirty="0" err="1">
                <a:solidFill>
                  <a:srgbClr val="D1D5DB"/>
                </a:solidFill>
                <a:effectLst/>
                <a:latin typeface="Söhne"/>
              </a:rPr>
              <a:t>Juli</a:t>
            </a:r>
            <a:r>
              <a:rPr lang="en-ID" b="0" i="0" dirty="0">
                <a:solidFill>
                  <a:srgbClr val="D1D5DB"/>
                </a:solidFill>
                <a:effectLst/>
                <a:latin typeface="Söhne"/>
              </a:rPr>
              <a:t> dan </a:t>
            </a:r>
            <a:r>
              <a:rPr lang="en-ID" b="0" i="0" dirty="0" err="1">
                <a:solidFill>
                  <a:srgbClr val="D1D5DB"/>
                </a:solidFill>
                <a:effectLst/>
                <a:latin typeface="Söhne"/>
              </a:rPr>
              <a:t>Oktober</a:t>
            </a:r>
            <a:r>
              <a:rPr lang="en-ID" b="0" i="0" dirty="0">
                <a:solidFill>
                  <a:srgbClr val="D1D5DB"/>
                </a:solidFill>
                <a:effectLst/>
                <a:latin typeface="Söhne"/>
              </a:rPr>
              <a:t> </a:t>
            </a:r>
            <a:r>
              <a:rPr lang="en-ID" b="0" i="0" dirty="0" err="1">
                <a:solidFill>
                  <a:srgbClr val="D1D5DB"/>
                </a:solidFill>
                <a:effectLst/>
                <a:latin typeface="Söhne"/>
              </a:rPr>
              <a:t>menunjukkan</a:t>
            </a:r>
            <a:r>
              <a:rPr lang="en-ID" b="0" i="0" dirty="0">
                <a:solidFill>
                  <a:srgbClr val="D1D5DB"/>
                </a:solidFill>
                <a:effectLst/>
                <a:latin typeface="Söhne"/>
              </a:rPr>
              <a:t> </a:t>
            </a:r>
            <a:r>
              <a:rPr lang="en-ID" b="0" i="0" dirty="0" err="1">
                <a:solidFill>
                  <a:srgbClr val="D1D5DB"/>
                </a:solidFill>
                <a:effectLst/>
                <a:latin typeface="Söhne"/>
              </a:rPr>
              <a:t>peningkatan</a:t>
            </a:r>
            <a:r>
              <a:rPr lang="en-ID" b="0" i="0" dirty="0">
                <a:solidFill>
                  <a:srgbClr val="D1D5DB"/>
                </a:solidFill>
                <a:effectLst/>
                <a:latin typeface="Söhne"/>
              </a:rPr>
              <a:t> yang sangat </a:t>
            </a:r>
            <a:r>
              <a:rPr lang="en-ID" b="0" i="0" dirty="0" err="1">
                <a:solidFill>
                  <a:srgbClr val="D1D5DB"/>
                </a:solidFill>
                <a:effectLst/>
                <a:latin typeface="Söhne"/>
              </a:rPr>
              <a:t>signifikan</a:t>
            </a:r>
            <a:r>
              <a:rPr lang="en-ID" b="0" i="0" dirty="0">
                <a:solidFill>
                  <a:srgbClr val="D1D5DB"/>
                </a:solidFill>
                <a:effectLst/>
                <a:latin typeface="Söhne"/>
              </a:rPr>
              <a:t>, </a:t>
            </a:r>
            <a:r>
              <a:rPr lang="en-ID" b="0" i="0" dirty="0" err="1">
                <a:solidFill>
                  <a:srgbClr val="D1D5DB"/>
                </a:solidFill>
                <a:effectLst/>
                <a:latin typeface="Söhne"/>
              </a:rPr>
              <a:t>namun</a:t>
            </a:r>
            <a:r>
              <a:rPr lang="en-ID" b="0" i="0" dirty="0">
                <a:solidFill>
                  <a:srgbClr val="D1D5DB"/>
                </a:solidFill>
                <a:effectLst/>
                <a:latin typeface="Söhne"/>
              </a:rPr>
              <a:t> pada </a:t>
            </a:r>
            <a:r>
              <a:rPr lang="en-ID" b="0" i="0" dirty="0" err="1">
                <a:solidFill>
                  <a:srgbClr val="D1D5DB"/>
                </a:solidFill>
                <a:effectLst/>
                <a:latin typeface="Söhne"/>
              </a:rPr>
              <a:t>bulan</a:t>
            </a:r>
            <a:r>
              <a:rPr lang="en-ID" b="0" i="0" dirty="0">
                <a:solidFill>
                  <a:srgbClr val="D1D5DB"/>
                </a:solidFill>
                <a:effectLst/>
                <a:latin typeface="Söhne"/>
              </a:rPr>
              <a:t> </a:t>
            </a:r>
            <a:r>
              <a:rPr lang="en-ID" b="0" i="0" dirty="0" err="1">
                <a:solidFill>
                  <a:srgbClr val="D1D5DB"/>
                </a:solidFill>
                <a:effectLst/>
                <a:latin typeface="Söhne"/>
              </a:rPr>
              <a:t>selanjutnya</a:t>
            </a:r>
            <a:r>
              <a:rPr lang="en-ID" b="0" i="0" dirty="0">
                <a:solidFill>
                  <a:srgbClr val="D1D5DB"/>
                </a:solidFill>
                <a:effectLst/>
                <a:latin typeface="Söhne"/>
              </a:rPr>
              <a:t> </a:t>
            </a:r>
            <a:r>
              <a:rPr lang="en-ID" b="0" i="0" dirty="0" err="1">
                <a:solidFill>
                  <a:srgbClr val="D1D5DB"/>
                </a:solidFill>
                <a:effectLst/>
                <a:latin typeface="Söhne"/>
              </a:rPr>
              <a:t>terjadi</a:t>
            </a:r>
            <a:r>
              <a:rPr lang="en-ID" b="0" i="0" dirty="0">
                <a:solidFill>
                  <a:srgbClr val="D1D5DB"/>
                </a:solidFill>
                <a:effectLst/>
                <a:latin typeface="Söhne"/>
              </a:rPr>
              <a:t> </a:t>
            </a:r>
            <a:r>
              <a:rPr lang="en-ID" b="0" i="0" dirty="0" err="1">
                <a:solidFill>
                  <a:srgbClr val="D1D5DB"/>
                </a:solidFill>
                <a:effectLst/>
                <a:latin typeface="Söhne"/>
              </a:rPr>
              <a:t>penurunan</a:t>
            </a:r>
            <a:r>
              <a:rPr lang="en-ID" b="0" i="0" dirty="0">
                <a:solidFill>
                  <a:srgbClr val="D1D5DB"/>
                </a:solidFill>
                <a:effectLst/>
                <a:latin typeface="Söhne"/>
              </a:rPr>
              <a:t> </a:t>
            </a:r>
            <a:r>
              <a:rPr lang="en-ID" b="0" i="0" dirty="0" err="1">
                <a:solidFill>
                  <a:srgbClr val="D1D5DB"/>
                </a:solidFill>
                <a:effectLst/>
                <a:latin typeface="Söhne"/>
              </a:rPr>
              <a:t>drastis</a:t>
            </a:r>
            <a:r>
              <a:rPr lang="en-ID" b="0" i="0" dirty="0">
                <a:solidFill>
                  <a:srgbClr val="D1D5DB"/>
                </a:solidFill>
                <a:effectLst/>
                <a:latin typeface="Söhne"/>
              </a:rPr>
              <a:t>. </a:t>
            </a:r>
            <a:r>
              <a:rPr lang="en-ID" b="0" i="0" dirty="0" err="1">
                <a:solidFill>
                  <a:srgbClr val="D1D5DB"/>
                </a:solidFill>
                <a:effectLst/>
                <a:latin typeface="Söhne"/>
              </a:rPr>
              <a:t>Fenomena</a:t>
            </a:r>
            <a:r>
              <a:rPr lang="en-ID" b="0" i="0" dirty="0">
                <a:solidFill>
                  <a:srgbClr val="D1D5DB"/>
                </a:solidFill>
                <a:effectLst/>
                <a:latin typeface="Söhne"/>
              </a:rPr>
              <a:t> </a:t>
            </a:r>
            <a:r>
              <a:rPr lang="en-ID" b="0" i="0" dirty="0" err="1">
                <a:solidFill>
                  <a:srgbClr val="D1D5DB"/>
                </a:solidFill>
                <a:effectLst/>
                <a:latin typeface="Söhne"/>
              </a:rPr>
              <a:t>ini</a:t>
            </a:r>
            <a:r>
              <a:rPr lang="en-ID" b="0" i="0" dirty="0">
                <a:solidFill>
                  <a:srgbClr val="D1D5DB"/>
                </a:solidFill>
                <a:effectLst/>
                <a:latin typeface="Söhne"/>
              </a:rPr>
              <a:t> </a:t>
            </a:r>
            <a:r>
              <a:rPr lang="en-ID" b="0" i="0" dirty="0" err="1">
                <a:solidFill>
                  <a:srgbClr val="D1D5DB"/>
                </a:solidFill>
                <a:effectLst/>
                <a:latin typeface="Söhne"/>
              </a:rPr>
              <a:t>membutuhkan</a:t>
            </a:r>
            <a:r>
              <a:rPr lang="en-ID" b="0" i="0" dirty="0">
                <a:solidFill>
                  <a:srgbClr val="D1D5DB"/>
                </a:solidFill>
                <a:effectLst/>
                <a:latin typeface="Söhne"/>
              </a:rPr>
              <a:t> </a:t>
            </a:r>
            <a:r>
              <a:rPr lang="en-ID" b="0" i="0" dirty="0" err="1">
                <a:solidFill>
                  <a:srgbClr val="D1D5DB"/>
                </a:solidFill>
                <a:effectLst/>
                <a:latin typeface="Söhne"/>
              </a:rPr>
              <a:t>analisis</a:t>
            </a:r>
            <a:r>
              <a:rPr lang="en-ID" b="0" i="0" dirty="0">
                <a:solidFill>
                  <a:srgbClr val="D1D5DB"/>
                </a:solidFill>
                <a:effectLst/>
                <a:latin typeface="Söhne"/>
              </a:rPr>
              <a:t> </a:t>
            </a:r>
            <a:r>
              <a:rPr lang="en-ID" b="0" i="0" dirty="0" err="1">
                <a:solidFill>
                  <a:srgbClr val="D1D5DB"/>
                </a:solidFill>
                <a:effectLst/>
                <a:latin typeface="Söhne"/>
              </a:rPr>
              <a:t>lebih</a:t>
            </a:r>
            <a:r>
              <a:rPr lang="en-ID" b="0" i="0" dirty="0">
                <a:solidFill>
                  <a:srgbClr val="D1D5DB"/>
                </a:solidFill>
                <a:effectLst/>
                <a:latin typeface="Söhne"/>
              </a:rPr>
              <a:t> </a:t>
            </a:r>
            <a:r>
              <a:rPr lang="en-ID" b="0" i="0" dirty="0" err="1">
                <a:solidFill>
                  <a:srgbClr val="D1D5DB"/>
                </a:solidFill>
                <a:effectLst/>
                <a:latin typeface="Söhne"/>
              </a:rPr>
              <a:t>lanjut</a:t>
            </a:r>
            <a:r>
              <a:rPr lang="en-ID" b="0" i="0" dirty="0">
                <a:solidFill>
                  <a:srgbClr val="D1D5DB"/>
                </a:solidFill>
                <a:effectLst/>
                <a:latin typeface="Söhne"/>
              </a:rPr>
              <a:t> </a:t>
            </a:r>
            <a:r>
              <a:rPr lang="en-ID" b="0" i="0" dirty="0" err="1">
                <a:solidFill>
                  <a:srgbClr val="D1D5DB"/>
                </a:solidFill>
                <a:effectLst/>
                <a:latin typeface="Söhne"/>
              </a:rPr>
              <a:t>untuk</a:t>
            </a:r>
            <a:r>
              <a:rPr lang="en-ID" b="0" i="0" dirty="0">
                <a:solidFill>
                  <a:srgbClr val="D1D5DB"/>
                </a:solidFill>
                <a:effectLst/>
                <a:latin typeface="Söhne"/>
              </a:rPr>
              <a:t> </a:t>
            </a:r>
            <a:r>
              <a:rPr lang="en-ID" b="0" i="0" dirty="0" err="1">
                <a:solidFill>
                  <a:srgbClr val="D1D5DB"/>
                </a:solidFill>
                <a:effectLst/>
                <a:latin typeface="Söhne"/>
              </a:rPr>
              <a:t>memahami</a:t>
            </a:r>
            <a:r>
              <a:rPr lang="en-ID" b="0" i="0" dirty="0">
                <a:solidFill>
                  <a:srgbClr val="D1D5DB"/>
                </a:solidFill>
                <a:effectLst/>
                <a:latin typeface="Söhne"/>
              </a:rPr>
              <a:t> </a:t>
            </a:r>
            <a:r>
              <a:rPr lang="en-ID" b="0" i="0" dirty="0" err="1">
                <a:solidFill>
                  <a:srgbClr val="D1D5DB"/>
                </a:solidFill>
                <a:effectLst/>
                <a:latin typeface="Söhne"/>
              </a:rPr>
              <a:t>penyebab</a:t>
            </a:r>
            <a:r>
              <a:rPr lang="en-ID" b="0" i="0" dirty="0">
                <a:solidFill>
                  <a:srgbClr val="D1D5DB"/>
                </a:solidFill>
                <a:effectLst/>
                <a:latin typeface="Söhne"/>
              </a:rPr>
              <a:t> </a:t>
            </a:r>
            <a:r>
              <a:rPr lang="en-ID" b="0" i="0" dirty="0" err="1">
                <a:solidFill>
                  <a:srgbClr val="D1D5DB"/>
                </a:solidFill>
                <a:effectLst/>
                <a:latin typeface="Söhne"/>
              </a:rPr>
              <a:t>fluktuasi</a:t>
            </a:r>
            <a:r>
              <a:rPr lang="en-ID" b="0" i="0" dirty="0">
                <a:solidFill>
                  <a:srgbClr val="D1D5DB"/>
                </a:solidFill>
                <a:effectLst/>
                <a:latin typeface="Söhne"/>
              </a:rPr>
              <a:t> </a:t>
            </a:r>
            <a:r>
              <a:rPr lang="en-ID" b="0" i="0" dirty="0" err="1">
                <a:solidFill>
                  <a:srgbClr val="D1D5DB"/>
                </a:solidFill>
                <a:effectLst/>
                <a:latin typeface="Söhne"/>
              </a:rPr>
              <a:t>tersebut</a:t>
            </a:r>
            <a:r>
              <a:rPr lang="en-ID" b="0" i="0" dirty="0">
                <a:solidFill>
                  <a:srgbClr val="D1D5DB"/>
                </a:solidFill>
                <a:effectLst/>
                <a:latin typeface="Söhne"/>
              </a:rPr>
              <a:t>. </a:t>
            </a:r>
            <a:r>
              <a:rPr lang="en-ID" b="0" i="0" dirty="0" err="1">
                <a:solidFill>
                  <a:srgbClr val="D1D5DB"/>
                </a:solidFill>
                <a:effectLst/>
                <a:latin typeface="Söhne"/>
              </a:rPr>
              <a:t>Sebagai</a:t>
            </a:r>
            <a:r>
              <a:rPr lang="en-ID" b="0" i="0" dirty="0">
                <a:solidFill>
                  <a:srgbClr val="D1D5DB"/>
                </a:solidFill>
                <a:effectLst/>
                <a:latin typeface="Söhne"/>
              </a:rPr>
              <a:t> </a:t>
            </a:r>
            <a:r>
              <a:rPr lang="en-ID" b="0" i="0" dirty="0" err="1">
                <a:solidFill>
                  <a:srgbClr val="D1D5DB"/>
                </a:solidFill>
                <a:effectLst/>
                <a:latin typeface="Söhne"/>
              </a:rPr>
              <a:t>hipotesis</a:t>
            </a:r>
            <a:r>
              <a:rPr lang="en-ID" b="0" i="0" dirty="0">
                <a:solidFill>
                  <a:srgbClr val="D1D5DB"/>
                </a:solidFill>
                <a:effectLst/>
                <a:latin typeface="Söhne"/>
              </a:rPr>
              <a:t> </a:t>
            </a:r>
            <a:r>
              <a:rPr lang="en-ID" b="0" i="0" dirty="0" err="1">
                <a:solidFill>
                  <a:srgbClr val="D1D5DB"/>
                </a:solidFill>
                <a:effectLst/>
                <a:latin typeface="Söhne"/>
              </a:rPr>
              <a:t>sementara</a:t>
            </a:r>
            <a:r>
              <a:rPr lang="en-ID" b="0" i="0" dirty="0">
                <a:solidFill>
                  <a:srgbClr val="D1D5DB"/>
                </a:solidFill>
                <a:effectLst/>
                <a:latin typeface="Söhne"/>
              </a:rPr>
              <a:t>, </a:t>
            </a:r>
            <a:r>
              <a:rPr lang="en-ID" b="0" i="0" dirty="0" err="1">
                <a:solidFill>
                  <a:srgbClr val="D1D5DB"/>
                </a:solidFill>
                <a:effectLst/>
                <a:latin typeface="Söhne"/>
              </a:rPr>
              <a:t>dapat</a:t>
            </a:r>
            <a:r>
              <a:rPr lang="en-ID" b="0" i="0" dirty="0">
                <a:solidFill>
                  <a:srgbClr val="D1D5DB"/>
                </a:solidFill>
                <a:effectLst/>
                <a:latin typeface="Söhne"/>
              </a:rPr>
              <a:t> </a:t>
            </a:r>
            <a:r>
              <a:rPr lang="en-ID" b="0" i="0" dirty="0" err="1">
                <a:solidFill>
                  <a:srgbClr val="D1D5DB"/>
                </a:solidFill>
                <a:effectLst/>
                <a:latin typeface="Söhne"/>
              </a:rPr>
              <a:t>diasumsikan</a:t>
            </a:r>
            <a:r>
              <a:rPr lang="en-ID" b="0" i="0" dirty="0">
                <a:solidFill>
                  <a:srgbClr val="D1D5DB"/>
                </a:solidFill>
                <a:effectLst/>
                <a:latin typeface="Söhne"/>
              </a:rPr>
              <a:t> </a:t>
            </a:r>
            <a:r>
              <a:rPr lang="en-ID" b="0" i="0" dirty="0" err="1">
                <a:solidFill>
                  <a:srgbClr val="D1D5DB"/>
                </a:solidFill>
                <a:effectLst/>
                <a:latin typeface="Söhne"/>
              </a:rPr>
              <a:t>bahwa</a:t>
            </a:r>
            <a:r>
              <a:rPr lang="en-ID" b="0" i="0" dirty="0">
                <a:solidFill>
                  <a:srgbClr val="D1D5DB"/>
                </a:solidFill>
                <a:effectLst/>
                <a:latin typeface="Söhne"/>
              </a:rPr>
              <a:t> </a:t>
            </a:r>
            <a:r>
              <a:rPr lang="en-ID" b="0" i="0" dirty="0" err="1">
                <a:solidFill>
                  <a:srgbClr val="D1D5DB"/>
                </a:solidFill>
                <a:effectLst/>
                <a:latin typeface="Söhne"/>
              </a:rPr>
              <a:t>risiko</a:t>
            </a:r>
            <a:r>
              <a:rPr lang="en-ID" b="0" i="0" dirty="0">
                <a:solidFill>
                  <a:srgbClr val="D1D5DB"/>
                </a:solidFill>
                <a:effectLst/>
                <a:latin typeface="Söhne"/>
              </a:rPr>
              <a:t> </a:t>
            </a:r>
            <a:r>
              <a:rPr lang="en-ID" b="0" i="0" dirty="0" err="1">
                <a:solidFill>
                  <a:srgbClr val="D1D5DB"/>
                </a:solidFill>
                <a:effectLst/>
                <a:latin typeface="Söhne"/>
              </a:rPr>
              <a:t>kredit</a:t>
            </a:r>
            <a:r>
              <a:rPr lang="en-ID" b="0" i="0" dirty="0">
                <a:solidFill>
                  <a:srgbClr val="D1D5DB"/>
                </a:solidFill>
                <a:effectLst/>
                <a:latin typeface="Söhne"/>
              </a:rPr>
              <a:t> </a:t>
            </a:r>
            <a:r>
              <a:rPr lang="en-ID" b="0" i="0" dirty="0" err="1">
                <a:solidFill>
                  <a:srgbClr val="D1D5DB"/>
                </a:solidFill>
                <a:effectLst/>
                <a:latin typeface="Söhne"/>
              </a:rPr>
              <a:t>meningkat</a:t>
            </a:r>
            <a:r>
              <a:rPr lang="en-ID" b="0" i="0" dirty="0">
                <a:solidFill>
                  <a:srgbClr val="D1D5DB"/>
                </a:solidFill>
                <a:effectLst/>
                <a:latin typeface="Söhne"/>
              </a:rPr>
              <a:t> </a:t>
            </a:r>
            <a:r>
              <a:rPr lang="en-ID" b="0" i="0" dirty="0" err="1">
                <a:solidFill>
                  <a:srgbClr val="D1D5DB"/>
                </a:solidFill>
                <a:effectLst/>
                <a:latin typeface="Söhne"/>
              </a:rPr>
              <a:t>secara</a:t>
            </a:r>
            <a:r>
              <a:rPr lang="en-ID" b="0" i="0" dirty="0">
                <a:solidFill>
                  <a:srgbClr val="D1D5DB"/>
                </a:solidFill>
                <a:effectLst/>
                <a:latin typeface="Söhne"/>
              </a:rPr>
              <a:t> </a:t>
            </a:r>
            <a:r>
              <a:rPr lang="en-ID" b="0" i="0" dirty="0" err="1">
                <a:solidFill>
                  <a:srgbClr val="D1D5DB"/>
                </a:solidFill>
                <a:effectLst/>
                <a:latin typeface="Söhne"/>
              </a:rPr>
              <a:t>signifikan</a:t>
            </a:r>
            <a:r>
              <a:rPr lang="en-ID" b="0" i="0" dirty="0">
                <a:solidFill>
                  <a:srgbClr val="D1D5DB"/>
                </a:solidFill>
                <a:effectLst/>
                <a:latin typeface="Söhne"/>
              </a:rPr>
              <a:t> pada </a:t>
            </a:r>
            <a:r>
              <a:rPr lang="en-ID" b="0" i="0" dirty="0" err="1">
                <a:solidFill>
                  <a:srgbClr val="D1D5DB"/>
                </a:solidFill>
                <a:effectLst/>
                <a:latin typeface="Söhne"/>
              </a:rPr>
              <a:t>bulan</a:t>
            </a:r>
            <a:r>
              <a:rPr lang="en-ID" b="0" i="0" dirty="0">
                <a:solidFill>
                  <a:srgbClr val="D1D5DB"/>
                </a:solidFill>
                <a:effectLst/>
                <a:latin typeface="Söhne"/>
              </a:rPr>
              <a:t> </a:t>
            </a:r>
            <a:r>
              <a:rPr lang="en-ID" b="0" i="0" dirty="0" err="1">
                <a:solidFill>
                  <a:srgbClr val="D1D5DB"/>
                </a:solidFill>
                <a:effectLst/>
                <a:latin typeface="Söhne"/>
              </a:rPr>
              <a:t>Juli</a:t>
            </a:r>
            <a:r>
              <a:rPr lang="en-ID" b="0" i="0" dirty="0">
                <a:solidFill>
                  <a:srgbClr val="D1D5DB"/>
                </a:solidFill>
                <a:effectLst/>
                <a:latin typeface="Söhne"/>
              </a:rPr>
              <a:t> dan </a:t>
            </a:r>
            <a:r>
              <a:rPr lang="en-ID" b="0" i="0" dirty="0" err="1">
                <a:solidFill>
                  <a:srgbClr val="D1D5DB"/>
                </a:solidFill>
                <a:effectLst/>
                <a:latin typeface="Söhne"/>
              </a:rPr>
              <a:t>Oktober</a:t>
            </a:r>
            <a:r>
              <a:rPr lang="en-ID" b="0" i="0" dirty="0">
                <a:solidFill>
                  <a:srgbClr val="D1D5DB"/>
                </a:solidFill>
                <a:effectLst/>
                <a:latin typeface="Söhne"/>
              </a:rPr>
              <a:t>.</a:t>
            </a:r>
            <a:endParaRPr lang="en-ID" dirty="0"/>
          </a:p>
        </p:txBody>
      </p:sp>
      <p:pic>
        <p:nvPicPr>
          <p:cNvPr id="6" name="Picture 5">
            <a:extLst>
              <a:ext uri="{FF2B5EF4-FFF2-40B4-BE49-F238E27FC236}">
                <a16:creationId xmlns:a16="http://schemas.microsoft.com/office/drawing/2014/main" id="{6800B22A-AF82-E4E7-9FBB-466D6255019C}"/>
              </a:ext>
            </a:extLst>
          </p:cNvPr>
          <p:cNvPicPr>
            <a:picLocks noChangeAspect="1"/>
          </p:cNvPicPr>
          <p:nvPr/>
        </p:nvPicPr>
        <p:blipFill>
          <a:blip r:embed="rId2"/>
          <a:stretch>
            <a:fillRect/>
          </a:stretch>
        </p:blipFill>
        <p:spPr>
          <a:xfrm>
            <a:off x="5019381" y="781808"/>
            <a:ext cx="7172619" cy="5099470"/>
          </a:xfrm>
          <a:prstGeom prst="rect">
            <a:avLst/>
          </a:prstGeom>
        </p:spPr>
      </p:pic>
    </p:spTree>
    <p:extLst>
      <p:ext uri="{BB962C8B-B14F-4D97-AF65-F5344CB8AC3E}">
        <p14:creationId xmlns:p14="http://schemas.microsoft.com/office/powerpoint/2010/main" val="145080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E6B0C07-247A-B4F1-6E28-D3002B4BB284}"/>
              </a:ext>
            </a:extLst>
          </p:cNvPr>
          <p:cNvSpPr>
            <a:spLocks noGrp="1"/>
          </p:cNvSpPr>
          <p:nvPr>
            <p:ph type="pic" sz="quarter" idx="13"/>
          </p:nvPr>
        </p:nvSpPr>
        <p:spPr/>
      </p:sp>
      <p:pic>
        <p:nvPicPr>
          <p:cNvPr id="4" name="Picture 3">
            <a:extLst>
              <a:ext uri="{FF2B5EF4-FFF2-40B4-BE49-F238E27FC236}">
                <a16:creationId xmlns:a16="http://schemas.microsoft.com/office/drawing/2014/main" id="{4D374F5C-F584-14EC-CBE2-DCCF184EF8A7}"/>
              </a:ext>
            </a:extLst>
          </p:cNvPr>
          <p:cNvPicPr>
            <a:picLocks noChangeAspect="1"/>
          </p:cNvPicPr>
          <p:nvPr/>
        </p:nvPicPr>
        <p:blipFill>
          <a:blip r:embed="rId2"/>
          <a:stretch>
            <a:fillRect/>
          </a:stretch>
        </p:blipFill>
        <p:spPr>
          <a:xfrm>
            <a:off x="1027043" y="260350"/>
            <a:ext cx="10137913" cy="6300788"/>
          </a:xfrm>
          <a:prstGeom prst="rect">
            <a:avLst/>
          </a:prstGeom>
        </p:spPr>
      </p:pic>
    </p:spTree>
    <p:extLst>
      <p:ext uri="{BB962C8B-B14F-4D97-AF65-F5344CB8AC3E}">
        <p14:creationId xmlns:p14="http://schemas.microsoft.com/office/powerpoint/2010/main" val="96873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4548-A4F8-0ACD-659E-B544B5D98CCB}"/>
              </a:ext>
            </a:extLst>
          </p:cNvPr>
          <p:cNvSpPr>
            <a:spLocks noGrp="1"/>
          </p:cNvSpPr>
          <p:nvPr>
            <p:ph type="title"/>
          </p:nvPr>
        </p:nvSpPr>
        <p:spPr/>
        <p:txBody>
          <a:bodyPr/>
          <a:lstStyle/>
          <a:p>
            <a:r>
              <a:rPr lang="en-GB" dirty="0"/>
              <a:t>Kesimpulan EDA</a:t>
            </a:r>
            <a:endParaRPr lang="en-ID" dirty="0"/>
          </a:p>
        </p:txBody>
      </p:sp>
      <p:sp>
        <p:nvSpPr>
          <p:cNvPr id="3" name="Slide Number Placeholder 2">
            <a:extLst>
              <a:ext uri="{FF2B5EF4-FFF2-40B4-BE49-F238E27FC236}">
                <a16:creationId xmlns:a16="http://schemas.microsoft.com/office/drawing/2014/main" id="{DABA502A-0E0A-A2CF-4ED8-E08D24D86D24}"/>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6" name="TextBox 5">
            <a:extLst>
              <a:ext uri="{FF2B5EF4-FFF2-40B4-BE49-F238E27FC236}">
                <a16:creationId xmlns:a16="http://schemas.microsoft.com/office/drawing/2014/main" id="{4D3C9FFE-2EBD-E88F-04EF-014DF5DF4696}"/>
              </a:ext>
            </a:extLst>
          </p:cNvPr>
          <p:cNvSpPr txBox="1"/>
          <p:nvPr/>
        </p:nvSpPr>
        <p:spPr>
          <a:xfrm>
            <a:off x="371475" y="1457739"/>
            <a:ext cx="10548316" cy="2585323"/>
          </a:xfrm>
          <a:prstGeom prst="rect">
            <a:avLst/>
          </a:prstGeom>
          <a:noFill/>
        </p:spPr>
        <p:txBody>
          <a:bodyPr wrap="square" rtlCol="0">
            <a:spAutoFit/>
          </a:bodyPr>
          <a:lstStyle/>
          <a:p>
            <a:pPr algn="l"/>
            <a:r>
              <a:rPr lang="en-ID" b="0" i="0" dirty="0" err="1">
                <a:effectLst/>
                <a:latin typeface="Söhne"/>
              </a:rPr>
              <a:t>Berdasarkan</a:t>
            </a:r>
            <a:r>
              <a:rPr lang="en-ID" b="0" i="0" dirty="0">
                <a:effectLst/>
                <a:latin typeface="Söhne"/>
              </a:rPr>
              <a:t> </a:t>
            </a:r>
            <a:r>
              <a:rPr lang="en-ID" b="0" i="0" dirty="0" err="1">
                <a:effectLst/>
                <a:latin typeface="Söhne"/>
              </a:rPr>
              <a:t>eksplorasi</a:t>
            </a:r>
            <a:r>
              <a:rPr lang="en-ID" b="0" i="0" dirty="0">
                <a:effectLst/>
                <a:latin typeface="Söhne"/>
              </a:rPr>
              <a:t> data yang </a:t>
            </a:r>
            <a:r>
              <a:rPr lang="en-ID" b="0" i="0" dirty="0" err="1">
                <a:effectLst/>
                <a:latin typeface="Söhne"/>
              </a:rPr>
              <a:t>dilakukan</a:t>
            </a:r>
            <a:r>
              <a:rPr lang="en-ID" b="0" i="0" dirty="0">
                <a:effectLst/>
                <a:latin typeface="Söhne"/>
              </a:rPr>
              <a:t>, </a:t>
            </a:r>
            <a:r>
              <a:rPr lang="en-ID" b="0" i="0" dirty="0" err="1">
                <a:effectLst/>
                <a:latin typeface="Söhne"/>
              </a:rPr>
              <a:t>ditemukan</a:t>
            </a:r>
            <a:r>
              <a:rPr lang="en-ID" b="0" i="0" dirty="0">
                <a:effectLst/>
                <a:latin typeface="Söhne"/>
              </a:rPr>
              <a:t> </a:t>
            </a:r>
            <a:r>
              <a:rPr lang="en-ID" b="0" i="0" dirty="0" err="1">
                <a:effectLst/>
                <a:latin typeface="Söhne"/>
              </a:rPr>
              <a:t>bahwa</a:t>
            </a:r>
            <a:r>
              <a:rPr lang="en-ID" b="0" i="0" dirty="0">
                <a:effectLst/>
                <a:latin typeface="Söhne"/>
              </a:rPr>
              <a:t> </a:t>
            </a:r>
            <a:r>
              <a:rPr lang="en-ID" b="0" i="0" dirty="0" err="1">
                <a:effectLst/>
                <a:latin typeface="Söhne"/>
              </a:rPr>
              <a:t>tidak</a:t>
            </a:r>
            <a:r>
              <a:rPr lang="en-ID" b="0" i="0" dirty="0">
                <a:effectLst/>
                <a:latin typeface="Söhne"/>
              </a:rPr>
              <a:t> </a:t>
            </a:r>
            <a:r>
              <a:rPr lang="en-ID" b="0" i="0" dirty="0" err="1">
                <a:effectLst/>
                <a:latin typeface="Söhne"/>
              </a:rPr>
              <a:t>ada</a:t>
            </a:r>
            <a:r>
              <a:rPr lang="en-ID" b="0" i="0" dirty="0">
                <a:effectLst/>
                <a:latin typeface="Söhne"/>
              </a:rPr>
              <a:t> </a:t>
            </a:r>
            <a:r>
              <a:rPr lang="en-ID" b="0" i="0" dirty="0" err="1">
                <a:effectLst/>
                <a:latin typeface="Söhne"/>
              </a:rPr>
              <a:t>fitur</a:t>
            </a:r>
            <a:r>
              <a:rPr lang="en-ID" b="0" i="0" dirty="0">
                <a:effectLst/>
                <a:latin typeface="Söhne"/>
              </a:rPr>
              <a:t> target yang </a:t>
            </a:r>
            <a:r>
              <a:rPr lang="en-ID" b="0" i="0" dirty="0" err="1">
                <a:effectLst/>
                <a:latin typeface="Söhne"/>
              </a:rPr>
              <a:t>dapat</a:t>
            </a:r>
            <a:r>
              <a:rPr lang="en-ID" b="0" i="0" dirty="0">
                <a:effectLst/>
                <a:latin typeface="Söhne"/>
              </a:rPr>
              <a:t> </a:t>
            </a:r>
            <a:r>
              <a:rPr lang="en-ID" b="0" i="0" dirty="0" err="1">
                <a:effectLst/>
                <a:latin typeface="Söhne"/>
              </a:rPr>
              <a:t>langsung</a:t>
            </a:r>
            <a:r>
              <a:rPr lang="en-ID" b="0" i="0" dirty="0">
                <a:effectLst/>
                <a:latin typeface="Söhne"/>
              </a:rPr>
              <a:t> </a:t>
            </a:r>
            <a:r>
              <a:rPr lang="en-ID" b="0" i="0" dirty="0" err="1">
                <a:effectLst/>
                <a:latin typeface="Söhne"/>
              </a:rPr>
              <a:t>digunakan</a:t>
            </a:r>
            <a:r>
              <a:rPr lang="en-ID" b="0" i="0" dirty="0">
                <a:effectLst/>
                <a:latin typeface="Söhne"/>
              </a:rPr>
              <a:t> </a:t>
            </a:r>
            <a:r>
              <a:rPr lang="en-ID" b="0" i="0" dirty="0" err="1">
                <a:effectLst/>
                <a:latin typeface="Söhne"/>
              </a:rPr>
              <a:t>untuk</a:t>
            </a:r>
            <a:r>
              <a:rPr lang="en-ID" b="0" i="0" dirty="0">
                <a:effectLst/>
                <a:latin typeface="Söhne"/>
              </a:rPr>
              <a:t> </a:t>
            </a:r>
            <a:r>
              <a:rPr lang="en-ID" b="0" i="0" dirty="0" err="1">
                <a:effectLst/>
                <a:latin typeface="Söhne"/>
              </a:rPr>
              <a:t>pemodelan</a:t>
            </a:r>
            <a:r>
              <a:rPr lang="en-ID" b="0" i="0" dirty="0">
                <a:effectLst/>
                <a:latin typeface="Söhne"/>
              </a:rPr>
              <a:t>. Oleh </a:t>
            </a:r>
            <a:r>
              <a:rPr lang="en-ID" b="0" i="0" dirty="0" err="1">
                <a:effectLst/>
                <a:latin typeface="Söhne"/>
              </a:rPr>
              <a:t>karena</a:t>
            </a:r>
            <a:r>
              <a:rPr lang="en-ID" b="0" i="0" dirty="0">
                <a:effectLst/>
                <a:latin typeface="Söhne"/>
              </a:rPr>
              <a:t> </a:t>
            </a:r>
            <a:r>
              <a:rPr lang="en-ID" b="0" i="0" dirty="0" err="1">
                <a:effectLst/>
                <a:latin typeface="Söhne"/>
              </a:rPr>
              <a:t>itu</a:t>
            </a:r>
            <a:r>
              <a:rPr lang="en-ID" b="0" i="0" dirty="0">
                <a:effectLst/>
                <a:latin typeface="Söhne"/>
              </a:rPr>
              <a:t>, dataset </a:t>
            </a:r>
            <a:r>
              <a:rPr lang="en-ID" b="0" i="0" dirty="0" err="1">
                <a:effectLst/>
                <a:latin typeface="Söhne"/>
              </a:rPr>
              <a:t>ini</a:t>
            </a:r>
            <a:r>
              <a:rPr lang="en-ID" b="0" i="0" dirty="0">
                <a:effectLst/>
                <a:latin typeface="Söhne"/>
              </a:rPr>
              <a:t> </a:t>
            </a:r>
            <a:r>
              <a:rPr lang="en-ID" b="0" i="0" dirty="0" err="1">
                <a:effectLst/>
                <a:latin typeface="Söhne"/>
              </a:rPr>
              <a:t>perlu</a:t>
            </a:r>
            <a:r>
              <a:rPr lang="en-ID" b="0" i="0" dirty="0">
                <a:effectLst/>
                <a:latin typeface="Söhne"/>
              </a:rPr>
              <a:t> </a:t>
            </a:r>
            <a:r>
              <a:rPr lang="en-ID" b="0" i="0" dirty="0" err="1">
                <a:effectLst/>
                <a:latin typeface="Söhne"/>
              </a:rPr>
              <a:t>dikelompokkan</a:t>
            </a:r>
            <a:r>
              <a:rPr lang="en-ID" b="0" i="0" dirty="0">
                <a:effectLst/>
                <a:latin typeface="Söhne"/>
              </a:rPr>
              <a:t> </a:t>
            </a:r>
            <a:r>
              <a:rPr lang="en-ID" b="0" i="0" dirty="0" err="1">
                <a:effectLst/>
                <a:latin typeface="Söhne"/>
              </a:rPr>
              <a:t>terlebih</a:t>
            </a:r>
            <a:r>
              <a:rPr lang="en-ID" b="0" i="0" dirty="0">
                <a:effectLst/>
                <a:latin typeface="Söhne"/>
              </a:rPr>
              <a:t> </a:t>
            </a:r>
            <a:r>
              <a:rPr lang="en-ID" b="0" i="0" dirty="0" err="1">
                <a:effectLst/>
                <a:latin typeface="Söhne"/>
              </a:rPr>
              <a:t>dahulu</a:t>
            </a:r>
            <a:r>
              <a:rPr lang="en-ID" b="0" i="0" dirty="0">
                <a:effectLst/>
                <a:latin typeface="Söhne"/>
              </a:rPr>
              <a:t> </a:t>
            </a:r>
            <a:r>
              <a:rPr lang="en-ID" b="0" i="0" dirty="0" err="1">
                <a:effectLst/>
                <a:latin typeface="Söhne"/>
              </a:rPr>
              <a:t>sebelum</a:t>
            </a:r>
            <a:r>
              <a:rPr lang="en-ID" b="0" i="0" dirty="0">
                <a:effectLst/>
                <a:latin typeface="Söhne"/>
              </a:rPr>
              <a:t> </a:t>
            </a:r>
            <a:r>
              <a:rPr lang="en-ID" b="0" i="0" dirty="0" err="1">
                <a:effectLst/>
                <a:latin typeface="Söhne"/>
              </a:rPr>
              <a:t>melakukan</a:t>
            </a:r>
            <a:r>
              <a:rPr lang="en-ID" b="0" i="0" dirty="0">
                <a:effectLst/>
                <a:latin typeface="Söhne"/>
              </a:rPr>
              <a:t> </a:t>
            </a:r>
            <a:r>
              <a:rPr lang="en-ID" b="0" i="0" dirty="0" err="1">
                <a:effectLst/>
                <a:latin typeface="Söhne"/>
              </a:rPr>
              <a:t>prediksi</a:t>
            </a:r>
            <a:r>
              <a:rPr lang="en-ID" b="0" i="0" dirty="0">
                <a:effectLst/>
                <a:latin typeface="Söhne"/>
              </a:rPr>
              <a:t>. </a:t>
            </a:r>
            <a:r>
              <a:rPr lang="en-ID" b="0" i="0" dirty="0" err="1">
                <a:effectLst/>
                <a:latin typeface="Söhne"/>
              </a:rPr>
              <a:t>Beberapa</a:t>
            </a:r>
            <a:r>
              <a:rPr lang="en-ID" b="0" i="0" dirty="0">
                <a:effectLst/>
                <a:latin typeface="Söhne"/>
              </a:rPr>
              <a:t> insight yang </a:t>
            </a:r>
            <a:r>
              <a:rPr lang="en-ID" b="0" i="0" dirty="0" err="1">
                <a:effectLst/>
                <a:latin typeface="Söhne"/>
              </a:rPr>
              <a:t>diperoleh</a:t>
            </a:r>
            <a:r>
              <a:rPr lang="en-ID" b="0" i="0" dirty="0">
                <a:effectLst/>
                <a:latin typeface="Söhne"/>
              </a:rPr>
              <a:t> </a:t>
            </a:r>
            <a:r>
              <a:rPr lang="en-ID" b="0" i="0" dirty="0" err="1">
                <a:effectLst/>
                <a:latin typeface="Söhne"/>
              </a:rPr>
              <a:t>dari</a:t>
            </a:r>
            <a:r>
              <a:rPr lang="en-ID" b="0" i="0" dirty="0">
                <a:effectLst/>
                <a:latin typeface="Söhne"/>
              </a:rPr>
              <a:t> dataset </a:t>
            </a:r>
            <a:r>
              <a:rPr lang="en-ID" b="0" i="0" dirty="0" err="1">
                <a:effectLst/>
                <a:latin typeface="Söhne"/>
              </a:rPr>
              <a:t>ini</a:t>
            </a:r>
            <a:r>
              <a:rPr lang="en-ID" b="0" i="0" dirty="0">
                <a:effectLst/>
                <a:latin typeface="Söhne"/>
              </a:rPr>
              <a:t> </a:t>
            </a:r>
            <a:r>
              <a:rPr lang="en-ID" b="0" i="0" dirty="0" err="1">
                <a:effectLst/>
                <a:latin typeface="Söhne"/>
              </a:rPr>
              <a:t>adalah</a:t>
            </a:r>
            <a:r>
              <a:rPr lang="en-ID" b="0" i="0" dirty="0">
                <a:effectLst/>
                <a:latin typeface="Söhne"/>
              </a:rPr>
              <a:t> </a:t>
            </a:r>
            <a:r>
              <a:rPr lang="en-ID" b="0" i="0" dirty="0" err="1">
                <a:effectLst/>
                <a:latin typeface="Söhne"/>
              </a:rPr>
              <a:t>adanya</a:t>
            </a:r>
            <a:r>
              <a:rPr lang="en-ID" b="0" i="0" dirty="0">
                <a:effectLst/>
                <a:latin typeface="Söhne"/>
              </a:rPr>
              <a:t> </a:t>
            </a:r>
            <a:r>
              <a:rPr lang="en-ID" b="0" i="0" dirty="0" err="1">
                <a:effectLst/>
                <a:latin typeface="Söhne"/>
              </a:rPr>
              <a:t>fluktuasi</a:t>
            </a:r>
            <a:r>
              <a:rPr lang="en-ID" b="0" i="0" dirty="0">
                <a:effectLst/>
                <a:latin typeface="Söhne"/>
              </a:rPr>
              <a:t> yang </a:t>
            </a:r>
            <a:r>
              <a:rPr lang="en-ID" b="0" i="0" dirty="0" err="1">
                <a:effectLst/>
                <a:latin typeface="Söhne"/>
              </a:rPr>
              <a:t>terjadi</a:t>
            </a:r>
            <a:r>
              <a:rPr lang="en-ID" b="0" i="0" dirty="0">
                <a:effectLst/>
                <a:latin typeface="Söhne"/>
              </a:rPr>
              <a:t> pada </a:t>
            </a:r>
            <a:r>
              <a:rPr lang="en-ID" b="0" i="0" dirty="0" err="1">
                <a:effectLst/>
                <a:latin typeface="Söhne"/>
              </a:rPr>
              <a:t>bulan-bulan</a:t>
            </a:r>
            <a:r>
              <a:rPr lang="en-ID" b="0" i="0" dirty="0">
                <a:effectLst/>
                <a:latin typeface="Söhne"/>
              </a:rPr>
              <a:t> </a:t>
            </a:r>
            <a:r>
              <a:rPr lang="en-ID" b="0" i="0" dirty="0" err="1">
                <a:effectLst/>
                <a:latin typeface="Söhne"/>
              </a:rPr>
              <a:t>tertentu</a:t>
            </a:r>
            <a:r>
              <a:rPr lang="en-ID" b="0" i="0" dirty="0">
                <a:effectLst/>
                <a:latin typeface="Söhne"/>
              </a:rPr>
              <a:t>, </a:t>
            </a:r>
            <a:r>
              <a:rPr lang="en-ID" b="0" i="0" dirty="0" err="1">
                <a:effectLst/>
                <a:latin typeface="Söhne"/>
              </a:rPr>
              <a:t>mayoritas</a:t>
            </a:r>
            <a:r>
              <a:rPr lang="en-ID" b="0" i="0" dirty="0">
                <a:effectLst/>
                <a:latin typeface="Söhne"/>
              </a:rPr>
              <a:t> </a:t>
            </a:r>
            <a:r>
              <a:rPr lang="en-ID" b="0" i="0" dirty="0" err="1">
                <a:effectLst/>
                <a:latin typeface="Söhne"/>
              </a:rPr>
              <a:t>peminjam</a:t>
            </a:r>
            <a:r>
              <a:rPr lang="en-ID" b="0" i="0" dirty="0">
                <a:effectLst/>
                <a:latin typeface="Söhne"/>
              </a:rPr>
              <a:t> </a:t>
            </a:r>
            <a:r>
              <a:rPr lang="en-ID" b="0" i="0" dirty="0" err="1">
                <a:effectLst/>
                <a:latin typeface="Söhne"/>
              </a:rPr>
              <a:t>menggunakan</a:t>
            </a:r>
            <a:r>
              <a:rPr lang="en-ID" b="0" i="0" dirty="0">
                <a:effectLst/>
                <a:latin typeface="Söhne"/>
              </a:rPr>
              <a:t> </a:t>
            </a:r>
            <a:r>
              <a:rPr lang="en-ID" b="0" i="0" dirty="0" err="1">
                <a:effectLst/>
                <a:latin typeface="Söhne"/>
              </a:rPr>
              <a:t>pinjaman</a:t>
            </a:r>
            <a:r>
              <a:rPr lang="en-ID" b="0" i="0" dirty="0">
                <a:effectLst/>
                <a:latin typeface="Söhne"/>
              </a:rPr>
              <a:t> </a:t>
            </a:r>
            <a:r>
              <a:rPr lang="en-ID" b="0" i="0" dirty="0" err="1">
                <a:effectLst/>
                <a:latin typeface="Söhne"/>
              </a:rPr>
              <a:t>untuk</a:t>
            </a:r>
            <a:r>
              <a:rPr lang="en-ID" b="0" i="0" dirty="0">
                <a:effectLst/>
                <a:latin typeface="Söhne"/>
              </a:rPr>
              <a:t> </a:t>
            </a:r>
            <a:r>
              <a:rPr lang="en-ID" b="0" i="0" dirty="0" err="1">
                <a:effectLst/>
                <a:latin typeface="Söhne"/>
              </a:rPr>
              <a:t>tujuan</a:t>
            </a:r>
            <a:r>
              <a:rPr lang="en-ID" b="0" i="0" dirty="0">
                <a:effectLst/>
                <a:latin typeface="Söhne"/>
              </a:rPr>
              <a:t> </a:t>
            </a:r>
            <a:r>
              <a:rPr lang="en-ID" b="0" i="0" dirty="0" err="1">
                <a:effectLst/>
                <a:latin typeface="Söhne"/>
              </a:rPr>
              <a:t>konsolidasi</a:t>
            </a:r>
            <a:r>
              <a:rPr lang="en-ID" b="0" i="0" dirty="0">
                <a:effectLst/>
                <a:latin typeface="Söhne"/>
              </a:rPr>
              <a:t> </a:t>
            </a:r>
            <a:r>
              <a:rPr lang="en-ID" b="0" i="0" dirty="0" err="1">
                <a:effectLst/>
                <a:latin typeface="Söhne"/>
              </a:rPr>
              <a:t>hutang</a:t>
            </a:r>
            <a:r>
              <a:rPr lang="en-ID" b="0" i="0" dirty="0">
                <a:effectLst/>
                <a:latin typeface="Söhne"/>
              </a:rPr>
              <a:t> (debt-consolidation), dan grade B </a:t>
            </a:r>
            <a:r>
              <a:rPr lang="en-ID" b="0" i="0" dirty="0" err="1">
                <a:effectLst/>
                <a:latin typeface="Söhne"/>
              </a:rPr>
              <a:t>lebih</a:t>
            </a:r>
            <a:r>
              <a:rPr lang="en-ID" b="0" i="0" dirty="0">
                <a:effectLst/>
                <a:latin typeface="Söhne"/>
              </a:rPr>
              <a:t> </a:t>
            </a:r>
            <a:r>
              <a:rPr lang="en-ID" b="0" i="0" dirty="0" err="1">
                <a:effectLst/>
                <a:latin typeface="Söhne"/>
              </a:rPr>
              <a:t>tinggi</a:t>
            </a:r>
            <a:r>
              <a:rPr lang="en-ID" b="0" i="0" dirty="0">
                <a:effectLst/>
                <a:latin typeface="Söhne"/>
              </a:rPr>
              <a:t> </a:t>
            </a:r>
            <a:r>
              <a:rPr lang="en-ID" b="0" i="0" dirty="0" err="1">
                <a:effectLst/>
                <a:latin typeface="Söhne"/>
              </a:rPr>
              <a:t>presentasenya</a:t>
            </a:r>
            <a:r>
              <a:rPr lang="en-ID" b="0" i="0" dirty="0">
                <a:effectLst/>
                <a:latin typeface="Söhne"/>
              </a:rPr>
              <a:t> </a:t>
            </a:r>
            <a:r>
              <a:rPr lang="en-ID" b="0" i="0" dirty="0" err="1">
                <a:effectLst/>
                <a:latin typeface="Söhne"/>
              </a:rPr>
              <a:t>sebesar</a:t>
            </a:r>
            <a:r>
              <a:rPr lang="en-ID" b="0" i="0" dirty="0">
                <a:effectLst/>
                <a:latin typeface="Söhne"/>
              </a:rPr>
              <a:t> 29,4% dan </a:t>
            </a:r>
            <a:r>
              <a:rPr lang="en-ID" b="0" i="0" dirty="0" err="1">
                <a:effectLst/>
                <a:latin typeface="Söhne"/>
              </a:rPr>
              <a:t>disusul</a:t>
            </a:r>
            <a:r>
              <a:rPr lang="en-ID" b="0" i="0" dirty="0">
                <a:effectLst/>
                <a:latin typeface="Söhne"/>
              </a:rPr>
              <a:t> </a:t>
            </a:r>
            <a:r>
              <a:rPr lang="en-ID" b="0" i="0" dirty="0" err="1">
                <a:effectLst/>
                <a:latin typeface="Söhne"/>
              </a:rPr>
              <a:t>dengan</a:t>
            </a:r>
            <a:r>
              <a:rPr lang="en-ID" b="0" i="0" dirty="0">
                <a:effectLst/>
                <a:latin typeface="Söhne"/>
              </a:rPr>
              <a:t> grade C </a:t>
            </a:r>
            <a:r>
              <a:rPr lang="en-ID" b="0" i="0" dirty="0" err="1">
                <a:effectLst/>
                <a:latin typeface="Söhne"/>
              </a:rPr>
              <a:t>sebesar</a:t>
            </a:r>
            <a:r>
              <a:rPr lang="en-ID" b="0" i="0" dirty="0">
                <a:effectLst/>
                <a:latin typeface="Söhne"/>
              </a:rPr>
              <a:t> 26,9%.</a:t>
            </a:r>
          </a:p>
          <a:p>
            <a:pPr algn="l"/>
            <a:r>
              <a:rPr lang="en-ID" b="0" i="0" dirty="0" err="1">
                <a:effectLst/>
                <a:latin typeface="Söhne"/>
              </a:rPr>
              <a:t>Selain</a:t>
            </a:r>
            <a:r>
              <a:rPr lang="en-ID" b="0" i="0" dirty="0">
                <a:effectLst/>
                <a:latin typeface="Söhne"/>
              </a:rPr>
              <a:t> </a:t>
            </a:r>
            <a:r>
              <a:rPr lang="en-ID" b="0" i="0" dirty="0" err="1">
                <a:effectLst/>
                <a:latin typeface="Söhne"/>
              </a:rPr>
              <a:t>itu</a:t>
            </a:r>
            <a:r>
              <a:rPr lang="en-ID" b="0" i="0" dirty="0">
                <a:effectLst/>
                <a:latin typeface="Söhne"/>
              </a:rPr>
              <a:t>, </a:t>
            </a:r>
            <a:r>
              <a:rPr lang="en-ID" b="0" i="0" dirty="0" err="1">
                <a:effectLst/>
                <a:latin typeface="Söhne"/>
              </a:rPr>
              <a:t>secara</a:t>
            </a:r>
            <a:r>
              <a:rPr lang="en-ID" b="0" i="0" dirty="0">
                <a:effectLst/>
                <a:latin typeface="Söhne"/>
              </a:rPr>
              <a:t> </a:t>
            </a:r>
            <a:r>
              <a:rPr lang="en-ID" b="0" i="0" dirty="0" err="1">
                <a:effectLst/>
                <a:latin typeface="Söhne"/>
              </a:rPr>
              <a:t>umum</a:t>
            </a:r>
            <a:r>
              <a:rPr lang="en-ID" b="0" i="0" dirty="0">
                <a:effectLst/>
                <a:latin typeface="Söhne"/>
              </a:rPr>
              <a:t>, </a:t>
            </a:r>
            <a:r>
              <a:rPr lang="en-ID" b="0" i="0" dirty="0" err="1">
                <a:effectLst/>
                <a:latin typeface="Söhne"/>
              </a:rPr>
              <a:t>mayoritas</a:t>
            </a:r>
            <a:r>
              <a:rPr lang="en-ID" b="0" i="0" dirty="0">
                <a:effectLst/>
                <a:latin typeface="Söhne"/>
              </a:rPr>
              <a:t> </a:t>
            </a:r>
            <a:r>
              <a:rPr lang="en-ID" b="0" i="0" dirty="0" err="1">
                <a:effectLst/>
                <a:latin typeface="Söhne"/>
              </a:rPr>
              <a:t>peminjam</a:t>
            </a:r>
            <a:r>
              <a:rPr lang="en-ID" b="0" i="0" dirty="0">
                <a:effectLst/>
                <a:latin typeface="Söhne"/>
              </a:rPr>
              <a:t> </a:t>
            </a:r>
            <a:r>
              <a:rPr lang="en-ID" b="0" i="0" dirty="0" err="1">
                <a:effectLst/>
                <a:latin typeface="Söhne"/>
              </a:rPr>
              <a:t>dalam</a:t>
            </a:r>
            <a:r>
              <a:rPr lang="en-ID" b="0" i="0" dirty="0">
                <a:effectLst/>
                <a:latin typeface="Söhne"/>
              </a:rPr>
              <a:t> dataset </a:t>
            </a:r>
            <a:r>
              <a:rPr lang="en-ID" b="0" i="0" dirty="0" err="1">
                <a:effectLst/>
                <a:latin typeface="Söhne"/>
              </a:rPr>
              <a:t>ini</a:t>
            </a:r>
            <a:r>
              <a:rPr lang="en-ID" b="0" i="0" dirty="0">
                <a:effectLst/>
                <a:latin typeface="Söhne"/>
              </a:rPr>
              <a:t> </a:t>
            </a:r>
            <a:r>
              <a:rPr lang="en-ID" b="0" i="0" dirty="0" err="1">
                <a:effectLst/>
                <a:latin typeface="Söhne"/>
              </a:rPr>
              <a:t>memiliki</a:t>
            </a:r>
            <a:r>
              <a:rPr lang="en-ID" b="0" i="0" dirty="0">
                <a:effectLst/>
                <a:latin typeface="Söhne"/>
              </a:rPr>
              <a:t> status </a:t>
            </a:r>
            <a:r>
              <a:rPr lang="en-ID" b="0" i="0" dirty="0" err="1">
                <a:effectLst/>
                <a:latin typeface="Söhne"/>
              </a:rPr>
              <a:t>pinjaman</a:t>
            </a:r>
            <a:r>
              <a:rPr lang="en-ID" b="0" i="0" dirty="0">
                <a:effectLst/>
                <a:latin typeface="Söhne"/>
              </a:rPr>
              <a:t> yang </a:t>
            </a:r>
            <a:r>
              <a:rPr lang="en-ID" b="0" i="0" dirty="0" err="1">
                <a:effectLst/>
                <a:latin typeface="Söhne"/>
              </a:rPr>
              <a:t>masih</a:t>
            </a:r>
            <a:r>
              <a:rPr lang="en-ID" b="0" i="0" dirty="0">
                <a:effectLst/>
                <a:latin typeface="Söhne"/>
              </a:rPr>
              <a:t> </a:t>
            </a:r>
            <a:r>
              <a:rPr lang="en-ID" b="0" i="0" dirty="0" err="1">
                <a:effectLst/>
                <a:latin typeface="Söhne"/>
              </a:rPr>
              <a:t>berjalan</a:t>
            </a:r>
            <a:r>
              <a:rPr lang="en-ID" b="0" i="0" dirty="0">
                <a:effectLst/>
                <a:latin typeface="Söhne"/>
              </a:rPr>
              <a:t> (Current). Kesimpulan </a:t>
            </a:r>
            <a:r>
              <a:rPr lang="en-ID" b="0" i="0" dirty="0" err="1">
                <a:effectLst/>
                <a:latin typeface="Söhne"/>
              </a:rPr>
              <a:t>ini</a:t>
            </a:r>
            <a:r>
              <a:rPr lang="en-ID" b="0" i="0" dirty="0">
                <a:effectLst/>
                <a:latin typeface="Söhne"/>
              </a:rPr>
              <a:t> </a:t>
            </a:r>
            <a:r>
              <a:rPr lang="en-ID" b="0" i="0" dirty="0" err="1">
                <a:effectLst/>
                <a:latin typeface="Söhne"/>
              </a:rPr>
              <a:t>menunjukkan</a:t>
            </a:r>
            <a:r>
              <a:rPr lang="en-ID" b="0" i="0" dirty="0">
                <a:effectLst/>
                <a:latin typeface="Söhne"/>
              </a:rPr>
              <a:t> </a:t>
            </a:r>
            <a:r>
              <a:rPr lang="en-ID" b="0" i="0" dirty="0" err="1">
                <a:effectLst/>
                <a:latin typeface="Söhne"/>
              </a:rPr>
              <a:t>perlunya</a:t>
            </a:r>
            <a:r>
              <a:rPr lang="en-ID" b="0" i="0" dirty="0">
                <a:effectLst/>
                <a:latin typeface="Söhne"/>
              </a:rPr>
              <a:t> </a:t>
            </a:r>
            <a:r>
              <a:rPr lang="en-ID" b="0" i="0" dirty="0" err="1">
                <a:effectLst/>
                <a:latin typeface="Söhne"/>
              </a:rPr>
              <a:t>analisis</a:t>
            </a:r>
            <a:r>
              <a:rPr lang="en-ID" b="0" i="0" dirty="0">
                <a:effectLst/>
                <a:latin typeface="Söhne"/>
              </a:rPr>
              <a:t> </a:t>
            </a:r>
            <a:r>
              <a:rPr lang="en-ID" b="0" i="0" dirty="0" err="1">
                <a:effectLst/>
                <a:latin typeface="Söhne"/>
              </a:rPr>
              <a:t>lebih</a:t>
            </a:r>
            <a:r>
              <a:rPr lang="en-ID" b="0" i="0" dirty="0">
                <a:effectLst/>
                <a:latin typeface="Söhne"/>
              </a:rPr>
              <a:t> </a:t>
            </a:r>
            <a:r>
              <a:rPr lang="en-ID" b="0" i="0" dirty="0" err="1">
                <a:effectLst/>
                <a:latin typeface="Söhne"/>
              </a:rPr>
              <a:t>lanjut</a:t>
            </a:r>
            <a:r>
              <a:rPr lang="en-ID" b="0" i="0" dirty="0">
                <a:effectLst/>
                <a:latin typeface="Söhne"/>
              </a:rPr>
              <a:t> </a:t>
            </a:r>
            <a:r>
              <a:rPr lang="en-ID" b="0" i="0" dirty="0" err="1">
                <a:effectLst/>
                <a:latin typeface="Söhne"/>
              </a:rPr>
              <a:t>dalam</a:t>
            </a:r>
            <a:r>
              <a:rPr lang="en-ID" b="0" i="0" dirty="0">
                <a:effectLst/>
                <a:latin typeface="Söhne"/>
              </a:rPr>
              <a:t> </a:t>
            </a:r>
            <a:r>
              <a:rPr lang="en-ID" b="0" i="0" dirty="0" err="1">
                <a:effectLst/>
                <a:latin typeface="Söhne"/>
              </a:rPr>
              <a:t>pengelompokan</a:t>
            </a:r>
            <a:r>
              <a:rPr lang="en-ID" b="0" i="0" dirty="0">
                <a:effectLst/>
                <a:latin typeface="Söhne"/>
              </a:rPr>
              <a:t> data dan </a:t>
            </a:r>
            <a:r>
              <a:rPr lang="en-ID" b="0" i="0" dirty="0" err="1">
                <a:effectLst/>
                <a:latin typeface="Söhne"/>
              </a:rPr>
              <a:t>pemilihan</a:t>
            </a:r>
            <a:r>
              <a:rPr lang="en-ID" b="0" i="0" dirty="0">
                <a:effectLst/>
                <a:latin typeface="Söhne"/>
              </a:rPr>
              <a:t> </a:t>
            </a:r>
            <a:r>
              <a:rPr lang="en-ID" b="0" i="0" dirty="0" err="1">
                <a:effectLst/>
                <a:latin typeface="Söhne"/>
              </a:rPr>
              <a:t>fitur</a:t>
            </a:r>
            <a:r>
              <a:rPr lang="en-ID" b="0" i="0" dirty="0">
                <a:effectLst/>
                <a:latin typeface="Söhne"/>
              </a:rPr>
              <a:t> yang </a:t>
            </a:r>
            <a:r>
              <a:rPr lang="en-ID" b="0" i="0" dirty="0" err="1">
                <a:effectLst/>
                <a:latin typeface="Söhne"/>
              </a:rPr>
              <a:t>tepat</a:t>
            </a:r>
            <a:r>
              <a:rPr lang="en-ID" b="0" i="0" dirty="0">
                <a:effectLst/>
                <a:latin typeface="Söhne"/>
              </a:rPr>
              <a:t> </a:t>
            </a:r>
            <a:r>
              <a:rPr lang="en-ID" b="0" i="0" dirty="0" err="1">
                <a:effectLst/>
                <a:latin typeface="Söhne"/>
              </a:rPr>
              <a:t>untuk</a:t>
            </a:r>
            <a:r>
              <a:rPr lang="en-ID" b="0" i="0" dirty="0">
                <a:effectLst/>
                <a:latin typeface="Söhne"/>
              </a:rPr>
              <a:t> </a:t>
            </a:r>
            <a:r>
              <a:rPr lang="en-ID" b="0" i="0" dirty="0" err="1">
                <a:effectLst/>
                <a:latin typeface="Söhne"/>
              </a:rPr>
              <a:t>membangun</a:t>
            </a:r>
            <a:r>
              <a:rPr lang="en-ID" b="0" i="0" dirty="0">
                <a:effectLst/>
                <a:latin typeface="Söhne"/>
              </a:rPr>
              <a:t> model </a:t>
            </a:r>
            <a:r>
              <a:rPr lang="en-ID" b="0" i="0" dirty="0" err="1">
                <a:effectLst/>
                <a:latin typeface="Söhne"/>
              </a:rPr>
              <a:t>prediksi</a:t>
            </a:r>
            <a:r>
              <a:rPr lang="en-ID" b="0" i="0" dirty="0">
                <a:effectLst/>
                <a:latin typeface="Söhne"/>
              </a:rPr>
              <a:t> </a:t>
            </a:r>
            <a:r>
              <a:rPr lang="en-ID" b="0" i="0" dirty="0" err="1">
                <a:effectLst/>
                <a:latin typeface="Söhne"/>
              </a:rPr>
              <a:t>risiko</a:t>
            </a:r>
            <a:r>
              <a:rPr lang="en-ID" b="0" i="0" dirty="0">
                <a:effectLst/>
                <a:latin typeface="Söhne"/>
              </a:rPr>
              <a:t> </a:t>
            </a:r>
            <a:r>
              <a:rPr lang="en-ID" b="0" i="0" dirty="0" err="1">
                <a:effectLst/>
                <a:latin typeface="Söhne"/>
              </a:rPr>
              <a:t>kredit</a:t>
            </a:r>
            <a:r>
              <a:rPr lang="en-ID" b="0" i="0" dirty="0">
                <a:effectLst/>
                <a:latin typeface="Söhne"/>
              </a:rPr>
              <a:t> yang </a:t>
            </a:r>
            <a:r>
              <a:rPr lang="en-ID" b="0" i="0" dirty="0" err="1">
                <a:effectLst/>
                <a:latin typeface="Söhne"/>
              </a:rPr>
              <a:t>akurat</a:t>
            </a:r>
            <a:r>
              <a:rPr lang="en-ID" b="0" i="0" dirty="0">
                <a:effectLst/>
                <a:latin typeface="Söhne"/>
              </a:rPr>
              <a:t>.</a:t>
            </a:r>
          </a:p>
        </p:txBody>
      </p:sp>
    </p:spTree>
    <p:extLst>
      <p:ext uri="{BB962C8B-B14F-4D97-AF65-F5344CB8AC3E}">
        <p14:creationId xmlns:p14="http://schemas.microsoft.com/office/powerpoint/2010/main" val="281027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876300" y="2841278"/>
            <a:ext cx="10439400" cy="1175444"/>
          </a:xfrm>
        </p:spPr>
        <p:txBody>
          <a:bodyPr>
            <a:normAutofit/>
          </a:bodyPr>
          <a:lstStyle/>
          <a:p>
            <a:pPr rtl="0">
              <a:spcBef>
                <a:spcPts val="0"/>
              </a:spcBef>
              <a:spcAft>
                <a:spcPts val="0"/>
              </a:spcAft>
            </a:pPr>
            <a:r>
              <a:rPr lang="en-US" dirty="0"/>
              <a:t>Data Preprocessing</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8</a:t>
            </a:fld>
            <a:endParaRPr lang="en-US" dirty="0"/>
          </a:p>
        </p:txBody>
      </p:sp>
    </p:spTree>
    <p:extLst>
      <p:ext uri="{BB962C8B-B14F-4D97-AF65-F5344CB8AC3E}">
        <p14:creationId xmlns:p14="http://schemas.microsoft.com/office/powerpoint/2010/main" val="217455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Handle missing value</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lstStyle/>
          <a:p>
            <a:r>
              <a:rPr lang="en-US" dirty="0" err="1"/>
              <a:t>Terdiri</a:t>
            </a:r>
            <a:r>
              <a:rPr lang="en-US" dirty="0"/>
              <a:t> </a:t>
            </a:r>
            <a:r>
              <a:rPr lang="en-US" dirty="0" err="1"/>
              <a:t>dari</a:t>
            </a:r>
            <a:r>
              <a:rPr lang="en-US" dirty="0"/>
              <a:t> 75 </a:t>
            </a:r>
            <a:r>
              <a:rPr lang="en-US" dirty="0" err="1"/>
              <a:t>kolom</a:t>
            </a:r>
            <a:r>
              <a:rPr lang="en-US" dirty="0"/>
              <a:t> dan 466285 baris</a:t>
            </a:r>
          </a:p>
          <a:p>
            <a:r>
              <a:rPr lang="en-US" dirty="0"/>
              <a:t>Dan </a:t>
            </a:r>
            <a:r>
              <a:rPr lang="en-US" dirty="0" err="1"/>
              <a:t>memiliki</a:t>
            </a:r>
            <a:r>
              <a:rPr lang="en-US" dirty="0"/>
              <a:t> </a:t>
            </a:r>
            <a:r>
              <a:rPr lang="en-US" dirty="0" err="1"/>
              <a:t>sebanyak</a:t>
            </a:r>
            <a:r>
              <a:rPr lang="en-US" dirty="0"/>
              <a:t> 17 </a:t>
            </a:r>
            <a:r>
              <a:rPr lang="en-US" dirty="0" err="1"/>
              <a:t>kolom</a:t>
            </a:r>
            <a:r>
              <a:rPr lang="en-US" dirty="0"/>
              <a:t> yang </a:t>
            </a:r>
            <a:r>
              <a:rPr lang="en-US" dirty="0" err="1"/>
              <a:t>tidak</a:t>
            </a:r>
            <a:r>
              <a:rPr lang="en-US" dirty="0"/>
              <a:t> </a:t>
            </a:r>
            <a:r>
              <a:rPr lang="en-US" dirty="0" err="1"/>
              <a:t>memiliki</a:t>
            </a:r>
            <a:r>
              <a:rPr lang="en-US" dirty="0"/>
              <a:t> data (</a:t>
            </a:r>
            <a:r>
              <a:rPr lang="en-US" dirty="0" err="1"/>
              <a:t>kosong</a:t>
            </a:r>
            <a:r>
              <a:rPr lang="en-US" dirty="0"/>
              <a:t>) </a:t>
            </a:r>
          </a:p>
          <a:p>
            <a:r>
              <a:rPr lang="en-US" dirty="0" err="1"/>
              <a:t>Terdapat</a:t>
            </a:r>
            <a:r>
              <a:rPr lang="en-US" dirty="0"/>
              <a:t> 18 </a:t>
            </a:r>
            <a:r>
              <a:rPr lang="en-US" dirty="0" err="1"/>
              <a:t>kolom</a:t>
            </a:r>
            <a:r>
              <a:rPr lang="en-US" dirty="0"/>
              <a:t> yang </a:t>
            </a:r>
            <a:r>
              <a:rPr lang="en-US" dirty="0" err="1"/>
              <a:t>perlu</a:t>
            </a:r>
            <a:r>
              <a:rPr lang="en-US" dirty="0"/>
              <a:t> </a:t>
            </a:r>
            <a:r>
              <a:rPr lang="en-US" dirty="0" err="1"/>
              <a:t>diperbaiki</a:t>
            </a:r>
            <a:r>
              <a:rPr lang="en-US" dirty="0"/>
              <a:t> </a:t>
            </a:r>
            <a:r>
              <a:rPr lang="en-US" dirty="0" err="1"/>
              <a:t>karena</a:t>
            </a:r>
            <a:r>
              <a:rPr lang="en-US" dirty="0"/>
              <a:t> </a:t>
            </a:r>
            <a:r>
              <a:rPr lang="en-US" dirty="0" err="1"/>
              <a:t>adanya</a:t>
            </a:r>
            <a:r>
              <a:rPr lang="en-US" dirty="0"/>
              <a:t> missing value. </a:t>
            </a:r>
            <a:r>
              <a:rPr lang="en-US" dirty="0" err="1"/>
              <a:t>Dalam</a:t>
            </a:r>
            <a:r>
              <a:rPr lang="en-US" dirty="0"/>
              <a:t> </a:t>
            </a:r>
            <a:r>
              <a:rPr lang="en-US" dirty="0" err="1"/>
              <a:t>kolom</a:t>
            </a:r>
            <a:r>
              <a:rPr lang="en-US" dirty="0"/>
              <a:t> </a:t>
            </a:r>
            <a:r>
              <a:rPr lang="en-US" dirty="0" err="1"/>
              <a:t>isi</a:t>
            </a:r>
            <a:r>
              <a:rPr lang="en-US" dirty="0"/>
              <a:t> </a:t>
            </a:r>
            <a:r>
              <a:rPr lang="en-US" dirty="0" err="1"/>
              <a:t>saya</a:t>
            </a:r>
            <a:r>
              <a:rPr lang="en-US" dirty="0"/>
              <a:t> </a:t>
            </a:r>
            <a:r>
              <a:rPr lang="en-US" dirty="0" err="1"/>
              <a:t>menggunakan</a:t>
            </a:r>
            <a:r>
              <a:rPr lang="en-US" dirty="0"/>
              <a:t> </a:t>
            </a:r>
            <a:r>
              <a:rPr lang="en-US" dirty="0" err="1"/>
              <a:t>imutasi</a:t>
            </a:r>
            <a:r>
              <a:rPr lang="en-US" dirty="0"/>
              <a:t> baris </a:t>
            </a:r>
            <a:r>
              <a:rPr lang="en-US" dirty="0" err="1"/>
              <a:t>berdasarkan</a:t>
            </a:r>
            <a:r>
              <a:rPr lang="en-US" dirty="0"/>
              <a:t> masing-masing </a:t>
            </a:r>
            <a:r>
              <a:rPr lang="en-US" dirty="0" err="1"/>
              <a:t>kolom</a:t>
            </a:r>
            <a:r>
              <a:rPr lang="en-US" dirty="0"/>
              <a:t> </a:t>
            </a:r>
            <a:r>
              <a:rPr lang="en-US" dirty="0" err="1"/>
              <a:t>untuk</a:t>
            </a:r>
            <a:r>
              <a:rPr lang="en-US" dirty="0"/>
              <a:t> </a:t>
            </a:r>
            <a:r>
              <a:rPr lang="en-US" dirty="0" err="1"/>
              <a:t>memperbaikinya</a:t>
            </a:r>
            <a:r>
              <a:rPr lang="en-US" dirty="0"/>
              <a:t>.</a:t>
            </a:r>
          </a:p>
          <a:p>
            <a:r>
              <a:rPr lang="en-ID" sz="1800" b="0" i="0" u="none" strike="noStrike" dirty="0" err="1">
                <a:solidFill>
                  <a:srgbClr val="FFFFFF"/>
                </a:solidFill>
                <a:effectLst/>
              </a:rPr>
              <a:t>Terdapat</a:t>
            </a:r>
            <a:r>
              <a:rPr lang="en-ID" sz="1800" b="0" i="0" u="none" strike="noStrike" dirty="0">
                <a:solidFill>
                  <a:srgbClr val="FFFFFF"/>
                </a:solidFill>
                <a:effectLst/>
              </a:rPr>
              <a:t> </a:t>
            </a:r>
            <a:r>
              <a:rPr lang="en-ID" sz="1800" b="1" i="0" u="none" strike="noStrike" dirty="0">
                <a:solidFill>
                  <a:srgbClr val="FFFFFF"/>
                </a:solidFill>
                <a:effectLst/>
              </a:rPr>
              <a:t>outlier</a:t>
            </a:r>
            <a:r>
              <a:rPr lang="en-ID" sz="1800" b="0" i="0" u="none" strike="noStrike" dirty="0">
                <a:solidFill>
                  <a:srgbClr val="FFFFFF"/>
                </a:solidFill>
                <a:effectLst/>
              </a:rPr>
              <a:t> di </a:t>
            </a:r>
            <a:r>
              <a:rPr lang="en-ID" sz="1800" b="0" i="0" u="none" strike="noStrike" dirty="0" err="1">
                <a:solidFill>
                  <a:srgbClr val="FFFFFF"/>
                </a:solidFill>
                <a:effectLst/>
              </a:rPr>
              <a:t>seluruh</a:t>
            </a:r>
            <a:r>
              <a:rPr lang="en-ID" sz="1800" b="0" i="0" u="none" strike="noStrike" dirty="0">
                <a:solidFill>
                  <a:srgbClr val="FFFFFF"/>
                </a:solidFill>
                <a:effectLst/>
              </a:rPr>
              <a:t> </a:t>
            </a:r>
            <a:r>
              <a:rPr lang="en-ID" sz="1800" b="0" i="0" u="none" strike="noStrike" dirty="0" err="1">
                <a:solidFill>
                  <a:srgbClr val="FFFFFF"/>
                </a:solidFill>
                <a:effectLst/>
              </a:rPr>
              <a:t>fitur</a:t>
            </a:r>
            <a:r>
              <a:rPr lang="en-ID" sz="1800" b="0" i="0" u="none" strike="noStrike" dirty="0">
                <a:solidFill>
                  <a:srgbClr val="FFFFFF"/>
                </a:solidFill>
                <a:effectLst/>
              </a:rPr>
              <a:t> </a:t>
            </a:r>
            <a:r>
              <a:rPr lang="en-ID" sz="1800" b="0" i="0" u="none" strike="noStrike" dirty="0" err="1">
                <a:solidFill>
                  <a:srgbClr val="FFFFFF"/>
                </a:solidFill>
                <a:effectLst/>
              </a:rPr>
              <a:t>numerik</a:t>
            </a:r>
            <a:endParaRPr lang="en-US"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9</a:t>
            </a:fld>
            <a:endParaRPr lang="en-US" dirty="0"/>
          </a:p>
        </p:txBody>
      </p:sp>
      <p:pic>
        <p:nvPicPr>
          <p:cNvPr id="12" name="Picture 11">
            <a:extLst>
              <a:ext uri="{FF2B5EF4-FFF2-40B4-BE49-F238E27FC236}">
                <a16:creationId xmlns:a16="http://schemas.microsoft.com/office/drawing/2014/main" id="{974AEA2B-0E8A-3420-871E-9460F036A452}"/>
              </a:ext>
            </a:extLst>
          </p:cNvPr>
          <p:cNvPicPr>
            <a:picLocks noChangeAspect="1"/>
          </p:cNvPicPr>
          <p:nvPr/>
        </p:nvPicPr>
        <p:blipFill>
          <a:blip r:embed="rId2"/>
          <a:stretch>
            <a:fillRect/>
          </a:stretch>
        </p:blipFill>
        <p:spPr>
          <a:xfrm>
            <a:off x="3974305" y="1381328"/>
            <a:ext cx="4314825" cy="5200650"/>
          </a:xfrm>
          <a:prstGeom prst="rect">
            <a:avLst/>
          </a:prstGeom>
        </p:spPr>
      </p:pic>
      <p:pic>
        <p:nvPicPr>
          <p:cNvPr id="18" name="Picture 17">
            <a:extLst>
              <a:ext uri="{FF2B5EF4-FFF2-40B4-BE49-F238E27FC236}">
                <a16:creationId xmlns:a16="http://schemas.microsoft.com/office/drawing/2014/main" id="{71F91187-4E5C-8653-8567-0400CF0BC12E}"/>
              </a:ext>
            </a:extLst>
          </p:cNvPr>
          <p:cNvPicPr>
            <a:picLocks noChangeAspect="1"/>
          </p:cNvPicPr>
          <p:nvPr/>
        </p:nvPicPr>
        <p:blipFill>
          <a:blip r:embed="rId3"/>
          <a:stretch>
            <a:fillRect/>
          </a:stretch>
        </p:blipFill>
        <p:spPr>
          <a:xfrm>
            <a:off x="8289131" y="1433715"/>
            <a:ext cx="3602832" cy="5095875"/>
          </a:xfrm>
          <a:prstGeom prst="rect">
            <a:avLst/>
          </a:prstGeom>
        </p:spPr>
      </p:pic>
    </p:spTree>
    <p:extLst>
      <p:ext uri="{BB962C8B-B14F-4D97-AF65-F5344CB8AC3E}">
        <p14:creationId xmlns:p14="http://schemas.microsoft.com/office/powerpoint/2010/main" val="3242389936"/>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2369</TotalTime>
  <Words>563</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 Neue</vt:lpstr>
      <vt:lpstr>Söhne</vt:lpstr>
      <vt:lpstr>Office Theme</vt:lpstr>
      <vt:lpstr>Prediksi Credit Risk VIX Idx Partner</vt:lpstr>
      <vt:lpstr>Problem Statement</vt:lpstr>
      <vt:lpstr>Explaratory Data Analysis</vt:lpstr>
      <vt:lpstr>"Dari hasil visualisasi, terlihat bahwa preferensi peminjam yang paling tinggi berdasarkan tujuan penggunaan pinjaman adalah untuk debt consolidation. Debt consolidation adalah proses menggabungkan hutang-hutang yang ada menjadi satu pinjaman tunggal dengan suku bunga lebih rendah. Jika persentase kategori 'debt consolidation' lebih tinggi, hal ini menunjukkan bahwa sebagian besar peminjam menghadapi kesulitan keuangan dan memilih solusi konsolidasi hutang untuk mengatur ulang keuangan dan mengurangi pembayaran hutang yang terpisah-pisah."</vt:lpstr>
      <vt:lpstr>Analisis Fluktuasi Bulanan</vt:lpstr>
      <vt:lpstr>PowerPoint Presentation</vt:lpstr>
      <vt:lpstr>Kesimpulan EDA</vt:lpstr>
      <vt:lpstr>Data Preprocessing</vt:lpstr>
      <vt:lpstr>Handle missing value</vt:lpstr>
      <vt:lpstr>Handle Outlier </vt:lpstr>
      <vt:lpstr>Lorem ipsum dolor sit amet ipsum</vt:lpstr>
      <vt:lpstr>Machine Learning</vt:lpstr>
      <vt:lpstr>Elbow Method using Inertia</vt:lpstr>
      <vt:lpstr>PowerPoint Presentation</vt:lpstr>
      <vt:lpstr>Algoritma  XGboost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Prediksi Credit Risk VIX Idx Partner</dc:title>
  <dc:creator>Nurul Ilahi</dc:creator>
  <cp:lastModifiedBy>Nurul Ilahi</cp:lastModifiedBy>
  <cp:revision>1</cp:revision>
  <dcterms:created xsi:type="dcterms:W3CDTF">2023-06-02T15:42:17Z</dcterms:created>
  <dcterms:modified xsi:type="dcterms:W3CDTF">2023-06-04T07:11:56Z</dcterms:modified>
</cp:coreProperties>
</file>