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1"/>
  </p:notesMasterIdLst>
  <p:sldIdLst>
    <p:sldId id="256" r:id="rId2"/>
    <p:sldId id="257" r:id="rId3"/>
    <p:sldId id="273" r:id="rId4"/>
    <p:sldId id="258" r:id="rId5"/>
    <p:sldId id="277" r:id="rId6"/>
    <p:sldId id="259" r:id="rId7"/>
    <p:sldId id="276" r:id="rId8"/>
    <p:sldId id="275" r:id="rId9"/>
    <p:sldId id="278" r:id="rId10"/>
    <p:sldId id="260" r:id="rId11"/>
    <p:sldId id="263" r:id="rId12"/>
    <p:sldId id="261" r:id="rId13"/>
    <p:sldId id="262" r:id="rId14"/>
    <p:sldId id="264" r:id="rId15"/>
    <p:sldId id="265" r:id="rId16"/>
    <p:sldId id="279" r:id="rId17"/>
    <p:sldId id="280" r:id="rId18"/>
    <p:sldId id="268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대호" initials="강대" lastIdx="4" clrIdx="0">
    <p:extLst>
      <p:ext uri="{19B8F6BF-5375-455C-9EA6-DF929625EA0E}">
        <p15:presenceInfo xmlns:p15="http://schemas.microsoft.com/office/powerpoint/2012/main" userId="S::iloveyou@sju.ac.kr::fd8e4c90-e12a-4a02-aeba-a40d1cc408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7CF24-1630-CA0A-9677-BC32FD1FFB18}" v="1" dt="2019-06-07T09:36:18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660"/>
  </p:normalViewPr>
  <p:slideViewPr>
    <p:cSldViewPr snapToGrid="0">
      <p:cViewPr varScale="1">
        <p:scale>
          <a:sx n="93" d="100"/>
          <a:sy n="93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7T02:59:26.042" idx="1">
    <p:pos x="10" y="10"/>
    <p:text>이것이 저희 프로그램의 전체 구조도입니다. 
Tetris 클래스가 맨 위에 있고, 그 아래에 Menu 를 출력해주는 CConsoleMenu  클래스, 블록의 모양을 관리해주는 Shape 클래스, 판의 모양이나 블록을 출력시켜주는 Display 클래스와 관계를 맺고 있습니다. 여기서 저희가 가장 상속관계를 사용하기 위하여 고심한 부분은 Shape 부분입니다. 이 부분에 대해서 설명해보겠습니다.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7T03:00:46.734" idx="2">
    <p:pos x="10" y="10"/>
    <p:text>저희가 상속 관계를 사용하기 위하여 가장 고심한 부분입니다. Shape에서 기반 클래스가 되어 나머지 모양들의 블럭들이 shape 클래스들을 상속받습니다.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7T03:28:28.073" idx="4">
    <p:pos x="10" y="10"/>
    <p:text>CConsoleMenu 는 말그대로 메뉴들을 출력하여 게임을 소개시켜주는 것입니다.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7T03:28:28.073" idx="4">
    <p:pos x="10" y="10"/>
    <p:text>CConsoleMenu 는 말그대로 메뉴들을 출력하여 게임을 소개시켜주는 것입니다.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7T03:22:57.243" idx="3">
    <p:pos x="10" y="10"/>
    <p:text>한개의 rotate클래스로 모든 모양들을 회전시킬 수 있어서 코드가 한층 깔끔해졌다고 볼 수 있습니다.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7T03:22:57.243" idx="3">
    <p:pos x="10" y="10"/>
    <p:text>한개의 rotate클래스로 모든 모양들을 회전시킬 수 있어서 코드가 한층 깔끔해졌다고 볼 수 있습니다.
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D86047-AC80-46D5-8E6D-5F471DE0CE0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7D66D4-F40F-49A0-B58E-EBDD46A69399}">
      <dgm:prSet/>
      <dgm:spPr/>
      <dgm:t>
        <a:bodyPr/>
        <a:lstStyle/>
        <a:p>
          <a:r>
            <a:rPr lang="ko-KR" dirty="0"/>
            <a:t>1. </a:t>
          </a:r>
          <a:r>
            <a:rPr lang="ko-KR" dirty="0" err="1"/>
            <a:t>테트리스</a:t>
          </a:r>
          <a:r>
            <a:rPr lang="ko-KR" dirty="0"/>
            <a:t> 소개</a:t>
          </a:r>
          <a:r>
            <a:rPr lang="ko-KR" altLang="en-US" dirty="0"/>
            <a:t> 및 </a:t>
          </a:r>
          <a:r>
            <a:rPr lang="ko-KR" dirty="0"/>
            <a:t>응용프로그램 기능</a:t>
          </a:r>
          <a:endParaRPr lang="en-US" dirty="0"/>
        </a:p>
      </dgm:t>
    </dgm:pt>
    <dgm:pt modelId="{DBF7E011-6685-4DAB-8C83-8D0B83759DFF}" type="parTrans" cxnId="{F923D6E9-405E-474A-A9F8-0F7248DA332F}">
      <dgm:prSet/>
      <dgm:spPr/>
      <dgm:t>
        <a:bodyPr/>
        <a:lstStyle/>
        <a:p>
          <a:endParaRPr lang="en-US"/>
        </a:p>
      </dgm:t>
    </dgm:pt>
    <dgm:pt modelId="{C865E3AB-3AF3-445F-9B61-DD2D23518611}" type="sibTrans" cxnId="{F923D6E9-405E-474A-A9F8-0F7248DA332F}">
      <dgm:prSet phldrT="01"/>
      <dgm:spPr/>
      <dgm:t>
        <a:bodyPr/>
        <a:lstStyle/>
        <a:p>
          <a:endParaRPr lang="en-US"/>
        </a:p>
      </dgm:t>
    </dgm:pt>
    <dgm:pt modelId="{76850C7E-4104-448E-BE71-EA022881BCBE}">
      <dgm:prSet/>
      <dgm:spPr/>
      <dgm:t>
        <a:bodyPr/>
        <a:lstStyle/>
        <a:p>
          <a:r>
            <a:rPr lang="ko-KR" dirty="0"/>
            <a:t>2. 팀원 소개 및 역할 분담</a:t>
          </a:r>
          <a:endParaRPr lang="en-US" dirty="0"/>
        </a:p>
      </dgm:t>
    </dgm:pt>
    <dgm:pt modelId="{44701BB5-7A66-4632-996C-E3459B6B6668}" type="parTrans" cxnId="{0E82B03B-4102-4AAA-B92A-17025FF13EE5}">
      <dgm:prSet/>
      <dgm:spPr/>
      <dgm:t>
        <a:bodyPr/>
        <a:lstStyle/>
        <a:p>
          <a:endParaRPr lang="en-US"/>
        </a:p>
      </dgm:t>
    </dgm:pt>
    <dgm:pt modelId="{E470E38F-4868-4A4E-B344-C7C4B317C608}" type="sibTrans" cxnId="{0E82B03B-4102-4AAA-B92A-17025FF13EE5}">
      <dgm:prSet phldrT="02"/>
      <dgm:spPr/>
      <dgm:t>
        <a:bodyPr/>
        <a:lstStyle/>
        <a:p>
          <a:endParaRPr lang="en-US"/>
        </a:p>
      </dgm:t>
    </dgm:pt>
    <dgm:pt modelId="{E4B295E5-8F31-43ED-B98E-50EE49ECA442}">
      <dgm:prSet/>
      <dgm:spPr/>
      <dgm:t>
        <a:bodyPr/>
        <a:lstStyle/>
        <a:p>
          <a:r>
            <a:rPr lang="ko-KR" dirty="0"/>
            <a:t>3. 전체 클래스 구조도 설명</a:t>
          </a:r>
          <a:endParaRPr lang="en-US" dirty="0"/>
        </a:p>
      </dgm:t>
    </dgm:pt>
    <dgm:pt modelId="{2320CE5C-8860-4D10-99CA-1B9DAF75F6A4}" type="parTrans" cxnId="{0F9F5128-6765-4D6A-B297-2EFC563B872F}">
      <dgm:prSet/>
      <dgm:spPr/>
      <dgm:t>
        <a:bodyPr/>
        <a:lstStyle/>
        <a:p>
          <a:endParaRPr lang="en-US"/>
        </a:p>
      </dgm:t>
    </dgm:pt>
    <dgm:pt modelId="{44E4D35A-EA40-408E-848B-31FBB39F7BBD}" type="sibTrans" cxnId="{0F9F5128-6765-4D6A-B297-2EFC563B872F}">
      <dgm:prSet phldrT="03"/>
      <dgm:spPr/>
      <dgm:t>
        <a:bodyPr/>
        <a:lstStyle/>
        <a:p>
          <a:endParaRPr lang="en-US"/>
        </a:p>
      </dgm:t>
    </dgm:pt>
    <dgm:pt modelId="{AD025D0D-3F04-4E18-AA4D-D0FF8871D4A0}">
      <dgm:prSet/>
      <dgm:spPr/>
      <dgm:t>
        <a:bodyPr/>
        <a:lstStyle/>
        <a:p>
          <a:r>
            <a:rPr lang="ko-KR" dirty="0"/>
            <a:t>4. </a:t>
          </a:r>
          <a:r>
            <a:rPr lang="ko-KR" dirty="0" err="1"/>
            <a:t>테트리스</a:t>
          </a:r>
          <a:r>
            <a:rPr lang="ko-KR" dirty="0"/>
            <a:t> 프로그램 각 클래스의 주요 멤버 설명</a:t>
          </a:r>
          <a:endParaRPr lang="en-US" dirty="0"/>
        </a:p>
      </dgm:t>
    </dgm:pt>
    <dgm:pt modelId="{924ED05C-4DF8-4C50-BF62-3A14506E50D4}" type="parTrans" cxnId="{9DA9B508-48F3-4A95-9BBD-2C573E509960}">
      <dgm:prSet/>
      <dgm:spPr/>
      <dgm:t>
        <a:bodyPr/>
        <a:lstStyle/>
        <a:p>
          <a:endParaRPr lang="en-US"/>
        </a:p>
      </dgm:t>
    </dgm:pt>
    <dgm:pt modelId="{398E273C-A135-49F9-9EBD-57569948FBB2}" type="sibTrans" cxnId="{9DA9B508-48F3-4A95-9BBD-2C573E509960}">
      <dgm:prSet phldrT="04"/>
      <dgm:spPr/>
      <dgm:t>
        <a:bodyPr/>
        <a:lstStyle/>
        <a:p>
          <a:endParaRPr lang="en-US"/>
        </a:p>
      </dgm:t>
    </dgm:pt>
    <dgm:pt modelId="{718DF33A-D814-4F40-9F7A-B738AE37CF92}">
      <dgm:prSet/>
      <dgm:spPr/>
      <dgm:t>
        <a:bodyPr/>
        <a:lstStyle/>
        <a:p>
          <a:r>
            <a:rPr lang="en-US" altLang="en-US" dirty="0">
              <a:cs typeface="Calibri Light"/>
            </a:rPr>
            <a:t>5</a:t>
          </a:r>
          <a:r>
            <a:rPr lang="ko-KR" altLang="en-US" dirty="0">
              <a:cs typeface="Calibri Light"/>
            </a:rPr>
            <a:t> </a:t>
          </a:r>
          <a:r>
            <a:rPr lang="ko-KR" dirty="0"/>
            <a:t>프로그램 실행</a:t>
          </a:r>
          <a:endParaRPr lang="en-US" dirty="0"/>
        </a:p>
      </dgm:t>
    </dgm:pt>
    <dgm:pt modelId="{0235E001-612E-4A91-A19D-FDC9D747B4B3}" type="parTrans" cxnId="{5C8A3FFC-48DE-4655-B778-D15993468D40}">
      <dgm:prSet/>
      <dgm:spPr/>
      <dgm:t>
        <a:bodyPr/>
        <a:lstStyle/>
        <a:p>
          <a:endParaRPr lang="en-US"/>
        </a:p>
      </dgm:t>
    </dgm:pt>
    <dgm:pt modelId="{76F5A744-F816-42F7-964C-9BB31FC3D6AC}" type="sibTrans" cxnId="{5C8A3FFC-48DE-4655-B778-D15993468D40}">
      <dgm:prSet phldrT="05"/>
      <dgm:spPr/>
      <dgm:t>
        <a:bodyPr/>
        <a:lstStyle/>
        <a:p>
          <a:endParaRPr lang="en-US"/>
        </a:p>
      </dgm:t>
    </dgm:pt>
    <dgm:pt modelId="{3E523294-9923-4289-9DEA-B6F6CD022DE7}" type="pres">
      <dgm:prSet presAssocID="{CDD86047-AC80-46D5-8E6D-5F471DE0CE09}" presName="diagram" presStyleCnt="0">
        <dgm:presLayoutVars>
          <dgm:dir/>
          <dgm:resizeHandles val="exact"/>
        </dgm:presLayoutVars>
      </dgm:prSet>
      <dgm:spPr/>
    </dgm:pt>
    <dgm:pt modelId="{5D3B4D9E-086B-4F33-BFD3-89A92AA44A5C}" type="pres">
      <dgm:prSet presAssocID="{347D66D4-F40F-49A0-B58E-EBDD46A69399}" presName="node" presStyleLbl="node1" presStyleIdx="0" presStyleCnt="5">
        <dgm:presLayoutVars>
          <dgm:bulletEnabled val="1"/>
        </dgm:presLayoutVars>
      </dgm:prSet>
      <dgm:spPr/>
    </dgm:pt>
    <dgm:pt modelId="{0D2239C9-E44D-414F-B373-5B0348276039}" type="pres">
      <dgm:prSet presAssocID="{C865E3AB-3AF3-445F-9B61-DD2D23518611}" presName="sibTrans" presStyleCnt="0"/>
      <dgm:spPr/>
    </dgm:pt>
    <dgm:pt modelId="{7FEB3B91-362B-4C64-8883-E4A2CF333122}" type="pres">
      <dgm:prSet presAssocID="{76850C7E-4104-448E-BE71-EA022881BCBE}" presName="node" presStyleLbl="node1" presStyleIdx="1" presStyleCnt="5">
        <dgm:presLayoutVars>
          <dgm:bulletEnabled val="1"/>
        </dgm:presLayoutVars>
      </dgm:prSet>
      <dgm:spPr/>
    </dgm:pt>
    <dgm:pt modelId="{C4908219-BDE1-4CD5-A1BB-AB8BA7B14892}" type="pres">
      <dgm:prSet presAssocID="{E470E38F-4868-4A4E-B344-C7C4B317C608}" presName="sibTrans" presStyleCnt="0"/>
      <dgm:spPr/>
    </dgm:pt>
    <dgm:pt modelId="{371EFCA7-9C4F-4F8C-88EE-5E5861585830}" type="pres">
      <dgm:prSet presAssocID="{E4B295E5-8F31-43ED-B98E-50EE49ECA442}" presName="node" presStyleLbl="node1" presStyleIdx="2" presStyleCnt="5">
        <dgm:presLayoutVars>
          <dgm:bulletEnabled val="1"/>
        </dgm:presLayoutVars>
      </dgm:prSet>
      <dgm:spPr/>
    </dgm:pt>
    <dgm:pt modelId="{30DD6E78-63A0-4C33-84C3-FBB9F442D5F0}" type="pres">
      <dgm:prSet presAssocID="{44E4D35A-EA40-408E-848B-31FBB39F7BBD}" presName="sibTrans" presStyleCnt="0"/>
      <dgm:spPr/>
    </dgm:pt>
    <dgm:pt modelId="{922DC41D-8509-4BAD-9DE6-25FC7D05D6D1}" type="pres">
      <dgm:prSet presAssocID="{AD025D0D-3F04-4E18-AA4D-D0FF8871D4A0}" presName="node" presStyleLbl="node1" presStyleIdx="3" presStyleCnt="5">
        <dgm:presLayoutVars>
          <dgm:bulletEnabled val="1"/>
        </dgm:presLayoutVars>
      </dgm:prSet>
      <dgm:spPr/>
    </dgm:pt>
    <dgm:pt modelId="{D0F7F580-FE9E-43A5-94DD-BE5B1DC092EF}" type="pres">
      <dgm:prSet presAssocID="{398E273C-A135-49F9-9EBD-57569948FBB2}" presName="sibTrans" presStyleCnt="0"/>
      <dgm:spPr/>
    </dgm:pt>
    <dgm:pt modelId="{04F63540-ED95-4C19-A08B-4C3203FC9C82}" type="pres">
      <dgm:prSet presAssocID="{718DF33A-D814-4F40-9F7A-B738AE37CF92}" presName="node" presStyleLbl="node1" presStyleIdx="4" presStyleCnt="5">
        <dgm:presLayoutVars>
          <dgm:bulletEnabled val="1"/>
        </dgm:presLayoutVars>
      </dgm:prSet>
      <dgm:spPr/>
    </dgm:pt>
  </dgm:ptLst>
  <dgm:cxnLst>
    <dgm:cxn modelId="{9DA9B508-48F3-4A95-9BBD-2C573E509960}" srcId="{CDD86047-AC80-46D5-8E6D-5F471DE0CE09}" destId="{AD025D0D-3F04-4E18-AA4D-D0FF8871D4A0}" srcOrd="3" destOrd="0" parTransId="{924ED05C-4DF8-4C50-BF62-3A14506E50D4}" sibTransId="{398E273C-A135-49F9-9EBD-57569948FBB2}"/>
    <dgm:cxn modelId="{EDC3FC26-A18D-4C3A-869E-33F72F255DA7}" type="presOf" srcId="{718DF33A-D814-4F40-9F7A-B738AE37CF92}" destId="{04F63540-ED95-4C19-A08B-4C3203FC9C82}" srcOrd="0" destOrd="0" presId="urn:microsoft.com/office/officeart/2005/8/layout/default"/>
    <dgm:cxn modelId="{0F9F5128-6765-4D6A-B297-2EFC563B872F}" srcId="{CDD86047-AC80-46D5-8E6D-5F471DE0CE09}" destId="{E4B295E5-8F31-43ED-B98E-50EE49ECA442}" srcOrd="2" destOrd="0" parTransId="{2320CE5C-8860-4D10-99CA-1B9DAF75F6A4}" sibTransId="{44E4D35A-EA40-408E-848B-31FBB39F7BBD}"/>
    <dgm:cxn modelId="{0E82B03B-4102-4AAA-B92A-17025FF13EE5}" srcId="{CDD86047-AC80-46D5-8E6D-5F471DE0CE09}" destId="{76850C7E-4104-448E-BE71-EA022881BCBE}" srcOrd="1" destOrd="0" parTransId="{44701BB5-7A66-4632-996C-E3459B6B6668}" sibTransId="{E470E38F-4868-4A4E-B344-C7C4B317C608}"/>
    <dgm:cxn modelId="{D68D818D-4E37-4E82-9638-8E781FC1D2FD}" type="presOf" srcId="{CDD86047-AC80-46D5-8E6D-5F471DE0CE09}" destId="{3E523294-9923-4289-9DEA-B6F6CD022DE7}" srcOrd="0" destOrd="0" presId="urn:microsoft.com/office/officeart/2005/8/layout/default"/>
    <dgm:cxn modelId="{19600596-E2F4-4824-9975-BAB5440C5F4D}" type="presOf" srcId="{347D66D4-F40F-49A0-B58E-EBDD46A69399}" destId="{5D3B4D9E-086B-4F33-BFD3-89A92AA44A5C}" srcOrd="0" destOrd="0" presId="urn:microsoft.com/office/officeart/2005/8/layout/default"/>
    <dgm:cxn modelId="{3E88449F-C393-4435-9E41-A83D595EF071}" type="presOf" srcId="{AD025D0D-3F04-4E18-AA4D-D0FF8871D4A0}" destId="{922DC41D-8509-4BAD-9DE6-25FC7D05D6D1}" srcOrd="0" destOrd="0" presId="urn:microsoft.com/office/officeart/2005/8/layout/default"/>
    <dgm:cxn modelId="{B03327B8-4838-4FF0-8128-27F7EEDBB5A4}" type="presOf" srcId="{E4B295E5-8F31-43ED-B98E-50EE49ECA442}" destId="{371EFCA7-9C4F-4F8C-88EE-5E5861585830}" srcOrd="0" destOrd="0" presId="urn:microsoft.com/office/officeart/2005/8/layout/default"/>
    <dgm:cxn modelId="{434C4EE3-A387-418D-BF72-6F526079D221}" type="presOf" srcId="{76850C7E-4104-448E-BE71-EA022881BCBE}" destId="{7FEB3B91-362B-4C64-8883-E4A2CF333122}" srcOrd="0" destOrd="0" presId="urn:microsoft.com/office/officeart/2005/8/layout/default"/>
    <dgm:cxn modelId="{F923D6E9-405E-474A-A9F8-0F7248DA332F}" srcId="{CDD86047-AC80-46D5-8E6D-5F471DE0CE09}" destId="{347D66D4-F40F-49A0-B58E-EBDD46A69399}" srcOrd="0" destOrd="0" parTransId="{DBF7E011-6685-4DAB-8C83-8D0B83759DFF}" sibTransId="{C865E3AB-3AF3-445F-9B61-DD2D23518611}"/>
    <dgm:cxn modelId="{5C8A3FFC-48DE-4655-B778-D15993468D40}" srcId="{CDD86047-AC80-46D5-8E6D-5F471DE0CE09}" destId="{718DF33A-D814-4F40-9F7A-B738AE37CF92}" srcOrd="4" destOrd="0" parTransId="{0235E001-612E-4A91-A19D-FDC9D747B4B3}" sibTransId="{76F5A744-F816-42F7-964C-9BB31FC3D6AC}"/>
    <dgm:cxn modelId="{F93F1586-346A-49D7-A2B8-1C6979BE136D}" type="presParOf" srcId="{3E523294-9923-4289-9DEA-B6F6CD022DE7}" destId="{5D3B4D9E-086B-4F33-BFD3-89A92AA44A5C}" srcOrd="0" destOrd="0" presId="urn:microsoft.com/office/officeart/2005/8/layout/default"/>
    <dgm:cxn modelId="{9210791F-C101-4A2D-9AD0-6DA5638BD21A}" type="presParOf" srcId="{3E523294-9923-4289-9DEA-B6F6CD022DE7}" destId="{0D2239C9-E44D-414F-B373-5B0348276039}" srcOrd="1" destOrd="0" presId="urn:microsoft.com/office/officeart/2005/8/layout/default"/>
    <dgm:cxn modelId="{E3363EF6-FD25-4969-8793-1CA1AC8C3358}" type="presParOf" srcId="{3E523294-9923-4289-9DEA-B6F6CD022DE7}" destId="{7FEB3B91-362B-4C64-8883-E4A2CF333122}" srcOrd="2" destOrd="0" presId="urn:microsoft.com/office/officeart/2005/8/layout/default"/>
    <dgm:cxn modelId="{57039B0E-6840-48D7-BD42-C042573D1700}" type="presParOf" srcId="{3E523294-9923-4289-9DEA-B6F6CD022DE7}" destId="{C4908219-BDE1-4CD5-A1BB-AB8BA7B14892}" srcOrd="3" destOrd="0" presId="urn:microsoft.com/office/officeart/2005/8/layout/default"/>
    <dgm:cxn modelId="{C8E43007-58A8-4BC8-B3B3-7ECA6A04585D}" type="presParOf" srcId="{3E523294-9923-4289-9DEA-B6F6CD022DE7}" destId="{371EFCA7-9C4F-4F8C-88EE-5E5861585830}" srcOrd="4" destOrd="0" presId="urn:microsoft.com/office/officeart/2005/8/layout/default"/>
    <dgm:cxn modelId="{A0E0825F-0C27-4DC4-BC66-3B08C9E0FCC9}" type="presParOf" srcId="{3E523294-9923-4289-9DEA-B6F6CD022DE7}" destId="{30DD6E78-63A0-4C33-84C3-FBB9F442D5F0}" srcOrd="5" destOrd="0" presId="urn:microsoft.com/office/officeart/2005/8/layout/default"/>
    <dgm:cxn modelId="{474DA632-6FDD-457F-911E-ED9E09B04C4B}" type="presParOf" srcId="{3E523294-9923-4289-9DEA-B6F6CD022DE7}" destId="{922DC41D-8509-4BAD-9DE6-25FC7D05D6D1}" srcOrd="6" destOrd="0" presId="urn:microsoft.com/office/officeart/2005/8/layout/default"/>
    <dgm:cxn modelId="{4658C8F7-7545-4995-8FC8-6B504C277385}" type="presParOf" srcId="{3E523294-9923-4289-9DEA-B6F6CD022DE7}" destId="{D0F7F580-FE9E-43A5-94DD-BE5B1DC092EF}" srcOrd="7" destOrd="0" presId="urn:microsoft.com/office/officeart/2005/8/layout/default"/>
    <dgm:cxn modelId="{FD6FE1EB-CD6F-41A7-82B2-22D1867D1524}" type="presParOf" srcId="{3E523294-9923-4289-9DEA-B6F6CD022DE7}" destId="{04F63540-ED95-4C19-A08B-4C3203FC9C8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B4D9E-086B-4F33-BFD3-89A92AA44A5C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dirty="0"/>
            <a:t>1. </a:t>
          </a:r>
          <a:r>
            <a:rPr lang="ko-KR" sz="2300" kern="1200" dirty="0" err="1"/>
            <a:t>테트리스</a:t>
          </a:r>
          <a:r>
            <a:rPr lang="ko-KR" sz="2300" kern="1200" dirty="0"/>
            <a:t> 소개</a:t>
          </a:r>
          <a:r>
            <a:rPr lang="ko-KR" altLang="en-US" sz="2300" kern="1200" dirty="0"/>
            <a:t> 및 </a:t>
          </a:r>
          <a:r>
            <a:rPr lang="ko-KR" sz="2300" kern="1200" dirty="0"/>
            <a:t>응용프로그램 기능</a:t>
          </a:r>
          <a:endParaRPr lang="en-US" sz="2300" kern="1200" dirty="0"/>
        </a:p>
      </dsp:txBody>
      <dsp:txXfrm>
        <a:off x="377190" y="3160"/>
        <a:ext cx="2907506" cy="1744503"/>
      </dsp:txXfrm>
    </dsp:sp>
    <dsp:sp modelId="{7FEB3B91-362B-4C64-8883-E4A2CF333122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5">
            <a:hueOff val="411145"/>
            <a:satOff val="8586"/>
            <a:lumOff val="-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dirty="0"/>
            <a:t>2. 팀원 소개 및 역할 분담</a:t>
          </a:r>
          <a:endParaRPr lang="en-US" sz="2300" kern="1200" dirty="0"/>
        </a:p>
      </dsp:txBody>
      <dsp:txXfrm>
        <a:off x="3575446" y="3160"/>
        <a:ext cx="2907506" cy="1744503"/>
      </dsp:txXfrm>
    </dsp:sp>
    <dsp:sp modelId="{371EFCA7-9C4F-4F8C-88EE-5E5861585830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5">
            <a:hueOff val="822290"/>
            <a:satOff val="17171"/>
            <a:lumOff val="-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dirty="0"/>
            <a:t>3. 전체 클래스 구조도 설명</a:t>
          </a:r>
          <a:endParaRPr lang="en-US" sz="2300" kern="1200" dirty="0"/>
        </a:p>
      </dsp:txBody>
      <dsp:txXfrm>
        <a:off x="6773703" y="3160"/>
        <a:ext cx="2907506" cy="1744503"/>
      </dsp:txXfrm>
    </dsp:sp>
    <dsp:sp modelId="{922DC41D-8509-4BAD-9DE6-25FC7D05D6D1}">
      <dsp:nvSpPr>
        <dsp:cNvPr id="0" name=""/>
        <dsp:cNvSpPr/>
      </dsp:nvSpPr>
      <dsp:spPr>
        <a:xfrm>
          <a:off x="1976318" y="2038415"/>
          <a:ext cx="2907506" cy="1744503"/>
        </a:xfrm>
        <a:prstGeom prst="rect">
          <a:avLst/>
        </a:prstGeom>
        <a:solidFill>
          <a:schemeClr val="accent5">
            <a:hueOff val="1233435"/>
            <a:satOff val="25757"/>
            <a:lumOff val="-14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dirty="0"/>
            <a:t>4. </a:t>
          </a:r>
          <a:r>
            <a:rPr lang="ko-KR" sz="2300" kern="1200" dirty="0" err="1"/>
            <a:t>테트리스</a:t>
          </a:r>
          <a:r>
            <a:rPr lang="ko-KR" sz="2300" kern="1200" dirty="0"/>
            <a:t> 프로그램 각 클래스의 주요 멤버 설명</a:t>
          </a:r>
          <a:endParaRPr lang="en-US" sz="2300" kern="1200" dirty="0"/>
        </a:p>
      </dsp:txBody>
      <dsp:txXfrm>
        <a:off x="1976318" y="2038415"/>
        <a:ext cx="2907506" cy="1744503"/>
      </dsp:txXfrm>
    </dsp:sp>
    <dsp:sp modelId="{04F63540-ED95-4C19-A08B-4C3203FC9C82}">
      <dsp:nvSpPr>
        <dsp:cNvPr id="0" name=""/>
        <dsp:cNvSpPr/>
      </dsp:nvSpPr>
      <dsp:spPr>
        <a:xfrm>
          <a:off x="5174575" y="2038415"/>
          <a:ext cx="2907506" cy="1744503"/>
        </a:xfrm>
        <a:prstGeom prst="rect">
          <a:avLst/>
        </a:prstGeom>
        <a:solidFill>
          <a:schemeClr val="accent5">
            <a:hueOff val="1644580"/>
            <a:satOff val="34343"/>
            <a:lumOff val="-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300" kern="1200" dirty="0">
              <a:cs typeface="Calibri Light"/>
            </a:rPr>
            <a:t>5</a:t>
          </a:r>
          <a:r>
            <a:rPr lang="ko-KR" altLang="en-US" sz="2300" kern="1200" dirty="0">
              <a:cs typeface="Calibri Light"/>
            </a:rPr>
            <a:t> </a:t>
          </a:r>
          <a:r>
            <a:rPr lang="ko-KR" sz="2300" kern="1200" dirty="0"/>
            <a:t>프로그램 실행</a:t>
          </a:r>
          <a:endParaRPr lang="en-US" sz="2300" kern="1200" dirty="0"/>
        </a:p>
      </dsp:txBody>
      <dsp:txXfrm>
        <a:off x="5174575" y="2038415"/>
        <a:ext cx="2907506" cy="174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F19F6-EBCC-43FA-94FD-0FB6155DACEB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EE37B-9910-4F34-ACC8-604B73EA4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78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테트리스를</a:t>
            </a:r>
            <a:r>
              <a:rPr lang="ko-KR" altLang="en-US" dirty="0"/>
              <a:t> 주제로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E37B-9910-4F34-ACC8-604B73EA48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94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팀원과 역할 </a:t>
            </a:r>
            <a:r>
              <a:rPr lang="ko-KR" altLang="en-US" dirty="0" err="1"/>
              <a:t>분담에대해서</a:t>
            </a:r>
            <a:r>
              <a:rPr lang="ko-KR" altLang="en-US" dirty="0"/>
              <a:t> 설명해드리겠습니다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팀장인 저는 블록</a:t>
            </a:r>
            <a:r>
              <a:rPr lang="en-US" altLang="ko-KR" dirty="0"/>
              <a:t>, </a:t>
            </a:r>
            <a:r>
              <a:rPr lang="ko-KR" altLang="en-US" dirty="0"/>
              <a:t>콘솔메뉴</a:t>
            </a:r>
            <a:r>
              <a:rPr lang="en-US" altLang="ko-KR" dirty="0"/>
              <a:t>, </a:t>
            </a:r>
            <a:r>
              <a:rPr lang="ko-KR" altLang="en-US" dirty="0" err="1"/>
              <a:t>쉐이프</a:t>
            </a:r>
            <a:r>
              <a:rPr lang="ko-KR" altLang="en-US" dirty="0"/>
              <a:t>  </a:t>
            </a:r>
            <a:r>
              <a:rPr lang="en-US" altLang="ko-KR" dirty="0"/>
              <a:t>3</a:t>
            </a:r>
            <a:r>
              <a:rPr lang="ko-KR" altLang="en-US" dirty="0"/>
              <a:t>가지 클래스를 설계 및 코딩하고 발표를 맡았습니다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팀원 </a:t>
            </a:r>
            <a:r>
              <a:rPr lang="ko-KR" altLang="en-US" dirty="0" err="1"/>
              <a:t>이찬희</a:t>
            </a:r>
            <a:r>
              <a:rPr lang="en-US" altLang="ko-KR" dirty="0"/>
              <a:t>, </a:t>
            </a:r>
            <a:r>
              <a:rPr lang="ko-KR" altLang="en-US" dirty="0"/>
              <a:t>디스플레이 클래스와 </a:t>
            </a:r>
            <a:r>
              <a:rPr lang="ko-KR" altLang="en-US" dirty="0" err="1"/>
              <a:t>테트리스클래스의</a:t>
            </a:r>
            <a:r>
              <a:rPr lang="ko-KR" altLang="en-US" dirty="0"/>
              <a:t> </a:t>
            </a:r>
            <a:r>
              <a:rPr lang="ko-KR" altLang="en-US" dirty="0" err="1"/>
              <a:t>설계및</a:t>
            </a:r>
            <a:r>
              <a:rPr lang="ko-KR" altLang="en-US" dirty="0"/>
              <a:t> 코딩을 담당했습니다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E37B-9910-4F34-ACC8-604B73EA48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442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팀원 강대호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콘솔메뉴</a:t>
            </a:r>
            <a:r>
              <a:rPr lang="en-US" altLang="ko-KR" dirty="0"/>
              <a:t>, </a:t>
            </a:r>
            <a:r>
              <a:rPr lang="ko-KR" altLang="en-US" dirty="0" err="1"/>
              <a:t>셰이프</a:t>
            </a:r>
            <a:r>
              <a:rPr lang="ko-KR" altLang="en-US" dirty="0"/>
              <a:t> 클래스 설계 및 코딩 과 </a:t>
            </a:r>
            <a:r>
              <a:rPr lang="en-US" altLang="ko-KR" dirty="0"/>
              <a:t>ppt </a:t>
            </a:r>
            <a:r>
              <a:rPr lang="ko-KR" altLang="en-US" dirty="0"/>
              <a:t>제작을 담당했습니다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팀원 김정현</a:t>
            </a:r>
            <a:r>
              <a:rPr lang="en-US" altLang="ko-KR" dirty="0"/>
              <a:t>, </a:t>
            </a:r>
            <a:r>
              <a:rPr lang="ko-KR" altLang="en-US" dirty="0"/>
              <a:t>디스플레이</a:t>
            </a:r>
            <a:r>
              <a:rPr lang="en-US" altLang="ko-KR" dirty="0"/>
              <a:t>, </a:t>
            </a:r>
            <a:r>
              <a:rPr lang="ko-KR" altLang="en-US" dirty="0" err="1"/>
              <a:t>테트리스</a:t>
            </a:r>
            <a:r>
              <a:rPr lang="ko-KR" altLang="en-US" dirty="0"/>
              <a:t> 클래스를 설계하고 코딩했습니다</a:t>
            </a:r>
            <a:r>
              <a:rPr lang="en-US" altLang="ko-KR" dirty="0"/>
              <a:t>.  </a:t>
            </a:r>
            <a:r>
              <a:rPr lang="ko-KR" altLang="en-US" dirty="0"/>
              <a:t>클래스들을 조합해서 </a:t>
            </a:r>
            <a:r>
              <a:rPr lang="ko-KR" altLang="en-US" dirty="0" err="1"/>
              <a:t>활용할때</a:t>
            </a:r>
            <a:r>
              <a:rPr lang="ko-KR" altLang="en-US" dirty="0"/>
              <a:t> </a:t>
            </a:r>
            <a:r>
              <a:rPr lang="ko-KR" altLang="en-US" dirty="0" err="1"/>
              <a:t>메인이</a:t>
            </a:r>
            <a:r>
              <a:rPr lang="ko-KR" altLang="en-US" dirty="0"/>
              <a:t> 되어서 이를 조합 하는 역할을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 클래스를 조합하고 구동 시키며 오류테스트는 모두 다 함께 했기 때문에 이곳에 따로 적지는 않았습니다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E37B-9910-4F34-ACC8-604B73EA48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77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클래스의 구조도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먼저 </a:t>
            </a:r>
            <a:r>
              <a:rPr lang="ko-KR" altLang="en-US" dirty="0" err="1"/>
              <a:t>셰이프를</a:t>
            </a:r>
            <a:r>
              <a:rPr lang="ko-KR" altLang="en-US" dirty="0"/>
              <a:t> </a:t>
            </a:r>
            <a:r>
              <a:rPr lang="ko-KR" altLang="en-US" dirty="0" err="1"/>
              <a:t>기반으로한</a:t>
            </a:r>
            <a:r>
              <a:rPr lang="ko-KR" altLang="en-US" dirty="0"/>
              <a:t> 블록</a:t>
            </a:r>
            <a:r>
              <a:rPr lang="en-US" altLang="ko-KR" dirty="0"/>
              <a:t>1 ~ 7 </a:t>
            </a:r>
            <a:r>
              <a:rPr lang="ko-KR" altLang="en-US" dirty="0"/>
              <a:t>클래스가 존재합니다</a:t>
            </a:r>
            <a:r>
              <a:rPr lang="en-US" altLang="ko-KR" dirty="0"/>
              <a:t>. </a:t>
            </a:r>
            <a:r>
              <a:rPr lang="ko-KR" altLang="en-US" dirty="0"/>
              <a:t>블록클래스에는 블록의 모양 정보가 </a:t>
            </a:r>
            <a:r>
              <a:rPr lang="ko-KR" altLang="en-US" dirty="0" err="1"/>
              <a:t>담겨져있습니다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콘솔메뉴 클래스는 </a:t>
            </a:r>
            <a:r>
              <a:rPr lang="en-US" altLang="ko-KR" dirty="0"/>
              <a:t>C++</a:t>
            </a:r>
            <a:r>
              <a:rPr lang="ko-KR" altLang="en-US" dirty="0"/>
              <a:t>수업시간에 과제로도 </a:t>
            </a:r>
            <a:r>
              <a:rPr lang="ko-KR" altLang="en-US" dirty="0" err="1"/>
              <a:t>했었던</a:t>
            </a:r>
            <a:r>
              <a:rPr lang="ko-KR" altLang="en-US" dirty="0"/>
              <a:t> 것과 동일한 역할을 하는 클래스입니다</a:t>
            </a:r>
            <a:r>
              <a:rPr lang="en-US" altLang="ko-KR" dirty="0"/>
              <a:t>. </a:t>
            </a:r>
            <a:r>
              <a:rPr lang="ko-KR" altLang="en-US" dirty="0"/>
              <a:t>처음에 보여드린 초기화면을 만드는 역할을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디스플레이 클래스는 게임의 정보를 화면에 출력해주는 역할을 하고 보드의 틀을 출력해줍니다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클래스가 </a:t>
            </a:r>
            <a:r>
              <a:rPr lang="ko-KR" altLang="en-US" dirty="0" err="1"/>
              <a:t>테트리스</a:t>
            </a:r>
            <a:r>
              <a:rPr lang="ko-KR" altLang="en-US" dirty="0"/>
              <a:t> 클래스에 모여서 이용됩니다</a:t>
            </a:r>
            <a:r>
              <a:rPr lang="en-US" altLang="ko-KR" dirty="0"/>
              <a:t>. </a:t>
            </a:r>
            <a:r>
              <a:rPr lang="ko-KR" altLang="en-US" dirty="0" err="1"/>
              <a:t>테트리스</a:t>
            </a:r>
            <a:r>
              <a:rPr lang="ko-KR" altLang="en-US" dirty="0"/>
              <a:t> 클래스 </a:t>
            </a:r>
            <a:r>
              <a:rPr lang="ko-KR" altLang="en-US" dirty="0" err="1"/>
              <a:t>내부에보면</a:t>
            </a:r>
            <a:r>
              <a:rPr lang="ko-KR" altLang="en-US" dirty="0"/>
              <a:t> 디스플레이 클래스와 </a:t>
            </a:r>
            <a:r>
              <a:rPr lang="ko-KR" altLang="en-US" dirty="0" err="1"/>
              <a:t>셰이프</a:t>
            </a:r>
            <a:r>
              <a:rPr lang="ko-KR" altLang="en-US" dirty="0"/>
              <a:t> 클래스가 </a:t>
            </a:r>
            <a:r>
              <a:rPr lang="en-US" altLang="ko-KR" dirty="0"/>
              <a:t>private</a:t>
            </a:r>
            <a:r>
              <a:rPr lang="ko-KR" altLang="en-US" dirty="0"/>
              <a:t>로 </a:t>
            </a:r>
            <a:r>
              <a:rPr lang="ko-KR" altLang="en-US" dirty="0" err="1"/>
              <a:t>선언되어있는</a:t>
            </a:r>
            <a:r>
              <a:rPr lang="ko-KR" altLang="en-US" dirty="0"/>
              <a:t> 것을 알 </a:t>
            </a:r>
            <a:r>
              <a:rPr lang="ko-KR" altLang="en-US" dirty="0" err="1"/>
              <a:t>수있습니다</a:t>
            </a:r>
            <a:r>
              <a:rPr lang="en-US" altLang="ko-KR" dirty="0"/>
              <a:t>. </a:t>
            </a:r>
            <a:r>
              <a:rPr lang="ko-KR" altLang="en-US" dirty="0"/>
              <a:t>주요 클래스에 대해서 좀더 자세히 설명해 </a:t>
            </a:r>
            <a:r>
              <a:rPr lang="ko-KR" altLang="en-US" dirty="0" err="1"/>
              <a:t>드리도록하겠습니다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E37B-9910-4F34-ACC8-604B73EA486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34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셰이프</a:t>
            </a:r>
            <a:r>
              <a:rPr lang="ko-KR" altLang="en-US" dirty="0"/>
              <a:t> 클래스 입니다</a:t>
            </a:r>
            <a:r>
              <a:rPr lang="en-US" altLang="ko-KR" dirty="0"/>
              <a:t>. </a:t>
            </a:r>
            <a:r>
              <a:rPr lang="ko-KR" altLang="en-US" dirty="0"/>
              <a:t>아까 말씀드렸듯이 블록 </a:t>
            </a:r>
            <a:r>
              <a:rPr lang="en-US" altLang="ko-KR" dirty="0"/>
              <a:t>1~7 </a:t>
            </a:r>
            <a:r>
              <a:rPr lang="ko-KR" altLang="en-US" dirty="0"/>
              <a:t>까지 </a:t>
            </a:r>
            <a:r>
              <a:rPr lang="ko-KR" altLang="en-US" dirty="0" err="1"/>
              <a:t>셰이프</a:t>
            </a:r>
            <a:r>
              <a:rPr lang="ko-KR" altLang="en-US" dirty="0"/>
              <a:t> 클래스를 상속받고 있습니다</a:t>
            </a:r>
            <a:r>
              <a:rPr lang="en-US" altLang="ko-KR" dirty="0"/>
              <a:t>.  Block </a:t>
            </a:r>
            <a:r>
              <a:rPr lang="ko-KR" altLang="en-US" dirty="0"/>
              <a:t>배열을 각각의 블록들이 상속받아 사용하는 형태입니다</a:t>
            </a:r>
            <a:r>
              <a:rPr lang="en-US" altLang="ko-KR" dirty="0"/>
              <a:t>. </a:t>
            </a:r>
            <a:r>
              <a:rPr lang="ko-KR" altLang="en-US" dirty="0"/>
              <a:t>초기화는 블록 클래스에 따로 들어가서 초기화되게 됩니다</a:t>
            </a:r>
            <a:r>
              <a:rPr lang="en-US" altLang="ko-KR" dirty="0"/>
              <a:t>. </a:t>
            </a:r>
            <a:r>
              <a:rPr lang="ko-KR" altLang="en-US" dirty="0"/>
              <a:t>이를 더 구체적으로 보여드리자면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E37B-9910-4F34-ACC8-604B73EA48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27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이런식으로</a:t>
            </a:r>
            <a:r>
              <a:rPr lang="ko-KR" altLang="en-US" dirty="0"/>
              <a:t> 블록들은 초기화 </a:t>
            </a:r>
            <a:r>
              <a:rPr lang="ko-KR" altLang="en-US" dirty="0" err="1"/>
              <a:t>한후</a:t>
            </a:r>
            <a:r>
              <a:rPr lang="ko-KR" altLang="en-US" dirty="0"/>
              <a:t> </a:t>
            </a:r>
            <a:r>
              <a:rPr lang="ko-KR" altLang="en-US" dirty="0" err="1"/>
              <a:t>테트리스</a:t>
            </a:r>
            <a:r>
              <a:rPr lang="ko-KR" altLang="en-US" dirty="0"/>
              <a:t> 클래스에서 이들을 가져다 사용하는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E37B-9910-4F34-ACC8-604B73EA486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66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콘솔메뉴 입니다</a:t>
            </a:r>
            <a:r>
              <a:rPr lang="en-US" altLang="ko-KR" dirty="0"/>
              <a:t>. </a:t>
            </a:r>
            <a:r>
              <a:rPr lang="ko-KR" altLang="en-US" dirty="0"/>
              <a:t>과제로도 모두 경험해 본 클래스 이기 때문에 자세한 설명은 넘어가도록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E37B-9910-4F34-ACC8-604B73EA486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768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디스플레이 클래스는 기본적으로 화면에 출력을 해주는 역할을 합니다</a:t>
            </a:r>
            <a:r>
              <a:rPr lang="en-US" altLang="ko-KR" dirty="0"/>
              <a:t>. </a:t>
            </a:r>
            <a:r>
              <a:rPr lang="ko-KR" altLang="en-US" dirty="0"/>
              <a:t>가장 큰 기능들은 위 세가지로 줄여 볼 수 있습니다</a:t>
            </a:r>
            <a:r>
              <a:rPr lang="en-US" altLang="ko-KR" dirty="0"/>
              <a:t>. </a:t>
            </a:r>
            <a:r>
              <a:rPr lang="ko-KR" altLang="en-US" dirty="0"/>
              <a:t>게임의 보드 판 틀을 출력해 주는 것과</a:t>
            </a:r>
            <a:r>
              <a:rPr lang="en-US" altLang="ko-KR" dirty="0"/>
              <a:t>, </a:t>
            </a:r>
            <a:r>
              <a:rPr lang="ko-KR" altLang="en-US" dirty="0"/>
              <a:t>다음에 나올 블록 출력</a:t>
            </a:r>
            <a:r>
              <a:rPr lang="en-US" altLang="ko-KR" dirty="0"/>
              <a:t>, </a:t>
            </a:r>
            <a:r>
              <a:rPr lang="ko-KR" altLang="en-US" dirty="0"/>
              <a:t>게임의 현재 정보 출력이 그 것들입니다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E37B-9910-4F34-ACC8-604B73EA48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88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테트리스</a:t>
            </a:r>
            <a:r>
              <a:rPr lang="ko-KR" altLang="en-US" dirty="0"/>
              <a:t> 클래스는 다음과 같이 정리해 볼 수 있습니다</a:t>
            </a:r>
            <a:r>
              <a:rPr lang="en-US" altLang="ko-KR" dirty="0"/>
              <a:t>. </a:t>
            </a:r>
            <a:r>
              <a:rPr lang="ko-KR" altLang="en-US" dirty="0"/>
              <a:t>변수들은 제외하고 함수들만 정리 해 보았습니다</a:t>
            </a:r>
            <a:r>
              <a:rPr lang="en-US" altLang="ko-KR" dirty="0"/>
              <a:t>. </a:t>
            </a:r>
            <a:r>
              <a:rPr lang="ko-KR" altLang="en-US" dirty="0"/>
              <a:t>크게 게임을 진행시키는 함수들과</a:t>
            </a:r>
            <a:r>
              <a:rPr lang="en-US" altLang="ko-KR" dirty="0"/>
              <a:t>, </a:t>
            </a:r>
            <a:r>
              <a:rPr lang="ko-KR" altLang="en-US" dirty="0"/>
              <a:t>보드판을 관리하는 함수</a:t>
            </a:r>
            <a:r>
              <a:rPr lang="en-US" altLang="ko-KR" dirty="0"/>
              <a:t>, </a:t>
            </a:r>
            <a:r>
              <a:rPr lang="ko-KR" altLang="en-US" dirty="0" err="1"/>
              <a:t>그외</a:t>
            </a:r>
            <a:r>
              <a:rPr lang="ko-KR" altLang="en-US" dirty="0"/>
              <a:t> 기타 함수들이 존재 합니다</a:t>
            </a:r>
            <a:r>
              <a:rPr lang="en-US" altLang="ko-KR" dirty="0"/>
              <a:t>. </a:t>
            </a:r>
            <a:r>
              <a:rPr lang="ko-KR" altLang="en-US" dirty="0"/>
              <a:t>제가 설명 드리지 않았던 부분이 있는데요</a:t>
            </a:r>
            <a:r>
              <a:rPr lang="en-US" altLang="ko-KR" dirty="0"/>
              <a:t>. </a:t>
            </a:r>
            <a:r>
              <a:rPr lang="ko-KR" altLang="en-US" dirty="0" err="1"/>
              <a:t>테트리스에서</a:t>
            </a:r>
            <a:r>
              <a:rPr lang="ko-KR" altLang="en-US" dirty="0"/>
              <a:t> 상당히 중요한 블록의 회전을 어떻게 하느냐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E37B-9910-4F34-ACC8-604B73EA486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01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회전을 하는 방법은 다양했습니다</a:t>
            </a:r>
            <a:r>
              <a:rPr lang="en-US" altLang="ko-KR" dirty="0"/>
              <a:t>. </a:t>
            </a:r>
            <a:r>
              <a:rPr lang="ko-KR" altLang="en-US" dirty="0"/>
              <a:t>블록 클래스에 회전시킨 모양을 미리 모두 </a:t>
            </a:r>
            <a:r>
              <a:rPr lang="ko-KR" altLang="en-US" dirty="0" err="1"/>
              <a:t>저장해놓고</a:t>
            </a:r>
            <a:r>
              <a:rPr lang="ko-KR" altLang="en-US" dirty="0"/>
              <a:t> 가져와서 사용하는 방법도 있었습니다</a:t>
            </a:r>
            <a:r>
              <a:rPr lang="en-US" altLang="ko-KR" dirty="0"/>
              <a:t>. </a:t>
            </a:r>
            <a:r>
              <a:rPr lang="ko-KR" altLang="en-US" dirty="0"/>
              <a:t>하지만 저희는 다른 방법을 선택했습니다</a:t>
            </a:r>
            <a:r>
              <a:rPr lang="en-US" altLang="ko-KR" dirty="0"/>
              <a:t>. </a:t>
            </a:r>
            <a:r>
              <a:rPr lang="ko-KR" altLang="en-US" dirty="0" err="1"/>
              <a:t>테트리스</a:t>
            </a:r>
            <a:r>
              <a:rPr lang="ko-KR" altLang="en-US" dirty="0"/>
              <a:t> 게임을 진행하면서 이미 가져온 블록의 정보만을 가지고 회전을 시키는 것이 바로 그 방법입니다</a:t>
            </a:r>
            <a:r>
              <a:rPr lang="en-US" altLang="ko-KR" dirty="0"/>
              <a:t>. </a:t>
            </a:r>
            <a:r>
              <a:rPr lang="ko-KR" altLang="en-US" dirty="0"/>
              <a:t>저희는 이 역할을 하는 </a:t>
            </a:r>
            <a:r>
              <a:rPr lang="en-US" altLang="ko-KR" dirty="0"/>
              <a:t>Rotate </a:t>
            </a:r>
            <a:r>
              <a:rPr lang="ko-KR" altLang="en-US" dirty="0"/>
              <a:t>함수를 선언해서 </a:t>
            </a:r>
            <a:r>
              <a:rPr lang="ko-KR" altLang="en-US" dirty="0" err="1"/>
              <a:t>테트리스</a:t>
            </a:r>
            <a:r>
              <a:rPr lang="ko-KR" altLang="en-US" dirty="0"/>
              <a:t> 게임을 진행 시켰습니다</a:t>
            </a:r>
            <a:r>
              <a:rPr lang="en-US" altLang="ko-KR" dirty="0"/>
              <a:t>. </a:t>
            </a:r>
            <a:r>
              <a:rPr lang="ko-KR" altLang="en-US" dirty="0"/>
              <a:t>지금부터는 직접 </a:t>
            </a:r>
            <a:r>
              <a:rPr lang="ko-KR" altLang="en-US" dirty="0" err="1"/>
              <a:t>보여드리도록하겠습니다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E37B-9910-4F34-ACC8-604B73EA486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667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E37B-9910-4F34-ACC8-604B73EA486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목차와 같은 순서로 진행하도록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소개</a:t>
            </a:r>
            <a:r>
              <a:rPr lang="en-US" altLang="ko-KR" dirty="0"/>
              <a:t>, </a:t>
            </a:r>
            <a:r>
              <a:rPr lang="ko-KR" altLang="en-US" dirty="0"/>
              <a:t>구조 설명</a:t>
            </a:r>
            <a:r>
              <a:rPr lang="en-US" altLang="ko-KR" dirty="0"/>
              <a:t>, </a:t>
            </a:r>
            <a:r>
              <a:rPr lang="ko-KR" altLang="en-US" dirty="0"/>
              <a:t>멤버 설명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E37B-9910-4F34-ACC8-604B73EA48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645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테트리스는</a:t>
            </a:r>
            <a:r>
              <a:rPr lang="ko-KR" altLang="en-US" dirty="0"/>
              <a:t> </a:t>
            </a:r>
            <a:r>
              <a:rPr lang="en-US" altLang="ko-KR" dirty="0"/>
              <a:t>1984</a:t>
            </a:r>
            <a:r>
              <a:rPr lang="ko-KR" altLang="en-US" dirty="0"/>
              <a:t>년 소련의 한 프로그래머가 만든 블록을 이용한 퍼즐게임 입니다</a:t>
            </a:r>
            <a:r>
              <a:rPr lang="en-US" altLang="ko-KR" dirty="0"/>
              <a:t>. </a:t>
            </a:r>
            <a:r>
              <a:rPr lang="ko-KR" altLang="en-US" dirty="0"/>
              <a:t>아마 여기 계신 대부분이 알고 있는 게임일 거라고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E37B-9910-4F34-ACC8-604B73EA48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33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응용프로그램은 쉽게 보면 기본적인 </a:t>
            </a:r>
            <a:r>
              <a:rPr lang="ko-KR" altLang="en-US" dirty="0" err="1"/>
              <a:t>테트리스를</a:t>
            </a:r>
            <a:r>
              <a:rPr lang="ko-KR" altLang="en-US" dirty="0"/>
              <a:t> 생각하시면 될 것 같습니다</a:t>
            </a:r>
            <a:r>
              <a:rPr lang="en-US" altLang="ko-KR" dirty="0"/>
              <a:t>. </a:t>
            </a:r>
            <a:r>
              <a:rPr lang="ko-KR" altLang="en-US" dirty="0"/>
              <a:t>다만 그 특징을 이야기 해보자면</a:t>
            </a:r>
            <a:r>
              <a:rPr lang="en-US" altLang="ko-KR" dirty="0"/>
              <a:t>, </a:t>
            </a:r>
            <a:r>
              <a:rPr lang="ko-KR" altLang="en-US" dirty="0"/>
              <a:t>콘솔을 기반으로 하고 있다는 점</a:t>
            </a:r>
            <a:r>
              <a:rPr lang="en-US" altLang="ko-KR" dirty="0"/>
              <a:t>. </a:t>
            </a:r>
            <a:r>
              <a:rPr lang="ko-KR" altLang="en-US" dirty="0"/>
              <a:t>플레이어가 클리어한 줄 수에 따라 점수 폭이 바뀐다는 점</a:t>
            </a:r>
            <a:r>
              <a:rPr lang="en-US" altLang="ko-KR" dirty="0"/>
              <a:t>, </a:t>
            </a:r>
            <a:r>
              <a:rPr lang="ko-KR" altLang="en-US" dirty="0"/>
              <a:t>스테이지와 단계를 선택해서 플레이할 수 있다는 점이 조금 다른 부분이 될 수 있겠네요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E37B-9910-4F34-ACC8-604B73EA48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5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</a:t>
            </a:r>
            <a:r>
              <a:rPr lang="ko-KR" altLang="en-US" dirty="0" err="1"/>
              <a:t>초기화면입니다</a:t>
            </a:r>
            <a:r>
              <a:rPr lang="en-US" altLang="ko-KR" dirty="0"/>
              <a:t>. </a:t>
            </a:r>
            <a:r>
              <a:rPr lang="ko-KR" altLang="en-US" dirty="0"/>
              <a:t>세가지 메뉴를 볼 수 있습니다</a:t>
            </a:r>
            <a:r>
              <a:rPr lang="en-US" altLang="ko-KR" dirty="0"/>
              <a:t>. </a:t>
            </a:r>
            <a:r>
              <a:rPr lang="ko-KR" altLang="en-US" dirty="0"/>
              <a:t>게임시작</a:t>
            </a:r>
            <a:r>
              <a:rPr lang="en-US" altLang="ko-KR" dirty="0"/>
              <a:t>, </a:t>
            </a:r>
            <a:r>
              <a:rPr lang="ko-KR" altLang="en-US" dirty="0"/>
              <a:t>플레이 방법</a:t>
            </a:r>
            <a:r>
              <a:rPr lang="en-US" altLang="ko-KR" dirty="0"/>
              <a:t>, </a:t>
            </a:r>
            <a:r>
              <a:rPr lang="ko-KR" altLang="en-US" dirty="0"/>
              <a:t>프로그램 정보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E37B-9910-4F34-ACC8-604B73EA48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8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start game</a:t>
            </a:r>
            <a:r>
              <a:rPr lang="ko-KR" altLang="en-US" dirty="0"/>
              <a:t> </a:t>
            </a:r>
            <a:r>
              <a:rPr lang="ko-KR" altLang="en-US" dirty="0" err="1"/>
              <a:t>선택시</a:t>
            </a:r>
            <a:r>
              <a:rPr lang="ko-KR" altLang="en-US" dirty="0"/>
              <a:t> 나오는 화면입니다</a:t>
            </a:r>
            <a:r>
              <a:rPr lang="en-US" altLang="ko-KR" dirty="0"/>
              <a:t>. </a:t>
            </a:r>
            <a:r>
              <a:rPr lang="ko-KR" altLang="en-US" dirty="0"/>
              <a:t>보시는 </a:t>
            </a:r>
            <a:r>
              <a:rPr lang="ko-KR" altLang="en-US" dirty="0" err="1"/>
              <a:t>바와같이</a:t>
            </a:r>
            <a:r>
              <a:rPr lang="ko-KR" altLang="en-US" dirty="0"/>
              <a:t> 스테이지와 레벨을 사용자가 원하는 곳에서부터 시작할 수 있도록 </a:t>
            </a:r>
            <a:r>
              <a:rPr lang="ko-KR" altLang="en-US" dirty="0" err="1"/>
              <a:t>해두었습니다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E37B-9910-4F34-ACC8-604B73EA48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 스테이지 </a:t>
            </a:r>
            <a:r>
              <a:rPr lang="en-US" altLang="ko-KR" dirty="0"/>
              <a:t>1</a:t>
            </a:r>
            <a:r>
              <a:rPr lang="ko-KR" altLang="en-US" dirty="0"/>
              <a:t>과 스테이지 </a:t>
            </a:r>
            <a:r>
              <a:rPr lang="en-US" altLang="ko-KR" dirty="0"/>
              <a:t>2</a:t>
            </a:r>
            <a:r>
              <a:rPr lang="ko-KR" altLang="en-US" dirty="0"/>
              <a:t>의 실행 화면입니다</a:t>
            </a:r>
            <a:r>
              <a:rPr lang="en-US" altLang="ko-KR" dirty="0"/>
              <a:t>. </a:t>
            </a:r>
            <a:r>
              <a:rPr lang="ko-KR" altLang="en-US" dirty="0"/>
              <a:t>스테이지 </a:t>
            </a:r>
            <a:r>
              <a:rPr lang="en-US" altLang="ko-KR" dirty="0"/>
              <a:t>3</a:t>
            </a:r>
            <a:r>
              <a:rPr lang="ko-KR" altLang="en-US" dirty="0"/>
              <a:t>은 스테이지 </a:t>
            </a:r>
            <a:r>
              <a:rPr lang="en-US" altLang="ko-KR" dirty="0"/>
              <a:t>2</a:t>
            </a:r>
            <a:r>
              <a:rPr lang="ko-KR" altLang="en-US" dirty="0"/>
              <a:t>와 마찬가지이고</a:t>
            </a:r>
            <a:r>
              <a:rPr lang="en-US" altLang="ko-KR" dirty="0"/>
              <a:t>, </a:t>
            </a:r>
            <a:r>
              <a:rPr lang="ko-KR" altLang="en-US" dirty="0"/>
              <a:t>일정시간이 지나면 </a:t>
            </a:r>
            <a:r>
              <a:rPr lang="ko-KR" altLang="en-US" dirty="0" err="1"/>
              <a:t>맨아래쪽에</a:t>
            </a:r>
            <a:r>
              <a:rPr lang="ko-KR" altLang="en-US" dirty="0"/>
              <a:t> 랜덤으로 </a:t>
            </a:r>
            <a:r>
              <a:rPr lang="ko-KR" altLang="en-US" dirty="0" err="1"/>
              <a:t>한줄</a:t>
            </a:r>
            <a:r>
              <a:rPr lang="ko-KR" altLang="en-US" dirty="0"/>
              <a:t> 채워지면서 </a:t>
            </a:r>
            <a:r>
              <a:rPr lang="ko-KR" altLang="en-US" dirty="0" err="1"/>
              <a:t>한칸이</a:t>
            </a:r>
            <a:r>
              <a:rPr lang="ko-KR" altLang="en-US" dirty="0"/>
              <a:t> 밀리도록 되어있기 때문에 </a:t>
            </a:r>
            <a:r>
              <a:rPr lang="en-US" altLang="ko-KR" dirty="0"/>
              <a:t>2</a:t>
            </a:r>
            <a:r>
              <a:rPr lang="ko-KR" altLang="en-US" dirty="0"/>
              <a:t>개의 사진만 보여드리겠습니다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E37B-9910-4F34-ACC8-604B73EA48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28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 err="1"/>
              <a:t>howtoplay</a:t>
            </a:r>
            <a:r>
              <a:rPr lang="ko-KR" altLang="en-US" dirty="0"/>
              <a:t>를 선택하면 나오는 화면입니다</a:t>
            </a:r>
            <a:r>
              <a:rPr lang="en-US" altLang="ko-KR" dirty="0"/>
              <a:t>. </a:t>
            </a:r>
            <a:r>
              <a:rPr lang="ko-KR" altLang="en-US" dirty="0"/>
              <a:t>기본적으로 플레이 방법이 기술되어 있습니다</a:t>
            </a:r>
            <a:r>
              <a:rPr lang="en-US" altLang="ko-KR" dirty="0"/>
              <a:t>. </a:t>
            </a:r>
            <a:r>
              <a:rPr lang="ko-KR" altLang="en-US" dirty="0"/>
              <a:t>보시는 바와 같이 방향키를 통해 </a:t>
            </a:r>
            <a:r>
              <a:rPr lang="ko-KR" altLang="en-US" dirty="0" err="1"/>
              <a:t>회전및</a:t>
            </a:r>
            <a:r>
              <a:rPr lang="ko-KR" altLang="en-US" dirty="0"/>
              <a:t> 이동이 가능하고</a:t>
            </a:r>
            <a:r>
              <a:rPr lang="en-US" altLang="ko-KR" dirty="0"/>
              <a:t>, </a:t>
            </a:r>
            <a:r>
              <a:rPr lang="ko-KR" altLang="en-US" dirty="0"/>
              <a:t>스페이스바를 누르면 바로 아래쪽으로 블록을 이동시킵니다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E37B-9910-4F34-ACC8-604B73EA48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10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en-US" altLang="ko-KR" dirty="0"/>
              <a:t>information</a:t>
            </a:r>
            <a:r>
              <a:rPr lang="ko-KR" altLang="en-US" dirty="0"/>
              <a:t>을 </a:t>
            </a:r>
            <a:r>
              <a:rPr lang="ko-KR" altLang="en-US" dirty="0" err="1"/>
              <a:t>선택시</a:t>
            </a:r>
            <a:r>
              <a:rPr lang="ko-KR" altLang="en-US" dirty="0"/>
              <a:t> 나오는 화면 입니다</a:t>
            </a:r>
            <a:r>
              <a:rPr lang="en-US" altLang="ko-KR" dirty="0"/>
              <a:t>. </a:t>
            </a:r>
            <a:r>
              <a:rPr lang="ko-KR" altLang="en-US" dirty="0"/>
              <a:t>누가 프로그래밍했는지 나오는 부분이죠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E37B-9910-4F34-ACC8-604B73EA48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5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4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1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94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09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38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3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0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0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66825D-2B69-4989-8861-A6901ABADB6C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22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4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ko-KR" altLang="en-US" sz="6600">
                <a:solidFill>
                  <a:schemeClr val="tx2"/>
                </a:solidFill>
                <a:ea typeface="맑은 고딕"/>
                <a:cs typeface="Calibri Light"/>
              </a:rPr>
              <a:t>2조 테트리스 </a:t>
            </a:r>
            <a:endParaRPr lang="ko-KR" altLang="en-US" sz="6600">
              <a:solidFill>
                <a:schemeClr val="tx2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ko-KR" altLang="en-US" dirty="0">
                <a:solidFill>
                  <a:schemeClr val="tx1"/>
                </a:solidFill>
                <a:ea typeface="맑은 고딕"/>
                <a:cs typeface="Calibri"/>
              </a:rPr>
              <a:t>17011488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  <a:cs typeface="Calibri"/>
              </a:rPr>
              <a:t>박상빈</a:t>
            </a:r>
            <a:r>
              <a:rPr lang="ko-KR" altLang="en-US" dirty="0">
                <a:solidFill>
                  <a:schemeClr val="tx1"/>
                </a:solidFill>
                <a:ea typeface="맑은 고딕"/>
                <a:cs typeface="Calibri"/>
              </a:rPr>
              <a:t> 18011491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  <a:cs typeface="Calibri"/>
              </a:rPr>
              <a:t>이찬희</a:t>
            </a:r>
            <a:r>
              <a:rPr lang="ko-KR" altLang="en-US" dirty="0">
                <a:solidFill>
                  <a:schemeClr val="tx1"/>
                </a:solidFill>
                <a:ea typeface="맑은 고딕"/>
                <a:cs typeface="Calibri"/>
              </a:rPr>
              <a:t> 18011524 김정현 18011525 강대호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B9BD-4E31-4DAE-B5AC-A5588E9A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538" y="170611"/>
            <a:ext cx="10058400" cy="1450757"/>
          </a:xfrm>
        </p:spPr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2. 팀원 소개 및 역할 분담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6162F1-0DB4-4E90-B0D3-E7B347BFED74}"/>
              </a:ext>
            </a:extLst>
          </p:cNvPr>
          <p:cNvSpPr/>
          <p:nvPr/>
        </p:nvSpPr>
        <p:spPr>
          <a:xfrm>
            <a:off x="220134" y="2305390"/>
            <a:ext cx="2518832" cy="91016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  <a:cs typeface="Calibri"/>
              </a:rPr>
              <a:t>박상빈</a:t>
            </a:r>
            <a:r>
              <a:rPr lang="ko-KR" altLang="en-US" dirty="0">
                <a:ea typeface="맑은 고딕"/>
                <a:cs typeface="Calibri"/>
              </a:rPr>
              <a:t>(팀장)</a:t>
            </a:r>
            <a:endParaRPr lang="ko-KR" altLang="en-US" dirty="0" err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27E06A-EBA5-4D33-8339-C6346CF3B594}"/>
              </a:ext>
            </a:extLst>
          </p:cNvPr>
          <p:cNvSpPr/>
          <p:nvPr/>
        </p:nvSpPr>
        <p:spPr>
          <a:xfrm>
            <a:off x="220134" y="4621402"/>
            <a:ext cx="2518832" cy="91016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  <a:cs typeface="Calibri"/>
              </a:rPr>
              <a:t>이찬희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3B7C73-40EE-453E-998A-2212826BB35C}"/>
              </a:ext>
            </a:extLst>
          </p:cNvPr>
          <p:cNvSpPr/>
          <p:nvPr/>
        </p:nvSpPr>
        <p:spPr>
          <a:xfrm>
            <a:off x="3649033" y="1880489"/>
            <a:ext cx="7471832" cy="1957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Block, </a:t>
            </a:r>
            <a:r>
              <a:rPr lang="ko-KR" altLang="en-US" dirty="0" err="1">
                <a:ea typeface="맑은 고딕"/>
                <a:cs typeface="Calibri"/>
              </a:rPr>
              <a:t>Console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Menu</a:t>
            </a:r>
            <a:r>
              <a:rPr lang="ko-KR" altLang="en-US" dirty="0">
                <a:ea typeface="맑은 고딕"/>
                <a:cs typeface="Calibri"/>
              </a:rPr>
              <a:t> ,  </a:t>
            </a:r>
            <a:r>
              <a:rPr lang="ko-KR" altLang="en-US" dirty="0" err="1">
                <a:ea typeface="맑은 고딕"/>
                <a:cs typeface="Calibri"/>
              </a:rPr>
              <a:t>Shape</a:t>
            </a:r>
            <a:r>
              <a:rPr lang="ko-KR" altLang="en-US" dirty="0">
                <a:ea typeface="맑은 고딕"/>
                <a:cs typeface="Calibri"/>
              </a:rPr>
              <a:t> 클래스 코딩 및 발표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D74991-D0F0-4923-A3FF-CF410FCB4082}"/>
              </a:ext>
            </a:extLst>
          </p:cNvPr>
          <p:cNvSpPr/>
          <p:nvPr/>
        </p:nvSpPr>
        <p:spPr>
          <a:xfrm>
            <a:off x="3649033" y="4097527"/>
            <a:ext cx="7471832" cy="1957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  <a:cs typeface="Calibri"/>
              </a:rPr>
              <a:t>Display</a:t>
            </a:r>
            <a:r>
              <a:rPr lang="ko-KR" altLang="en-US" dirty="0">
                <a:ea typeface="맑은 고딕"/>
                <a:cs typeface="Calibri"/>
              </a:rPr>
              <a:t>,  </a:t>
            </a:r>
            <a:r>
              <a:rPr lang="ko-KR" altLang="en-US" dirty="0" err="1">
                <a:ea typeface="맑은 고딕"/>
                <a:cs typeface="Calibri"/>
              </a:rPr>
              <a:t>Tetris</a:t>
            </a:r>
            <a:r>
              <a:rPr lang="ko-KR" altLang="en-US" dirty="0">
                <a:ea typeface="맑은 고딕"/>
                <a:cs typeface="Calibri"/>
              </a:rPr>
              <a:t> 클래스 코딩</a:t>
            </a:r>
          </a:p>
        </p:txBody>
      </p:sp>
    </p:spTree>
    <p:extLst>
      <p:ext uri="{BB962C8B-B14F-4D97-AF65-F5344CB8AC3E}">
        <p14:creationId xmlns:p14="http://schemas.microsoft.com/office/powerpoint/2010/main" val="38098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B9BD-4E31-4DAE-B5AC-A5588E9A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5084"/>
            <a:ext cx="10058400" cy="1450757"/>
          </a:xfrm>
        </p:spPr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2. 팀원 소개 및 역할 분담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6162F1-0DB4-4E90-B0D3-E7B347BFED74}"/>
              </a:ext>
            </a:extLst>
          </p:cNvPr>
          <p:cNvSpPr/>
          <p:nvPr/>
        </p:nvSpPr>
        <p:spPr>
          <a:xfrm>
            <a:off x="220134" y="4621402"/>
            <a:ext cx="2518832" cy="91016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김정현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27E06A-EBA5-4D33-8339-C6346CF3B594}"/>
              </a:ext>
            </a:extLst>
          </p:cNvPr>
          <p:cNvSpPr/>
          <p:nvPr/>
        </p:nvSpPr>
        <p:spPr>
          <a:xfrm>
            <a:off x="220134" y="2401601"/>
            <a:ext cx="2518832" cy="91016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강대호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3B7C73-40EE-453E-998A-2212826BB35C}"/>
              </a:ext>
            </a:extLst>
          </p:cNvPr>
          <p:cNvSpPr/>
          <p:nvPr/>
        </p:nvSpPr>
        <p:spPr>
          <a:xfrm>
            <a:off x="3649033" y="4097527"/>
            <a:ext cx="7471832" cy="1957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dirty="0" err="1">
                <a:ea typeface="맑은 고딕"/>
                <a:cs typeface="Calibri"/>
              </a:rPr>
              <a:t>Display</a:t>
            </a:r>
            <a:r>
              <a:rPr lang="ko-KR" altLang="en-US" dirty="0">
                <a:ea typeface="맑은 고딕"/>
                <a:cs typeface="Calibri"/>
              </a:rPr>
              <a:t> </a:t>
            </a:r>
            <a:r>
              <a:rPr lang="ko-KR" dirty="0">
                <a:ea typeface="맑은 고딕"/>
                <a:cs typeface="Calibri"/>
              </a:rPr>
              <a:t>,  </a:t>
            </a:r>
            <a:r>
              <a:rPr lang="ko-KR" dirty="0" err="1">
                <a:ea typeface="맑은 고딕"/>
                <a:cs typeface="Calibri"/>
              </a:rPr>
              <a:t>Tetris</a:t>
            </a:r>
            <a:r>
              <a:rPr lang="ko-KR" dirty="0">
                <a:ea typeface="맑은 고딕"/>
                <a:cs typeface="Calibri"/>
              </a:rPr>
              <a:t> 클래스 </a:t>
            </a:r>
            <a:r>
              <a:rPr lang="ko-KR" altLang="en-US" dirty="0">
                <a:ea typeface="맑은 고딕"/>
                <a:cs typeface="Calibri"/>
              </a:rPr>
              <a:t>코딩</a:t>
            </a:r>
            <a:r>
              <a:rPr lang="ko-KR" dirty="0">
                <a:ea typeface="맑은 고딕"/>
                <a:cs typeface="Calibri"/>
              </a:rPr>
              <a:t> ( 전체적인 흐름</a:t>
            </a:r>
            <a:r>
              <a:rPr lang="ko-KR" altLang="en-US" dirty="0">
                <a:ea typeface="맑은 고딕"/>
                <a:cs typeface="Calibri"/>
              </a:rPr>
              <a:t> 총괄 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D74991-D0F0-4923-A3FF-CF410FCB4082}"/>
              </a:ext>
            </a:extLst>
          </p:cNvPr>
          <p:cNvSpPr/>
          <p:nvPr/>
        </p:nvSpPr>
        <p:spPr>
          <a:xfrm>
            <a:off x="3649033" y="1877726"/>
            <a:ext cx="7471832" cy="1957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dirty="0">
                <a:ea typeface="맑은 고딕"/>
                <a:cs typeface="Calibri"/>
              </a:rPr>
              <a:t>Block, </a:t>
            </a:r>
            <a:r>
              <a:rPr lang="ko-KR" dirty="0" err="1">
                <a:ea typeface="맑은 고딕"/>
                <a:cs typeface="Calibri"/>
              </a:rPr>
              <a:t>Console</a:t>
            </a:r>
            <a:r>
              <a:rPr lang="ko-KR" dirty="0">
                <a:ea typeface="맑은 고딕"/>
                <a:cs typeface="Calibri"/>
              </a:rPr>
              <a:t> </a:t>
            </a:r>
            <a:r>
              <a:rPr lang="ko-KR" dirty="0" err="1">
                <a:ea typeface="맑은 고딕"/>
                <a:cs typeface="Calibri"/>
              </a:rPr>
              <a:t>Menu</a:t>
            </a:r>
            <a:r>
              <a:rPr lang="ko-KR" dirty="0">
                <a:ea typeface="맑은 고딕"/>
                <a:cs typeface="Calibri"/>
              </a:rPr>
              <a:t>,  </a:t>
            </a:r>
            <a:r>
              <a:rPr lang="ko-KR" dirty="0" err="1">
                <a:ea typeface="맑은 고딕"/>
                <a:cs typeface="Calibri"/>
              </a:rPr>
              <a:t>Shape</a:t>
            </a:r>
            <a:r>
              <a:rPr lang="ko-KR" dirty="0">
                <a:ea typeface="맑은 고딕"/>
                <a:cs typeface="Calibri"/>
              </a:rPr>
              <a:t> 클래스 </a:t>
            </a:r>
            <a:r>
              <a:rPr lang="ko-KR" altLang="en-US" dirty="0">
                <a:ea typeface="맑은 고딕"/>
                <a:cs typeface="Calibri"/>
              </a:rPr>
              <a:t>코딩</a:t>
            </a:r>
            <a:r>
              <a:rPr lang="ko-KR" dirty="0">
                <a:ea typeface="맑은 고딕"/>
                <a:cs typeface="Calibri"/>
              </a:rPr>
              <a:t> 및 </a:t>
            </a:r>
            <a:r>
              <a:rPr lang="en-US" altLang="ko-KR" dirty="0">
                <a:ea typeface="맑은 고딕"/>
                <a:cs typeface="Calibri"/>
              </a:rPr>
              <a:t>PPT </a:t>
            </a:r>
            <a:r>
              <a:rPr lang="ko-KR" altLang="en-US" dirty="0">
                <a:ea typeface="맑은 고딕"/>
                <a:cs typeface="Calibri"/>
              </a:rPr>
              <a:t>제작</a:t>
            </a:r>
            <a:endParaRPr lang="ko-K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9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20E2-65C7-4045-B1F3-57CDAECE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491" y="255712"/>
            <a:ext cx="10058400" cy="1450757"/>
          </a:xfrm>
        </p:spPr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3. 전체 클래스 구조도 설명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C9FFF3-5E9C-4D67-A7F3-D4F608EE77F6}"/>
              </a:ext>
            </a:extLst>
          </p:cNvPr>
          <p:cNvSpPr/>
          <p:nvPr/>
        </p:nvSpPr>
        <p:spPr>
          <a:xfrm>
            <a:off x="249895" y="2430142"/>
            <a:ext cx="910166" cy="297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block1</a:t>
            </a:r>
            <a:endParaRPr lang="ko-KR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F75DBBF-0BD2-4111-9C76-09E4382A9F62}"/>
              </a:ext>
            </a:extLst>
          </p:cNvPr>
          <p:cNvGrpSpPr/>
          <p:nvPr/>
        </p:nvGrpSpPr>
        <p:grpSpPr>
          <a:xfrm>
            <a:off x="4823471" y="1809361"/>
            <a:ext cx="1830916" cy="2989436"/>
            <a:chOff x="181822" y="2397021"/>
            <a:chExt cx="1830916" cy="298943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D37353A-9C23-45CB-9CFC-CCAE76553C58}"/>
                </a:ext>
              </a:extLst>
            </p:cNvPr>
            <p:cNvSpPr/>
            <p:nvPr/>
          </p:nvSpPr>
          <p:spPr>
            <a:xfrm>
              <a:off x="181822" y="2397021"/>
              <a:ext cx="1830916" cy="3815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ea typeface="맑은 고딕"/>
                  <a:cs typeface="Calibri"/>
                </a:rPr>
                <a:t>CConsoleMenu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D2C1EA7-5E55-4F3D-9B0F-AB635E1546B3}"/>
                </a:ext>
              </a:extLst>
            </p:cNvPr>
            <p:cNvGrpSpPr/>
            <p:nvPr/>
          </p:nvGrpSpPr>
          <p:grpSpPr>
            <a:xfrm>
              <a:off x="181822" y="2787836"/>
              <a:ext cx="1830916" cy="2598621"/>
              <a:chOff x="181822" y="2787836"/>
              <a:chExt cx="1830916" cy="2598621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461B97C5-4220-4565-8936-179B3C6B640F}"/>
                  </a:ext>
                </a:extLst>
              </p:cNvPr>
              <p:cNvSpPr/>
              <p:nvPr/>
            </p:nvSpPr>
            <p:spPr>
              <a:xfrm>
                <a:off x="181822" y="2787836"/>
                <a:ext cx="1830916" cy="259862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300" dirty="0">
                    <a:solidFill>
                      <a:schemeClr val="tx1"/>
                    </a:solidFill>
                  </a:rPr>
                  <a:t>Title :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 string</a:t>
                </a:r>
                <a:endParaRPr lang="en-US" altLang="ko-KR" sz="1300" dirty="0">
                  <a:solidFill>
                    <a:schemeClr val="tx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tx1"/>
                    </a:solidFill>
                  </a:rPr>
                  <a:t>Menu : 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string</a:t>
                </a:r>
                <a:endParaRPr lang="en-US" altLang="ko-KR" sz="1300" dirty="0">
                  <a:solidFill>
                    <a:schemeClr val="tx1"/>
                  </a:solidFill>
                </a:endParaRP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MenuCount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 : 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int</a:t>
                </a:r>
                <a:endParaRPr lang="en-US" altLang="ko-KR" sz="1300" dirty="0">
                  <a:solidFill>
                    <a:schemeClr val="tx1"/>
                  </a:solidFill>
                </a:endParaRP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AddCount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 : 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int</a:t>
                </a:r>
              </a:p>
              <a:p>
                <a:endParaRPr lang="en-US" altLang="ko-KR" sz="1300" dirty="0">
                  <a:solidFill>
                    <a:schemeClr val="tx1"/>
                  </a:solidFill>
                </a:endParaRP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CConsoleMenu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()</a:t>
                </a:r>
              </a:p>
              <a:p>
                <a:r>
                  <a:rPr lang="en-US" altLang="ko-KR" sz="1300" dirty="0">
                    <a:solidFill>
                      <a:schemeClr val="tx1"/>
                    </a:solidFill>
                  </a:rPr>
                  <a:t>~</a:t>
                </a:r>
                <a:r>
                  <a:rPr lang="en-US" altLang="ko-KR" sz="1300" dirty="0" err="1">
                    <a:solidFill>
                      <a:schemeClr val="tx1"/>
                    </a:solidFill>
                  </a:rPr>
                  <a:t>CConsoleMenu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()</a:t>
                </a: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AddMenu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string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DisplayMenu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()</a:t>
                </a: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RemoveMenu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string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UpdateMenu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300" dirty="0" err="1">
                    <a:solidFill>
                      <a:srgbClr val="FF0000"/>
                    </a:solidFill>
                  </a:rPr>
                  <a:t>int,string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54708277-8943-4C8C-B9D4-7376C965F9C0}"/>
                  </a:ext>
                </a:extLst>
              </p:cNvPr>
              <p:cNvCxnSpPr/>
              <p:nvPr/>
            </p:nvCxnSpPr>
            <p:spPr>
              <a:xfrm>
                <a:off x="181822" y="3829012"/>
                <a:ext cx="18309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1C60624-90D0-4608-AAB9-6682DC13AD45}"/>
              </a:ext>
            </a:extLst>
          </p:cNvPr>
          <p:cNvGrpSpPr/>
          <p:nvPr/>
        </p:nvGrpSpPr>
        <p:grpSpPr>
          <a:xfrm>
            <a:off x="6869954" y="2915069"/>
            <a:ext cx="1862807" cy="2983636"/>
            <a:chOff x="2252285" y="2402821"/>
            <a:chExt cx="1862807" cy="298363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5CE5730-7898-4A21-B407-C73553EBB7BF}"/>
                </a:ext>
              </a:extLst>
            </p:cNvPr>
            <p:cNvSpPr/>
            <p:nvPr/>
          </p:nvSpPr>
          <p:spPr>
            <a:xfrm>
              <a:off x="2284176" y="2402821"/>
              <a:ext cx="1830916" cy="3850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ea typeface="맑은 고딕"/>
                  <a:cs typeface="Calibri"/>
                </a:rPr>
                <a:t>Display</a:t>
              </a:r>
              <a:endParaRPr lang="ko-KR" altLang="en-US" dirty="0" err="1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C735677-979A-455F-B387-742500D4359E}"/>
                </a:ext>
              </a:extLst>
            </p:cNvPr>
            <p:cNvGrpSpPr/>
            <p:nvPr/>
          </p:nvGrpSpPr>
          <p:grpSpPr>
            <a:xfrm>
              <a:off x="2252285" y="2787836"/>
              <a:ext cx="1841190" cy="2598621"/>
              <a:chOff x="2252285" y="2787836"/>
              <a:chExt cx="1841190" cy="2598621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7DE7E785-C688-4D92-8628-75223F05AA7F}"/>
                  </a:ext>
                </a:extLst>
              </p:cNvPr>
              <p:cNvSpPr/>
              <p:nvPr/>
            </p:nvSpPr>
            <p:spPr>
              <a:xfrm>
                <a:off x="2262559" y="2787836"/>
                <a:ext cx="1830916" cy="259862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300" dirty="0">
                    <a:solidFill>
                      <a:schemeClr val="tx1"/>
                    </a:solidFill>
                  </a:rPr>
                  <a:t>Width :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 int</a:t>
                </a:r>
                <a:endParaRPr lang="en-US" altLang="ko-KR" sz="1300" dirty="0">
                  <a:solidFill>
                    <a:schemeClr val="tx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tx1"/>
                    </a:solidFill>
                  </a:rPr>
                  <a:t>Height : 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int</a:t>
                </a:r>
                <a:endParaRPr lang="en-US" altLang="ko-KR" sz="1300" dirty="0">
                  <a:solidFill>
                    <a:schemeClr val="tx1"/>
                  </a:solidFill>
                </a:endParaRPr>
              </a:p>
              <a:p>
                <a:endParaRPr lang="en-US" altLang="ko-KR" sz="1300" dirty="0">
                  <a:solidFill>
                    <a:schemeClr val="tx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tx1"/>
                    </a:solidFill>
                  </a:rPr>
                  <a:t>Display()</a:t>
                </a:r>
              </a:p>
              <a:p>
                <a:r>
                  <a:rPr lang="en-US" altLang="ko-KR" sz="1300" dirty="0">
                    <a:solidFill>
                      <a:schemeClr val="tx1"/>
                    </a:solidFill>
                  </a:rPr>
                  <a:t>~Display()</a:t>
                </a: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DrawBoard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()</a:t>
                </a: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gotoxy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300" dirty="0" err="1">
                    <a:solidFill>
                      <a:srgbClr val="FF0000"/>
                    </a:solidFill>
                  </a:rPr>
                  <a:t>int,int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gotoPrint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300" dirty="0" err="1">
                    <a:solidFill>
                      <a:srgbClr val="FF0000"/>
                    </a:solidFill>
                  </a:rPr>
                  <a:t>int,int,string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ShowNextBlock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int**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ShowGameInfo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300" dirty="0" err="1">
                    <a:solidFill>
                      <a:srgbClr val="FF0000"/>
                    </a:solidFill>
                  </a:rPr>
                  <a:t>int,int,int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)</a:t>
                </a:r>
                <a:endParaRPr lang="en-US" altLang="ko-KR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7639E3D-7708-40B6-86CB-EA44917BF684}"/>
                  </a:ext>
                </a:extLst>
              </p:cNvPr>
              <p:cNvCxnSpPr/>
              <p:nvPr/>
            </p:nvCxnSpPr>
            <p:spPr>
              <a:xfrm>
                <a:off x="2252285" y="3370257"/>
                <a:ext cx="18309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72593C3-B2B0-4CAE-AD84-62CD8DF152EB}"/>
              </a:ext>
            </a:extLst>
          </p:cNvPr>
          <p:cNvGrpSpPr/>
          <p:nvPr/>
        </p:nvGrpSpPr>
        <p:grpSpPr>
          <a:xfrm>
            <a:off x="10179262" y="1448656"/>
            <a:ext cx="1830916" cy="4839972"/>
            <a:chOff x="10179262" y="1329342"/>
            <a:chExt cx="1830916" cy="491923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66B201-C903-43B3-B452-15D7717FAE80}"/>
                </a:ext>
              </a:extLst>
            </p:cNvPr>
            <p:cNvSpPr/>
            <p:nvPr/>
          </p:nvSpPr>
          <p:spPr>
            <a:xfrm>
              <a:off x="10179262" y="1329342"/>
              <a:ext cx="1830916" cy="291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ea typeface="맑은 고딕"/>
                  <a:cs typeface="Calibri"/>
                </a:rPr>
                <a:t>Tetris</a:t>
              </a:r>
              <a:endParaRPr lang="ko-KR" altLang="en-US" dirty="0" err="1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979AB2F-A2FE-49DB-A36C-66439416471D}"/>
                </a:ext>
              </a:extLst>
            </p:cNvPr>
            <p:cNvSpPr/>
            <p:nvPr/>
          </p:nvSpPr>
          <p:spPr>
            <a:xfrm>
              <a:off x="10179262" y="1621169"/>
              <a:ext cx="1830916" cy="46274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00" dirty="0" err="1">
                  <a:solidFill>
                    <a:schemeClr val="tx1"/>
                  </a:solidFill>
                </a:rPr>
                <a:t>nFrame</a:t>
              </a:r>
              <a:r>
                <a:rPr lang="en-US" altLang="ko-KR" sz="1300" dirty="0">
                  <a:solidFill>
                    <a:schemeClr val="tx1"/>
                  </a:solidFill>
                </a:rPr>
                <a:t> :</a:t>
              </a:r>
              <a:r>
                <a:rPr lang="en-US" altLang="ko-KR" sz="1300" dirty="0">
                  <a:solidFill>
                    <a:srgbClr val="FF0000"/>
                  </a:solidFill>
                </a:rPr>
                <a:t> 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nSpeed</a:t>
              </a:r>
              <a:r>
                <a:rPr lang="en-US" altLang="ko-KR" sz="1300" dirty="0">
                  <a:solidFill>
                    <a:schemeClr val="tx1"/>
                  </a:solidFill>
                </a:rPr>
                <a:t> : </a:t>
              </a:r>
              <a:r>
                <a:rPr lang="en-US" altLang="ko-KR" sz="1300" dirty="0">
                  <a:solidFill>
                    <a:srgbClr val="FF0000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nLevel</a:t>
              </a:r>
              <a:r>
                <a:rPr lang="en-US" altLang="ko-KR" sz="1300" dirty="0">
                  <a:solidFill>
                    <a:schemeClr val="tx1"/>
                  </a:solidFill>
                </a:rPr>
                <a:t> : </a:t>
              </a:r>
              <a:r>
                <a:rPr lang="en-US" altLang="ko-KR" sz="1300" dirty="0">
                  <a:solidFill>
                    <a:srgbClr val="FF0000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nScore</a:t>
              </a:r>
              <a:r>
                <a:rPr lang="en-US" altLang="ko-KR" sz="1300" dirty="0">
                  <a:solidFill>
                    <a:schemeClr val="tx1"/>
                  </a:solidFill>
                </a:rPr>
                <a:t> : </a:t>
              </a:r>
              <a:r>
                <a:rPr lang="en-US" altLang="ko-KR" sz="1300" dirty="0">
                  <a:solidFill>
                    <a:srgbClr val="FF0000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nstage</a:t>
              </a:r>
              <a:r>
                <a:rPr lang="en-US" altLang="ko-KR" sz="1300" dirty="0">
                  <a:solidFill>
                    <a:schemeClr val="tx1"/>
                  </a:solidFill>
                </a:rPr>
                <a:t> : </a:t>
              </a:r>
              <a:r>
                <a:rPr lang="en-US" altLang="ko-KR" sz="1300" dirty="0">
                  <a:solidFill>
                    <a:srgbClr val="FF0000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Display : </a:t>
              </a:r>
              <a:r>
                <a:rPr lang="en-US" altLang="ko-KR" sz="1300" dirty="0">
                  <a:solidFill>
                    <a:srgbClr val="FF0000"/>
                  </a:solidFill>
                </a:rPr>
                <a:t>object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Shape(block1~7) : </a:t>
              </a:r>
              <a:r>
                <a:rPr lang="en-US" altLang="ko-KR" sz="1300" dirty="0">
                  <a:solidFill>
                    <a:srgbClr val="FF0000"/>
                  </a:solidFill>
                </a:rPr>
                <a:t>object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Tetris()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~Tetris()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StartGame</a:t>
              </a:r>
              <a:r>
                <a:rPr lang="en-US" altLang="ko-KR" sz="13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Run()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HowToPlay</a:t>
              </a:r>
              <a:r>
                <a:rPr lang="en-US" altLang="ko-KR" sz="13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Information()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Gostagelevel</a:t>
              </a:r>
              <a:r>
                <a:rPr lang="en-US" altLang="ko-KR" sz="13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Move(</a:t>
              </a:r>
              <a:r>
                <a:rPr lang="en-US" altLang="ko-KR" sz="1300" dirty="0" err="1">
                  <a:solidFill>
                    <a:srgbClr val="FF0000"/>
                  </a:solidFill>
                </a:rPr>
                <a:t>shape&amp;,int</a:t>
              </a:r>
              <a:r>
                <a:rPr lang="en-US" altLang="ko-KR" sz="1300" dirty="0">
                  <a:solidFill>
                    <a:srgbClr val="FF0000"/>
                  </a:solidFill>
                </a:rPr>
                <a:t>**,int**</a:t>
              </a:r>
              <a:r>
                <a:rPr lang="en-US" altLang="ko-KR" sz="13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Fall(</a:t>
              </a:r>
              <a:r>
                <a:rPr lang="en-US" altLang="ko-KR" sz="1300" dirty="0">
                  <a:solidFill>
                    <a:srgbClr val="FF0000"/>
                  </a:solidFill>
                </a:rPr>
                <a:t>shape &amp;</a:t>
              </a:r>
              <a:r>
                <a:rPr lang="en-US" altLang="ko-KR" sz="13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FullineCheck</a:t>
              </a:r>
              <a:r>
                <a:rPr lang="en-US" altLang="ko-KR" sz="13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  ……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AC311D9-6E99-48AE-A73C-A99A0B6E71E2}"/>
                </a:ext>
              </a:extLst>
            </p:cNvPr>
            <p:cNvCxnSpPr/>
            <p:nvPr/>
          </p:nvCxnSpPr>
          <p:spPr>
            <a:xfrm>
              <a:off x="10179262" y="3429000"/>
              <a:ext cx="18309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C831E94-9606-4EF9-86AD-5BFB2AF01E96}"/>
              </a:ext>
            </a:extLst>
          </p:cNvPr>
          <p:cNvGrpSpPr/>
          <p:nvPr/>
        </p:nvGrpSpPr>
        <p:grpSpPr>
          <a:xfrm>
            <a:off x="1885554" y="2538703"/>
            <a:ext cx="1951188" cy="3003531"/>
            <a:chOff x="5048860" y="2402821"/>
            <a:chExt cx="1951188" cy="300353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0A6012A-B575-4583-8686-BFDABFD54002}"/>
                </a:ext>
              </a:extLst>
            </p:cNvPr>
            <p:cNvSpPr/>
            <p:nvPr/>
          </p:nvSpPr>
          <p:spPr>
            <a:xfrm>
              <a:off x="5048860" y="2402821"/>
              <a:ext cx="1951188" cy="3850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ea typeface="맑은 고딕"/>
                  <a:cs typeface="Calibri"/>
                </a:rPr>
                <a:t>Shape</a:t>
              </a:r>
              <a:endParaRPr lang="ko-KR" altLang="en-US" dirty="0" err="1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7D87ABCC-B1D1-4CB7-ADEB-845C9601177A}"/>
                </a:ext>
              </a:extLst>
            </p:cNvPr>
            <p:cNvSpPr/>
            <p:nvPr/>
          </p:nvSpPr>
          <p:spPr>
            <a:xfrm>
              <a:off x="5108996" y="2807731"/>
              <a:ext cx="1830916" cy="259862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00" dirty="0">
                  <a:solidFill>
                    <a:schemeClr val="tx1"/>
                  </a:solidFill>
                </a:rPr>
                <a:t>block :</a:t>
              </a:r>
              <a:r>
                <a:rPr lang="en-US" altLang="ko-KR" sz="1300" dirty="0">
                  <a:solidFill>
                    <a:srgbClr val="FF0000"/>
                  </a:solidFill>
                </a:rPr>
                <a:t> int**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Block[][] : </a:t>
              </a:r>
              <a:r>
                <a:rPr lang="en-US" altLang="ko-KR" sz="1300" dirty="0">
                  <a:solidFill>
                    <a:srgbClr val="FF0000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RotateBlock</a:t>
              </a:r>
              <a:r>
                <a:rPr lang="en-US" altLang="ko-KR" sz="1300" dirty="0">
                  <a:solidFill>
                    <a:schemeClr val="tx1"/>
                  </a:solidFill>
                </a:rPr>
                <a:t>[][] : </a:t>
              </a:r>
              <a:r>
                <a:rPr lang="en-US" altLang="ko-KR" sz="1300" dirty="0">
                  <a:solidFill>
                    <a:srgbClr val="FF0000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Cen_x</a:t>
              </a:r>
              <a:r>
                <a:rPr lang="en-US" altLang="ko-KR" sz="1300" dirty="0">
                  <a:solidFill>
                    <a:schemeClr val="tx1"/>
                  </a:solidFill>
                </a:rPr>
                <a:t> : </a:t>
              </a:r>
              <a:r>
                <a:rPr lang="en-US" altLang="ko-KR" sz="1300" dirty="0">
                  <a:solidFill>
                    <a:srgbClr val="FF0000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Cen_y</a:t>
              </a:r>
              <a:r>
                <a:rPr lang="en-US" altLang="ko-KR" sz="1300" dirty="0">
                  <a:solidFill>
                    <a:schemeClr val="tx1"/>
                  </a:solidFill>
                </a:rPr>
                <a:t> : </a:t>
              </a:r>
              <a:r>
                <a:rPr lang="en-US" altLang="ko-KR" sz="1300" dirty="0">
                  <a:solidFill>
                    <a:srgbClr val="FF0000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Shape()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~Shape()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Init()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Draw(</a:t>
              </a:r>
              <a:r>
                <a:rPr lang="en-US" altLang="ko-KR" sz="1300" dirty="0">
                  <a:solidFill>
                    <a:srgbClr val="FF0000"/>
                  </a:solidFill>
                </a:rPr>
                <a:t>bool</a:t>
              </a:r>
              <a:r>
                <a:rPr lang="en-US" altLang="ko-KR" sz="13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isValidBlock</a:t>
              </a:r>
              <a:r>
                <a:rPr lang="en-US" altLang="ko-KR" sz="1300" dirty="0">
                  <a:solidFill>
                    <a:schemeClr val="tx1"/>
                  </a:solidFill>
                </a:rPr>
                <a:t>(</a:t>
              </a:r>
              <a:r>
                <a:rPr lang="en-US" altLang="ko-KR" sz="1300" dirty="0">
                  <a:solidFill>
                    <a:srgbClr val="FF0000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isValidRotation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  ……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49C600C-AEA9-4AD9-8064-F7499607510E}"/>
                </a:ext>
              </a:extLst>
            </p:cNvPr>
            <p:cNvCxnSpPr/>
            <p:nvPr/>
          </p:nvCxnSpPr>
          <p:spPr>
            <a:xfrm>
              <a:off x="5108996" y="3909025"/>
              <a:ext cx="18309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: Rounded Corners 4">
            <a:extLst>
              <a:ext uri="{FF2B5EF4-FFF2-40B4-BE49-F238E27FC236}">
                <a16:creationId xmlns:a16="http://schemas.microsoft.com/office/drawing/2014/main" id="{337B6B01-EBFB-4CCF-82A9-F45FDC8984D3}"/>
              </a:ext>
            </a:extLst>
          </p:cNvPr>
          <p:cNvSpPr/>
          <p:nvPr/>
        </p:nvSpPr>
        <p:spPr>
          <a:xfrm>
            <a:off x="230325" y="2915069"/>
            <a:ext cx="910166" cy="297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맑은 고딕"/>
                <a:cs typeface="Calibri"/>
              </a:rPr>
              <a:t>B</a:t>
            </a:r>
            <a:r>
              <a:rPr lang="ko-KR" altLang="en-US" dirty="0" err="1">
                <a:ea typeface="맑은 고딕"/>
                <a:cs typeface="Calibri"/>
              </a:rPr>
              <a:t>lock</a:t>
            </a:r>
            <a:r>
              <a:rPr lang="en-US" altLang="ko-KR" dirty="0">
                <a:ea typeface="맑은 고딕"/>
                <a:cs typeface="Calibri"/>
              </a:rPr>
              <a:t>2</a:t>
            </a:r>
            <a:endParaRPr lang="ko-KR" dirty="0"/>
          </a:p>
        </p:txBody>
      </p:sp>
      <p:sp>
        <p:nvSpPr>
          <p:cNvPr id="52" name="Rectangle: Rounded Corners 4">
            <a:extLst>
              <a:ext uri="{FF2B5EF4-FFF2-40B4-BE49-F238E27FC236}">
                <a16:creationId xmlns:a16="http://schemas.microsoft.com/office/drawing/2014/main" id="{D2E50434-1736-4A46-839B-8DF4D8007C9E}"/>
              </a:ext>
            </a:extLst>
          </p:cNvPr>
          <p:cNvSpPr/>
          <p:nvPr/>
        </p:nvSpPr>
        <p:spPr>
          <a:xfrm>
            <a:off x="244114" y="3399996"/>
            <a:ext cx="910166" cy="297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  <a:cs typeface="Calibri"/>
              </a:rPr>
              <a:t>block</a:t>
            </a:r>
            <a:r>
              <a:rPr lang="en-US" altLang="ko-KR" dirty="0">
                <a:ea typeface="맑은 고딕"/>
                <a:cs typeface="Calibri"/>
              </a:rPr>
              <a:t>3</a:t>
            </a:r>
            <a:endParaRPr lang="ko-KR" dirty="0"/>
          </a:p>
        </p:txBody>
      </p:sp>
      <p:sp>
        <p:nvSpPr>
          <p:cNvPr id="53" name="Rectangle: Rounded Corners 4">
            <a:extLst>
              <a:ext uri="{FF2B5EF4-FFF2-40B4-BE49-F238E27FC236}">
                <a16:creationId xmlns:a16="http://schemas.microsoft.com/office/drawing/2014/main" id="{9B31B2A9-8894-42FD-8F84-B1C23E072623}"/>
              </a:ext>
            </a:extLst>
          </p:cNvPr>
          <p:cNvSpPr/>
          <p:nvPr/>
        </p:nvSpPr>
        <p:spPr>
          <a:xfrm>
            <a:off x="244114" y="3891556"/>
            <a:ext cx="910166" cy="297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  <a:cs typeface="Calibri"/>
              </a:rPr>
              <a:t>block</a:t>
            </a:r>
            <a:r>
              <a:rPr lang="en-US" altLang="ko-KR" dirty="0">
                <a:ea typeface="맑은 고딕"/>
                <a:cs typeface="Calibri"/>
              </a:rPr>
              <a:t>4</a:t>
            </a:r>
            <a:endParaRPr lang="ko-KR" dirty="0"/>
          </a:p>
        </p:txBody>
      </p:sp>
      <p:sp>
        <p:nvSpPr>
          <p:cNvPr id="54" name="Rectangle: Rounded Corners 4">
            <a:extLst>
              <a:ext uri="{FF2B5EF4-FFF2-40B4-BE49-F238E27FC236}">
                <a16:creationId xmlns:a16="http://schemas.microsoft.com/office/drawing/2014/main" id="{87130E76-8761-4211-B382-EBFCD851069B}"/>
              </a:ext>
            </a:extLst>
          </p:cNvPr>
          <p:cNvSpPr/>
          <p:nvPr/>
        </p:nvSpPr>
        <p:spPr>
          <a:xfrm>
            <a:off x="244114" y="4379238"/>
            <a:ext cx="910166" cy="297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  <a:cs typeface="Calibri"/>
              </a:rPr>
              <a:t>block</a:t>
            </a:r>
            <a:r>
              <a:rPr lang="en-US" altLang="ko-KR" dirty="0">
                <a:ea typeface="맑은 고딕"/>
                <a:cs typeface="Calibri"/>
              </a:rPr>
              <a:t>5</a:t>
            </a:r>
            <a:endParaRPr lang="ko-KR" dirty="0"/>
          </a:p>
        </p:txBody>
      </p:sp>
      <p:sp>
        <p:nvSpPr>
          <p:cNvPr id="55" name="Rectangle: Rounded Corners 4">
            <a:extLst>
              <a:ext uri="{FF2B5EF4-FFF2-40B4-BE49-F238E27FC236}">
                <a16:creationId xmlns:a16="http://schemas.microsoft.com/office/drawing/2014/main" id="{C4C71B36-E8AF-4F33-A455-ECB0B4B3BD1E}"/>
              </a:ext>
            </a:extLst>
          </p:cNvPr>
          <p:cNvSpPr/>
          <p:nvPr/>
        </p:nvSpPr>
        <p:spPr>
          <a:xfrm>
            <a:off x="247629" y="4870798"/>
            <a:ext cx="910166" cy="297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  <a:cs typeface="Calibri"/>
              </a:rPr>
              <a:t>block</a:t>
            </a:r>
            <a:r>
              <a:rPr lang="en-US" altLang="ko-KR" dirty="0">
                <a:ea typeface="맑은 고딕"/>
                <a:cs typeface="Calibri"/>
              </a:rPr>
              <a:t>6</a:t>
            </a:r>
            <a:endParaRPr lang="ko-KR" dirty="0"/>
          </a:p>
        </p:txBody>
      </p:sp>
      <p:sp>
        <p:nvSpPr>
          <p:cNvPr id="59" name="Rectangle: Rounded Corners 4">
            <a:extLst>
              <a:ext uri="{FF2B5EF4-FFF2-40B4-BE49-F238E27FC236}">
                <a16:creationId xmlns:a16="http://schemas.microsoft.com/office/drawing/2014/main" id="{A51AD5EB-8E53-4595-B391-A8F2D26AECD2}"/>
              </a:ext>
            </a:extLst>
          </p:cNvPr>
          <p:cNvSpPr/>
          <p:nvPr/>
        </p:nvSpPr>
        <p:spPr>
          <a:xfrm>
            <a:off x="263684" y="5361222"/>
            <a:ext cx="910166" cy="297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  <a:cs typeface="Calibri"/>
              </a:rPr>
              <a:t>block</a:t>
            </a:r>
            <a:r>
              <a:rPr lang="en-US" altLang="ko-KR" dirty="0">
                <a:ea typeface="맑은 고딕"/>
                <a:cs typeface="Calibri"/>
              </a:rPr>
              <a:t>7</a:t>
            </a:r>
            <a:endParaRPr lang="ko-KR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A9E6490-7DDF-45BE-82A1-3C036085DBE8}"/>
              </a:ext>
            </a:extLst>
          </p:cNvPr>
          <p:cNvCxnSpPr/>
          <p:nvPr/>
        </p:nvCxnSpPr>
        <p:spPr>
          <a:xfrm flipV="1">
            <a:off x="6914508" y="1809361"/>
            <a:ext cx="2938409" cy="19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154C6E5-F28F-4D09-8996-7167BC9777E7}"/>
              </a:ext>
            </a:extLst>
          </p:cNvPr>
          <p:cNvCxnSpPr/>
          <p:nvPr/>
        </p:nvCxnSpPr>
        <p:spPr>
          <a:xfrm flipV="1">
            <a:off x="8455631" y="1933192"/>
            <a:ext cx="1469205" cy="79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63204F6-0A8E-42A3-89A4-67367E21853E}"/>
              </a:ext>
            </a:extLst>
          </p:cNvPr>
          <p:cNvCxnSpPr/>
          <p:nvPr/>
        </p:nvCxnSpPr>
        <p:spPr>
          <a:xfrm flipV="1">
            <a:off x="3209923" y="1928826"/>
            <a:ext cx="6488881" cy="45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6FD66D2-7356-4F88-BD91-CFF5C40C88D0}"/>
              </a:ext>
            </a:extLst>
          </p:cNvPr>
          <p:cNvCxnSpPr/>
          <p:nvPr/>
        </p:nvCxnSpPr>
        <p:spPr>
          <a:xfrm>
            <a:off x="1253447" y="2612842"/>
            <a:ext cx="554805" cy="107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357BEFD-9740-47C5-85D1-AB0A25E40808}"/>
              </a:ext>
            </a:extLst>
          </p:cNvPr>
          <p:cNvCxnSpPr/>
          <p:nvPr/>
        </p:nvCxnSpPr>
        <p:spPr>
          <a:xfrm flipV="1">
            <a:off x="1245405" y="2745027"/>
            <a:ext cx="537875" cy="318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459B34F-7775-4BD4-9432-D9273EA93EE3}"/>
              </a:ext>
            </a:extLst>
          </p:cNvPr>
          <p:cNvCxnSpPr/>
          <p:nvPr/>
        </p:nvCxnSpPr>
        <p:spPr>
          <a:xfrm flipV="1">
            <a:off x="1290833" y="2727968"/>
            <a:ext cx="517419" cy="78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AAAF296-AD62-4502-800C-1D8B92942FA1}"/>
              </a:ext>
            </a:extLst>
          </p:cNvPr>
          <p:cNvCxnSpPr/>
          <p:nvPr/>
        </p:nvCxnSpPr>
        <p:spPr>
          <a:xfrm flipV="1">
            <a:off x="1290833" y="2745027"/>
            <a:ext cx="517419" cy="1295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2FEDBA6-6599-40C3-939C-24821398EF3A}"/>
              </a:ext>
            </a:extLst>
          </p:cNvPr>
          <p:cNvCxnSpPr/>
          <p:nvPr/>
        </p:nvCxnSpPr>
        <p:spPr>
          <a:xfrm flipV="1">
            <a:off x="1253447" y="2727968"/>
            <a:ext cx="551450" cy="180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E6FE991-19C8-434E-BD6A-794FADE521C5}"/>
              </a:ext>
            </a:extLst>
          </p:cNvPr>
          <p:cNvCxnSpPr>
            <a:cxnSpLocks/>
          </p:cNvCxnSpPr>
          <p:nvPr/>
        </p:nvCxnSpPr>
        <p:spPr>
          <a:xfrm flipV="1">
            <a:off x="1253447" y="2745028"/>
            <a:ext cx="540107" cy="2274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AC6547A-E490-425B-B783-3711A6D9912C}"/>
              </a:ext>
            </a:extLst>
          </p:cNvPr>
          <p:cNvCxnSpPr/>
          <p:nvPr/>
        </p:nvCxnSpPr>
        <p:spPr>
          <a:xfrm flipV="1">
            <a:off x="1295073" y="2745027"/>
            <a:ext cx="509824" cy="2765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5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87C9-DF61-440F-89AF-6BCAD151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dirty="0"/>
              <a:t>클래스 별 주요 멤버 </a:t>
            </a:r>
            <a:r>
              <a:rPr lang="en-US" altLang="ko-KR" dirty="0"/>
              <a:t>- Shape</a:t>
            </a:r>
            <a:endParaRPr lang="ko-KR" altLang="en-US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EF882945-4645-40F0-A224-7485988F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473" y="1848715"/>
            <a:ext cx="5215874" cy="4074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>
              <a:ea typeface="+mn-lt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ea typeface="+mn-lt"/>
                <a:cs typeface="Calibri"/>
              </a:rPr>
              <a:t>Shape </a:t>
            </a:r>
            <a:r>
              <a:rPr lang="ko-KR" altLang="en-US" dirty="0">
                <a:ea typeface="+mn-lt"/>
                <a:cs typeface="Calibri"/>
              </a:rPr>
              <a:t>클래스에서 선언된 </a:t>
            </a:r>
            <a:r>
              <a:rPr lang="en-US" altLang="ko-KR" dirty="0">
                <a:ea typeface="+mn-lt"/>
                <a:cs typeface="Calibri"/>
              </a:rPr>
              <a:t>Block[][]</a:t>
            </a:r>
            <a:r>
              <a:rPr lang="ko-KR" altLang="en-US" dirty="0">
                <a:ea typeface="+mn-lt"/>
                <a:cs typeface="Calibri"/>
              </a:rPr>
              <a:t>을 각각의 블록들이 상속받아 </a:t>
            </a:r>
            <a:r>
              <a:rPr lang="en-US" altLang="ko-KR" dirty="0">
                <a:ea typeface="+mn-lt"/>
                <a:cs typeface="Calibri"/>
              </a:rPr>
              <a:t>Init() </a:t>
            </a:r>
            <a:r>
              <a:rPr lang="ko-KR" altLang="en-US" dirty="0">
                <a:ea typeface="+mn-lt"/>
                <a:cs typeface="Calibri"/>
              </a:rPr>
              <a:t>함수를 통해 초기화합니다</a:t>
            </a:r>
            <a:r>
              <a:rPr lang="en-US" altLang="ko-KR" dirty="0">
                <a:ea typeface="+mn-lt"/>
                <a:cs typeface="Calibri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ea typeface="+mn-lt"/>
                <a:cs typeface="+mn-lt"/>
              </a:rPr>
              <a:t>각각의 블록들은 모두 다르게 초기화</a:t>
            </a:r>
            <a:endParaRPr lang="en-US" altLang="ko-KR" dirty="0">
              <a:ea typeface="+mn-lt"/>
              <a:cs typeface="+mn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B3D042-1DEA-4FA3-A361-51DAD8FC7085}"/>
              </a:ext>
            </a:extLst>
          </p:cNvPr>
          <p:cNvSpPr/>
          <p:nvPr/>
        </p:nvSpPr>
        <p:spPr>
          <a:xfrm>
            <a:off x="3657064" y="1828858"/>
            <a:ext cx="1005416" cy="941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맑은 고딕"/>
                <a:cs typeface="Calibri"/>
              </a:rPr>
              <a:t>B</a:t>
            </a:r>
            <a:r>
              <a:rPr lang="ko-KR" altLang="en-US" dirty="0" err="1">
                <a:ea typeface="맑은 고딕"/>
                <a:cs typeface="Calibri"/>
              </a:rPr>
              <a:t>lock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en-US" altLang="ko-KR" dirty="0">
                <a:ea typeface="맑은 고딕"/>
                <a:cs typeface="Calibri"/>
              </a:rPr>
              <a:t>1</a:t>
            </a:r>
            <a:endParaRPr 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E5B164-E481-463D-8232-1BA39D472426}"/>
              </a:ext>
            </a:extLst>
          </p:cNvPr>
          <p:cNvGrpSpPr/>
          <p:nvPr/>
        </p:nvGrpSpPr>
        <p:grpSpPr>
          <a:xfrm>
            <a:off x="575282" y="2455993"/>
            <a:ext cx="1951188" cy="3003531"/>
            <a:chOff x="5048860" y="2402821"/>
            <a:chExt cx="1951188" cy="3003531"/>
          </a:xfrm>
        </p:grpSpPr>
        <p:sp>
          <p:nvSpPr>
            <p:cNvPr id="16" name="Rectangle: Rounded Corners 3">
              <a:extLst>
                <a:ext uri="{FF2B5EF4-FFF2-40B4-BE49-F238E27FC236}">
                  <a16:creationId xmlns:a16="http://schemas.microsoft.com/office/drawing/2014/main" id="{C3C8112C-BDBC-491D-88FC-6633894EE47F}"/>
                </a:ext>
              </a:extLst>
            </p:cNvPr>
            <p:cNvSpPr/>
            <p:nvPr/>
          </p:nvSpPr>
          <p:spPr>
            <a:xfrm>
              <a:off x="5048860" y="2402821"/>
              <a:ext cx="1951188" cy="3850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ea typeface="맑은 고딕"/>
                  <a:cs typeface="Calibri"/>
                </a:rPr>
                <a:t>Shape</a:t>
              </a:r>
              <a:endParaRPr lang="ko-KR" altLang="en-US" dirty="0" err="1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BA38993-42FE-482D-B073-0DBC484E5770}"/>
                </a:ext>
              </a:extLst>
            </p:cNvPr>
            <p:cNvSpPr/>
            <p:nvPr/>
          </p:nvSpPr>
          <p:spPr>
            <a:xfrm>
              <a:off x="5108996" y="2807731"/>
              <a:ext cx="1830916" cy="259862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00" dirty="0">
                  <a:solidFill>
                    <a:schemeClr val="tx1"/>
                  </a:solidFill>
                </a:rPr>
                <a:t>block :</a:t>
              </a:r>
              <a:r>
                <a:rPr lang="en-US" altLang="ko-KR" sz="1300" dirty="0">
                  <a:solidFill>
                    <a:srgbClr val="FF0000"/>
                  </a:solidFill>
                </a:rPr>
                <a:t> int**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Block[][] : </a:t>
              </a:r>
              <a:r>
                <a:rPr lang="en-US" altLang="ko-KR" sz="1300" dirty="0">
                  <a:solidFill>
                    <a:srgbClr val="FF0000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RotateBlock</a:t>
              </a:r>
              <a:r>
                <a:rPr lang="en-US" altLang="ko-KR" sz="1300" dirty="0">
                  <a:solidFill>
                    <a:schemeClr val="tx1"/>
                  </a:solidFill>
                </a:rPr>
                <a:t>[][] : </a:t>
              </a:r>
              <a:r>
                <a:rPr lang="en-US" altLang="ko-KR" sz="1300" dirty="0">
                  <a:solidFill>
                    <a:srgbClr val="FF0000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Cen_x</a:t>
              </a:r>
              <a:r>
                <a:rPr lang="en-US" altLang="ko-KR" sz="1300" dirty="0">
                  <a:solidFill>
                    <a:schemeClr val="tx1"/>
                  </a:solidFill>
                </a:rPr>
                <a:t> : </a:t>
              </a:r>
              <a:r>
                <a:rPr lang="en-US" altLang="ko-KR" sz="1300" dirty="0">
                  <a:solidFill>
                    <a:srgbClr val="FF0000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Cen_y</a:t>
              </a:r>
              <a:r>
                <a:rPr lang="en-US" altLang="ko-KR" sz="1300" dirty="0">
                  <a:solidFill>
                    <a:schemeClr val="tx1"/>
                  </a:solidFill>
                </a:rPr>
                <a:t> : </a:t>
              </a:r>
              <a:r>
                <a:rPr lang="en-US" altLang="ko-KR" sz="1300" dirty="0">
                  <a:solidFill>
                    <a:srgbClr val="FF0000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Shape()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~Shape()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Init()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Draw(</a:t>
              </a:r>
              <a:r>
                <a:rPr lang="en-US" altLang="ko-KR" sz="1300" dirty="0">
                  <a:solidFill>
                    <a:srgbClr val="FF0000"/>
                  </a:solidFill>
                </a:rPr>
                <a:t>bool</a:t>
              </a:r>
              <a:r>
                <a:rPr lang="en-US" altLang="ko-KR" sz="13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isValidBlock</a:t>
              </a:r>
              <a:r>
                <a:rPr lang="en-US" altLang="ko-KR" sz="1300" dirty="0">
                  <a:solidFill>
                    <a:schemeClr val="tx1"/>
                  </a:solidFill>
                </a:rPr>
                <a:t>(</a:t>
              </a:r>
              <a:r>
                <a:rPr lang="en-US" altLang="ko-KR" sz="1300" dirty="0">
                  <a:solidFill>
                    <a:srgbClr val="FF0000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isValidRotation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  ……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8D85FBC-3C93-46E0-B765-4A1354C04D67}"/>
                </a:ext>
              </a:extLst>
            </p:cNvPr>
            <p:cNvCxnSpPr/>
            <p:nvPr/>
          </p:nvCxnSpPr>
          <p:spPr>
            <a:xfrm>
              <a:off x="5108996" y="3909025"/>
              <a:ext cx="18309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DEAE403-CE80-4FEC-BA2C-B7841C0859F7}"/>
              </a:ext>
            </a:extLst>
          </p:cNvPr>
          <p:cNvSpPr/>
          <p:nvPr/>
        </p:nvSpPr>
        <p:spPr>
          <a:xfrm>
            <a:off x="2661007" y="3691557"/>
            <a:ext cx="801384" cy="633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: Rounded Corners 6">
            <a:extLst>
              <a:ext uri="{FF2B5EF4-FFF2-40B4-BE49-F238E27FC236}">
                <a16:creationId xmlns:a16="http://schemas.microsoft.com/office/drawing/2014/main" id="{F0DB6DAA-7EFD-4EE9-A98B-6F184C884EBD}"/>
              </a:ext>
            </a:extLst>
          </p:cNvPr>
          <p:cNvSpPr/>
          <p:nvPr/>
        </p:nvSpPr>
        <p:spPr>
          <a:xfrm>
            <a:off x="3657064" y="3009749"/>
            <a:ext cx="1005416" cy="941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맑은 고딕"/>
                <a:cs typeface="Calibri"/>
              </a:rPr>
              <a:t>B</a:t>
            </a:r>
            <a:r>
              <a:rPr lang="ko-KR" altLang="en-US" dirty="0" err="1">
                <a:ea typeface="맑은 고딕"/>
                <a:cs typeface="Calibri"/>
              </a:rPr>
              <a:t>lock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en-US" altLang="ko-KR" dirty="0">
                <a:ea typeface="맑은 고딕"/>
                <a:cs typeface="Calibri"/>
              </a:rPr>
              <a:t>3</a:t>
            </a:r>
            <a:endParaRPr lang="ko-KR" dirty="0"/>
          </a:p>
        </p:txBody>
      </p:sp>
      <p:sp>
        <p:nvSpPr>
          <p:cNvPr id="22" name="Rectangle: Rounded Corners 6">
            <a:extLst>
              <a:ext uri="{FF2B5EF4-FFF2-40B4-BE49-F238E27FC236}">
                <a16:creationId xmlns:a16="http://schemas.microsoft.com/office/drawing/2014/main" id="{68E88147-CA80-43C3-BCD7-F894F4D3B376}"/>
              </a:ext>
            </a:extLst>
          </p:cNvPr>
          <p:cNvSpPr/>
          <p:nvPr/>
        </p:nvSpPr>
        <p:spPr>
          <a:xfrm>
            <a:off x="5041822" y="2995864"/>
            <a:ext cx="1005416" cy="941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맑은 고딕"/>
                <a:cs typeface="Calibri"/>
              </a:rPr>
              <a:t>B</a:t>
            </a:r>
            <a:r>
              <a:rPr lang="ko-KR" altLang="en-US" dirty="0" err="1">
                <a:ea typeface="맑은 고딕"/>
                <a:cs typeface="Calibri"/>
              </a:rPr>
              <a:t>lock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en-US" altLang="ko-KR" dirty="0">
                <a:ea typeface="맑은 고딕"/>
                <a:cs typeface="Calibri"/>
              </a:rPr>
              <a:t>4</a:t>
            </a:r>
            <a:endParaRPr lang="ko-KR" dirty="0"/>
          </a:p>
        </p:txBody>
      </p:sp>
      <p:sp>
        <p:nvSpPr>
          <p:cNvPr id="23" name="Rectangle: Rounded Corners 6">
            <a:extLst>
              <a:ext uri="{FF2B5EF4-FFF2-40B4-BE49-F238E27FC236}">
                <a16:creationId xmlns:a16="http://schemas.microsoft.com/office/drawing/2014/main" id="{F9187FA5-A0F8-4042-BCD2-D10869B871E3}"/>
              </a:ext>
            </a:extLst>
          </p:cNvPr>
          <p:cNvSpPr/>
          <p:nvPr/>
        </p:nvSpPr>
        <p:spPr>
          <a:xfrm>
            <a:off x="5041822" y="1826521"/>
            <a:ext cx="1005416" cy="941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맑은 고딕"/>
                <a:cs typeface="Calibri"/>
              </a:rPr>
              <a:t>B</a:t>
            </a:r>
            <a:r>
              <a:rPr lang="ko-KR" altLang="en-US" dirty="0" err="1">
                <a:ea typeface="맑은 고딕"/>
                <a:cs typeface="Calibri"/>
              </a:rPr>
              <a:t>lock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en-US" altLang="ko-KR" dirty="0">
                <a:ea typeface="맑은 고딕"/>
                <a:cs typeface="Calibri"/>
              </a:rPr>
              <a:t>2</a:t>
            </a:r>
            <a:endParaRPr lang="ko-KR" dirty="0"/>
          </a:p>
        </p:txBody>
      </p:sp>
      <p:sp>
        <p:nvSpPr>
          <p:cNvPr id="24" name="Rectangle: Rounded Corners 6">
            <a:extLst>
              <a:ext uri="{FF2B5EF4-FFF2-40B4-BE49-F238E27FC236}">
                <a16:creationId xmlns:a16="http://schemas.microsoft.com/office/drawing/2014/main" id="{3E0844A5-D9E0-4E27-9D2C-321CA40B54F5}"/>
              </a:ext>
            </a:extLst>
          </p:cNvPr>
          <p:cNvSpPr/>
          <p:nvPr/>
        </p:nvSpPr>
        <p:spPr>
          <a:xfrm>
            <a:off x="3657064" y="4190640"/>
            <a:ext cx="1005416" cy="941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맑은 고딕"/>
                <a:cs typeface="Calibri"/>
              </a:rPr>
              <a:t>B</a:t>
            </a:r>
            <a:r>
              <a:rPr lang="ko-KR" altLang="en-US" dirty="0" err="1">
                <a:ea typeface="맑은 고딕"/>
                <a:cs typeface="Calibri"/>
              </a:rPr>
              <a:t>lock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en-US" altLang="ko-KR" dirty="0">
                <a:ea typeface="맑은 고딕"/>
                <a:cs typeface="Calibri"/>
              </a:rPr>
              <a:t>5</a:t>
            </a:r>
            <a:endParaRPr lang="ko-KR" dirty="0"/>
          </a:p>
        </p:txBody>
      </p:sp>
      <p:sp>
        <p:nvSpPr>
          <p:cNvPr id="25" name="Rectangle: Rounded Corners 6">
            <a:extLst>
              <a:ext uri="{FF2B5EF4-FFF2-40B4-BE49-F238E27FC236}">
                <a16:creationId xmlns:a16="http://schemas.microsoft.com/office/drawing/2014/main" id="{A8D532EE-E295-45FF-A3DB-2EDE063A10B2}"/>
              </a:ext>
            </a:extLst>
          </p:cNvPr>
          <p:cNvSpPr/>
          <p:nvPr/>
        </p:nvSpPr>
        <p:spPr>
          <a:xfrm>
            <a:off x="5041822" y="4165207"/>
            <a:ext cx="1005416" cy="941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맑은 고딕"/>
                <a:cs typeface="Calibri"/>
              </a:rPr>
              <a:t>B</a:t>
            </a:r>
            <a:r>
              <a:rPr lang="ko-KR" altLang="en-US" dirty="0" err="1">
                <a:ea typeface="맑은 고딕"/>
                <a:cs typeface="Calibri"/>
              </a:rPr>
              <a:t>lock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en-US" altLang="ko-KR" dirty="0">
                <a:ea typeface="맑은 고딕"/>
                <a:cs typeface="Calibri"/>
              </a:rPr>
              <a:t>6</a:t>
            </a:r>
            <a:endParaRPr lang="ko-KR" dirty="0"/>
          </a:p>
        </p:txBody>
      </p:sp>
      <p:sp>
        <p:nvSpPr>
          <p:cNvPr id="26" name="Rectangle: Rounded Corners 6">
            <a:extLst>
              <a:ext uri="{FF2B5EF4-FFF2-40B4-BE49-F238E27FC236}">
                <a16:creationId xmlns:a16="http://schemas.microsoft.com/office/drawing/2014/main" id="{D9827EAC-FD70-4EBE-AD66-3077CB4F7897}"/>
              </a:ext>
            </a:extLst>
          </p:cNvPr>
          <p:cNvSpPr/>
          <p:nvPr/>
        </p:nvSpPr>
        <p:spPr>
          <a:xfrm>
            <a:off x="4342720" y="5334550"/>
            <a:ext cx="1005416" cy="941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맑은 고딕"/>
                <a:cs typeface="Calibri"/>
              </a:rPr>
              <a:t>B</a:t>
            </a:r>
            <a:r>
              <a:rPr lang="ko-KR" altLang="en-US" dirty="0" err="1">
                <a:ea typeface="맑은 고딕"/>
                <a:cs typeface="Calibri"/>
              </a:rPr>
              <a:t>lock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en-US" altLang="ko-KR" dirty="0">
                <a:ea typeface="맑은 고딕"/>
                <a:cs typeface="Calibri"/>
              </a:rPr>
              <a:t>7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74584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2FC2-CAE8-4E84-B33C-7608C9B2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001" y="170635"/>
            <a:ext cx="10058400" cy="1450757"/>
          </a:xfrm>
        </p:spPr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Shape</a:t>
            </a:r>
            <a:r>
              <a:rPr lang="ko-KR" altLang="en-US" dirty="0">
                <a:ea typeface="맑은 고딕"/>
                <a:cs typeface="Calibri Light"/>
              </a:rPr>
              <a:t> 상속과 Block1 초기화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44E1A-4CA6-45CB-8F1C-EA311C7128B8}"/>
              </a:ext>
            </a:extLst>
          </p:cNvPr>
          <p:cNvSpPr txBox="1"/>
          <p:nvPr/>
        </p:nvSpPr>
        <p:spPr>
          <a:xfrm>
            <a:off x="5726645" y="2250218"/>
            <a:ext cx="5124450" cy="33733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  <a:cs typeface="Calibri"/>
              </a:rPr>
              <a:t>4x4 배열을 </a:t>
            </a:r>
            <a:r>
              <a:rPr lang="ko-KR" altLang="en-US" dirty="0" err="1">
                <a:ea typeface="맑은 고딕"/>
                <a:cs typeface="Calibri"/>
              </a:rPr>
              <a:t>상속시켜서</a:t>
            </a:r>
            <a:r>
              <a:rPr lang="ko-KR" altLang="en-US" dirty="0">
                <a:ea typeface="맑은 고딕"/>
                <a:cs typeface="Calibri"/>
              </a:rPr>
              <a:t> 각각의 </a:t>
            </a:r>
            <a:r>
              <a:rPr lang="en-US" altLang="ko-KR" dirty="0">
                <a:ea typeface="맑은 고딕"/>
                <a:cs typeface="Calibri"/>
              </a:rPr>
              <a:t>B</a:t>
            </a:r>
            <a:r>
              <a:rPr lang="ko-KR" altLang="en-US" dirty="0" err="1">
                <a:ea typeface="맑은 고딕"/>
                <a:cs typeface="Calibri"/>
              </a:rPr>
              <a:t>lock</a:t>
            </a:r>
            <a:r>
              <a:rPr lang="ko-KR" altLang="en-US" dirty="0">
                <a:ea typeface="맑은 고딕"/>
                <a:cs typeface="Calibri"/>
              </a:rPr>
              <a:t> 에서 정해진 모양을 </a:t>
            </a:r>
            <a:r>
              <a:rPr lang="ko-KR" altLang="en-US" dirty="0" err="1">
                <a:ea typeface="맑은 고딕"/>
                <a:cs typeface="Calibri"/>
              </a:rPr>
              <a:t>만듬</a:t>
            </a:r>
            <a:r>
              <a:rPr lang="en-US" altLang="ko-KR" dirty="0">
                <a:ea typeface="맑은 고딕"/>
                <a:cs typeface="Calibri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  <a:cs typeface="Calibri"/>
              </a:rPr>
              <a:t>Block1::Init() {</a:t>
            </a:r>
            <a:endParaRPr lang="ko-KR" altLang="en-US" dirty="0">
              <a:ea typeface="맑은 고딕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ko-KR" dirty="0">
                <a:ea typeface="+mn-lt"/>
                <a:cs typeface="+mn-lt"/>
              </a:rPr>
              <a:t>   </a:t>
            </a:r>
            <a:r>
              <a:rPr lang="ko-KR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FF0000"/>
                </a:solidFill>
                <a:ea typeface="+mn-lt"/>
                <a:cs typeface="+mn-lt"/>
              </a:rPr>
              <a:t>block</a:t>
            </a:r>
            <a:r>
              <a:rPr lang="ko-KR" dirty="0">
                <a:solidFill>
                  <a:srgbClr val="FF0000"/>
                </a:solidFill>
                <a:ea typeface="+mn-lt"/>
                <a:cs typeface="+mn-lt"/>
              </a:rPr>
              <a:t>[1][2] = 1</a:t>
            </a:r>
            <a:r>
              <a:rPr lang="en-US" altLang="ko-KR" dirty="0">
                <a:solidFill>
                  <a:srgbClr val="FF0000"/>
                </a:solidFill>
                <a:ea typeface="+mn-lt"/>
                <a:cs typeface="+mn-lt"/>
              </a:rPr>
              <a:t>;</a:t>
            </a:r>
            <a:endParaRPr 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dirty="0">
                <a:solidFill>
                  <a:srgbClr val="FF0000"/>
                </a:solidFill>
                <a:ea typeface="+mn-lt"/>
                <a:cs typeface="+mn-lt"/>
              </a:rPr>
              <a:t>    </a:t>
            </a:r>
            <a:r>
              <a:rPr lang="ko-KR" dirty="0" err="1">
                <a:solidFill>
                  <a:srgbClr val="FF0000"/>
                </a:solidFill>
                <a:ea typeface="+mn-lt"/>
                <a:cs typeface="+mn-lt"/>
              </a:rPr>
              <a:t>block</a:t>
            </a:r>
            <a:r>
              <a:rPr lang="ko-KR" dirty="0">
                <a:solidFill>
                  <a:srgbClr val="FF0000"/>
                </a:solidFill>
                <a:ea typeface="+mn-lt"/>
                <a:cs typeface="+mn-lt"/>
              </a:rPr>
              <a:t>[2][2] = 1</a:t>
            </a:r>
            <a:r>
              <a:rPr lang="en-US" altLang="ko-KR" dirty="0">
                <a:solidFill>
                  <a:srgbClr val="FF0000"/>
                </a:solidFill>
                <a:ea typeface="+mn-lt"/>
                <a:cs typeface="+mn-lt"/>
              </a:rPr>
              <a:t>;</a:t>
            </a:r>
            <a:endParaRPr 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dirty="0">
                <a:solidFill>
                  <a:srgbClr val="FF0000"/>
                </a:solidFill>
                <a:ea typeface="+mn-lt"/>
                <a:cs typeface="+mn-lt"/>
              </a:rPr>
              <a:t>    </a:t>
            </a:r>
            <a:r>
              <a:rPr lang="ko-KR" dirty="0" err="1">
                <a:solidFill>
                  <a:srgbClr val="FF0000"/>
                </a:solidFill>
                <a:ea typeface="+mn-lt"/>
                <a:cs typeface="+mn-lt"/>
              </a:rPr>
              <a:t>block</a:t>
            </a:r>
            <a:r>
              <a:rPr lang="ko-KR" dirty="0">
                <a:solidFill>
                  <a:srgbClr val="FF0000"/>
                </a:solidFill>
                <a:ea typeface="+mn-lt"/>
                <a:cs typeface="+mn-lt"/>
              </a:rPr>
              <a:t>[3][1] = 1</a:t>
            </a:r>
            <a:r>
              <a:rPr lang="en-US" altLang="ko-KR" dirty="0">
                <a:solidFill>
                  <a:srgbClr val="FF0000"/>
                </a:solidFill>
                <a:ea typeface="+mn-lt"/>
                <a:cs typeface="+mn-lt"/>
              </a:rPr>
              <a:t>;</a:t>
            </a:r>
            <a:endParaRPr 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dirty="0">
                <a:solidFill>
                  <a:srgbClr val="FF0000"/>
                </a:solidFill>
                <a:ea typeface="+mn-lt"/>
                <a:cs typeface="+mn-lt"/>
              </a:rPr>
              <a:t>    </a:t>
            </a:r>
            <a:r>
              <a:rPr lang="ko-KR" dirty="0" err="1">
                <a:solidFill>
                  <a:srgbClr val="FF0000"/>
                </a:solidFill>
                <a:ea typeface="+mn-lt"/>
                <a:cs typeface="+mn-lt"/>
              </a:rPr>
              <a:t>block</a:t>
            </a:r>
            <a:r>
              <a:rPr lang="ko-KR" dirty="0">
                <a:solidFill>
                  <a:srgbClr val="FF0000"/>
                </a:solidFill>
                <a:ea typeface="+mn-lt"/>
                <a:cs typeface="+mn-lt"/>
              </a:rPr>
              <a:t>[3][2] = 1</a:t>
            </a:r>
            <a:r>
              <a:rPr lang="en-US" altLang="ko-KR" dirty="0">
                <a:solidFill>
                  <a:srgbClr val="FF0000"/>
                </a:solidFill>
                <a:ea typeface="+mn-lt"/>
                <a:cs typeface="+mn-lt"/>
              </a:rPr>
              <a:t>;</a:t>
            </a:r>
            <a:endParaRPr lang="ko-KR" altLang="en-US" dirty="0">
              <a:solidFill>
                <a:srgbClr val="FF0000"/>
              </a:solidFill>
              <a:ea typeface="맑은 고딕" panose="020B0503020000020004" pitchFamily="34" charset="-127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cs typeface="Calibri"/>
              </a:rPr>
              <a:t>}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C6A2798-C415-4153-AF6A-00F008ACB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75812"/>
              </p:ext>
            </p:extLst>
          </p:nvPr>
        </p:nvGraphicFramePr>
        <p:xfrm>
          <a:off x="1602604" y="2099352"/>
          <a:ext cx="3098224" cy="1979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4556">
                  <a:extLst>
                    <a:ext uri="{9D8B030D-6E8A-4147-A177-3AD203B41FA5}">
                      <a16:colId xmlns:a16="http://schemas.microsoft.com/office/drawing/2014/main" val="2984976593"/>
                    </a:ext>
                  </a:extLst>
                </a:gridCol>
                <a:gridCol w="774556">
                  <a:extLst>
                    <a:ext uri="{9D8B030D-6E8A-4147-A177-3AD203B41FA5}">
                      <a16:colId xmlns:a16="http://schemas.microsoft.com/office/drawing/2014/main" val="3635574237"/>
                    </a:ext>
                  </a:extLst>
                </a:gridCol>
                <a:gridCol w="774556">
                  <a:extLst>
                    <a:ext uri="{9D8B030D-6E8A-4147-A177-3AD203B41FA5}">
                      <a16:colId xmlns:a16="http://schemas.microsoft.com/office/drawing/2014/main" val="2172703060"/>
                    </a:ext>
                  </a:extLst>
                </a:gridCol>
                <a:gridCol w="774556">
                  <a:extLst>
                    <a:ext uri="{9D8B030D-6E8A-4147-A177-3AD203B41FA5}">
                      <a16:colId xmlns:a16="http://schemas.microsoft.com/office/drawing/2014/main" val="2860248174"/>
                    </a:ext>
                  </a:extLst>
                </a:gridCol>
              </a:tblGrid>
              <a:tr h="494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865441"/>
                  </a:ext>
                </a:extLst>
              </a:tr>
              <a:tr h="494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46922"/>
                  </a:ext>
                </a:extLst>
              </a:tr>
              <a:tr h="494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969868"/>
                  </a:ext>
                </a:extLst>
              </a:tr>
              <a:tr h="494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84209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D9D07A4D-586C-4784-A9EF-EFB5B7F13A65}"/>
              </a:ext>
            </a:extLst>
          </p:cNvPr>
          <p:cNvGrpSpPr/>
          <p:nvPr/>
        </p:nvGrpSpPr>
        <p:grpSpPr>
          <a:xfrm>
            <a:off x="2190630" y="4442096"/>
            <a:ext cx="2349499" cy="1530473"/>
            <a:chOff x="1553633" y="4688675"/>
            <a:chExt cx="2349499" cy="15304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F42AB9-B5C4-47B0-B23B-A999F6656CBE}"/>
                </a:ext>
              </a:extLst>
            </p:cNvPr>
            <p:cNvSpPr/>
            <p:nvPr/>
          </p:nvSpPr>
          <p:spPr>
            <a:xfrm>
              <a:off x="1553633" y="5435982"/>
              <a:ext cx="783166" cy="783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294D20-54B4-46F4-8D28-4BB7109AB071}"/>
                </a:ext>
              </a:extLst>
            </p:cNvPr>
            <p:cNvSpPr/>
            <p:nvPr/>
          </p:nvSpPr>
          <p:spPr>
            <a:xfrm>
              <a:off x="3151716" y="4688675"/>
              <a:ext cx="751416" cy="75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E63948-DFC3-4413-BED8-F2733A854FCC}"/>
                </a:ext>
              </a:extLst>
            </p:cNvPr>
            <p:cNvSpPr/>
            <p:nvPr/>
          </p:nvSpPr>
          <p:spPr>
            <a:xfrm>
              <a:off x="2336800" y="5435982"/>
              <a:ext cx="814916" cy="772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73F6F0-FCE8-482F-B365-FC114260255D}"/>
                </a:ext>
              </a:extLst>
            </p:cNvPr>
            <p:cNvSpPr/>
            <p:nvPr/>
          </p:nvSpPr>
          <p:spPr>
            <a:xfrm>
              <a:off x="3151716" y="5435981"/>
              <a:ext cx="751416" cy="772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792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386529F-21A2-48DA-ABE7-57356F6C4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2624" y="1834042"/>
            <a:ext cx="3905250" cy="414337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6D9DED1-0B1C-4484-AE7C-692FF225EFA1}"/>
              </a:ext>
            </a:extLst>
          </p:cNvPr>
          <p:cNvGrpSpPr/>
          <p:nvPr/>
        </p:nvGrpSpPr>
        <p:grpSpPr>
          <a:xfrm>
            <a:off x="7874895" y="2411011"/>
            <a:ext cx="1830916" cy="2989436"/>
            <a:chOff x="181822" y="2397021"/>
            <a:chExt cx="1830916" cy="2989436"/>
          </a:xfrm>
        </p:grpSpPr>
        <p:sp>
          <p:nvSpPr>
            <p:cNvPr id="9" name="Rectangle: Rounded Corners 16">
              <a:extLst>
                <a:ext uri="{FF2B5EF4-FFF2-40B4-BE49-F238E27FC236}">
                  <a16:creationId xmlns:a16="http://schemas.microsoft.com/office/drawing/2014/main" id="{20E189B5-2594-4031-9CEE-F716E3341D03}"/>
                </a:ext>
              </a:extLst>
            </p:cNvPr>
            <p:cNvSpPr/>
            <p:nvPr/>
          </p:nvSpPr>
          <p:spPr>
            <a:xfrm>
              <a:off x="181822" y="2397021"/>
              <a:ext cx="1830916" cy="3815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ea typeface="맑은 고딕"/>
                  <a:cs typeface="Calibri"/>
                </a:rPr>
                <a:t>CConsoleMenu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43C7599-87E3-4C09-AF36-AD2B258F6D7D}"/>
                </a:ext>
              </a:extLst>
            </p:cNvPr>
            <p:cNvGrpSpPr/>
            <p:nvPr/>
          </p:nvGrpSpPr>
          <p:grpSpPr>
            <a:xfrm>
              <a:off x="181822" y="2787836"/>
              <a:ext cx="1830916" cy="2598621"/>
              <a:chOff x="181822" y="2787836"/>
              <a:chExt cx="1830916" cy="2598621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5B9E8EF-2F5B-4E83-B93A-6F3DDE59BDEF}"/>
                  </a:ext>
                </a:extLst>
              </p:cNvPr>
              <p:cNvSpPr/>
              <p:nvPr/>
            </p:nvSpPr>
            <p:spPr>
              <a:xfrm>
                <a:off x="181822" y="2787836"/>
                <a:ext cx="1830916" cy="259862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300" dirty="0">
                    <a:solidFill>
                      <a:schemeClr val="tx1"/>
                    </a:solidFill>
                  </a:rPr>
                  <a:t>Title :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 string</a:t>
                </a:r>
                <a:endParaRPr lang="en-US" altLang="ko-KR" sz="1300" dirty="0">
                  <a:solidFill>
                    <a:schemeClr val="tx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tx1"/>
                    </a:solidFill>
                  </a:rPr>
                  <a:t>Menu : 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string</a:t>
                </a:r>
                <a:endParaRPr lang="en-US" altLang="ko-KR" sz="1300" dirty="0">
                  <a:solidFill>
                    <a:schemeClr val="tx1"/>
                  </a:solidFill>
                </a:endParaRP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MenuCount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 : 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int</a:t>
                </a:r>
                <a:endParaRPr lang="en-US" altLang="ko-KR" sz="1300" dirty="0">
                  <a:solidFill>
                    <a:schemeClr val="tx1"/>
                  </a:solidFill>
                </a:endParaRP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AddCount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 : 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int</a:t>
                </a:r>
              </a:p>
              <a:p>
                <a:endParaRPr lang="en-US" altLang="ko-KR" sz="1300" dirty="0">
                  <a:solidFill>
                    <a:schemeClr val="tx1"/>
                  </a:solidFill>
                </a:endParaRP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CConsoleMenu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()</a:t>
                </a:r>
              </a:p>
              <a:p>
                <a:r>
                  <a:rPr lang="en-US" altLang="ko-KR" sz="1300" dirty="0">
                    <a:solidFill>
                      <a:schemeClr val="tx1"/>
                    </a:solidFill>
                  </a:rPr>
                  <a:t>~</a:t>
                </a:r>
                <a:r>
                  <a:rPr lang="en-US" altLang="ko-KR" sz="1300" dirty="0" err="1">
                    <a:solidFill>
                      <a:schemeClr val="tx1"/>
                    </a:solidFill>
                  </a:rPr>
                  <a:t>CConsoleMenu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()</a:t>
                </a: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AddMenu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string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DisplayMenu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()</a:t>
                </a: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RemoveMenu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string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UpdateMenu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300" dirty="0" err="1">
                    <a:solidFill>
                      <a:srgbClr val="FF0000"/>
                    </a:solidFill>
                  </a:rPr>
                  <a:t>int,string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12E3AF55-71B8-4EE4-A6C6-4C55999597FC}"/>
                  </a:ext>
                </a:extLst>
              </p:cNvPr>
              <p:cNvCxnSpPr/>
              <p:nvPr/>
            </p:nvCxnSpPr>
            <p:spPr>
              <a:xfrm>
                <a:off x="181822" y="3829012"/>
                <a:ext cx="18309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B6B267B-AA81-4C73-BE23-8FE75E09C771}"/>
              </a:ext>
            </a:extLst>
          </p:cNvPr>
          <p:cNvSpPr/>
          <p:nvPr/>
        </p:nvSpPr>
        <p:spPr>
          <a:xfrm rot="10800000">
            <a:off x="5907467" y="3451098"/>
            <a:ext cx="1417834" cy="927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CD6A3DB-A97B-46AC-ABF9-B2F6C60E6AA8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클래스 별 주요 멤버 </a:t>
            </a:r>
            <a:r>
              <a:rPr lang="en-US" altLang="ko-KR" dirty="0"/>
              <a:t>- </a:t>
            </a:r>
            <a:r>
              <a:rPr lang="en-US" altLang="ko-KR" dirty="0" err="1"/>
              <a:t>CConsoleMenu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188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6DB0EB-5329-4343-A006-E10F4080105B}"/>
              </a:ext>
            </a:extLst>
          </p:cNvPr>
          <p:cNvGrpSpPr/>
          <p:nvPr/>
        </p:nvGrpSpPr>
        <p:grpSpPr>
          <a:xfrm>
            <a:off x="1897262" y="2545199"/>
            <a:ext cx="1862807" cy="2983636"/>
            <a:chOff x="2252285" y="2402821"/>
            <a:chExt cx="1862807" cy="2983636"/>
          </a:xfrm>
        </p:grpSpPr>
        <p:sp>
          <p:nvSpPr>
            <p:cNvPr id="14" name="Rectangle: Rounded Corners 14">
              <a:extLst>
                <a:ext uri="{FF2B5EF4-FFF2-40B4-BE49-F238E27FC236}">
                  <a16:creationId xmlns:a16="http://schemas.microsoft.com/office/drawing/2014/main" id="{21873A81-A59E-4AF1-B36E-0078A4C4AA53}"/>
                </a:ext>
              </a:extLst>
            </p:cNvPr>
            <p:cNvSpPr/>
            <p:nvPr/>
          </p:nvSpPr>
          <p:spPr>
            <a:xfrm>
              <a:off x="2284176" y="2402821"/>
              <a:ext cx="1830916" cy="3850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ea typeface="맑은 고딕"/>
                  <a:cs typeface="Calibri"/>
                </a:rPr>
                <a:t>Display</a:t>
              </a:r>
              <a:endParaRPr lang="ko-KR" altLang="en-US" dirty="0" err="1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05DECE8-AF23-4E6B-85A9-588914164BA6}"/>
                </a:ext>
              </a:extLst>
            </p:cNvPr>
            <p:cNvGrpSpPr/>
            <p:nvPr/>
          </p:nvGrpSpPr>
          <p:grpSpPr>
            <a:xfrm>
              <a:off x="2252285" y="2787836"/>
              <a:ext cx="1841190" cy="2598621"/>
              <a:chOff x="2252285" y="2787836"/>
              <a:chExt cx="1841190" cy="2598621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7BF92E5C-364D-4BCD-BDE6-CA043952C056}"/>
                  </a:ext>
                </a:extLst>
              </p:cNvPr>
              <p:cNvSpPr/>
              <p:nvPr/>
            </p:nvSpPr>
            <p:spPr>
              <a:xfrm>
                <a:off x="2262559" y="2787836"/>
                <a:ext cx="1830916" cy="259862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300" dirty="0">
                    <a:solidFill>
                      <a:schemeClr val="tx1"/>
                    </a:solidFill>
                  </a:rPr>
                  <a:t>Width :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 int</a:t>
                </a:r>
                <a:endParaRPr lang="en-US" altLang="ko-KR" sz="1300" dirty="0">
                  <a:solidFill>
                    <a:schemeClr val="tx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tx1"/>
                    </a:solidFill>
                  </a:rPr>
                  <a:t>Height : 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int</a:t>
                </a:r>
                <a:endParaRPr lang="en-US" altLang="ko-KR" sz="1300" dirty="0">
                  <a:solidFill>
                    <a:schemeClr val="tx1"/>
                  </a:solidFill>
                </a:endParaRPr>
              </a:p>
              <a:p>
                <a:endParaRPr lang="en-US" altLang="ko-KR" sz="1300" dirty="0">
                  <a:solidFill>
                    <a:schemeClr val="tx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tx1"/>
                    </a:solidFill>
                  </a:rPr>
                  <a:t>Display()</a:t>
                </a:r>
              </a:p>
              <a:p>
                <a:r>
                  <a:rPr lang="en-US" altLang="ko-KR" sz="1300" dirty="0">
                    <a:solidFill>
                      <a:schemeClr val="tx1"/>
                    </a:solidFill>
                  </a:rPr>
                  <a:t>~Display()</a:t>
                </a: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DrawBoard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()</a:t>
                </a: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gotoxy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300" dirty="0" err="1">
                    <a:solidFill>
                      <a:srgbClr val="FF0000"/>
                    </a:solidFill>
                  </a:rPr>
                  <a:t>int,int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gotoPrint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300" dirty="0" err="1">
                    <a:solidFill>
                      <a:srgbClr val="FF0000"/>
                    </a:solidFill>
                  </a:rPr>
                  <a:t>int,int,string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ShowNextBlock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int**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300" dirty="0" err="1">
                    <a:solidFill>
                      <a:schemeClr val="tx1"/>
                    </a:solidFill>
                  </a:rPr>
                  <a:t>ShowGameInfo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300" dirty="0" err="1">
                    <a:solidFill>
                      <a:srgbClr val="FF0000"/>
                    </a:solidFill>
                  </a:rPr>
                  <a:t>int,int,int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)</a:t>
                </a:r>
                <a:endParaRPr lang="en-US" altLang="ko-KR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CA52524-6C35-4870-86CE-EED72A12E129}"/>
                  </a:ext>
                </a:extLst>
              </p:cNvPr>
              <p:cNvCxnSpPr/>
              <p:nvPr/>
            </p:nvCxnSpPr>
            <p:spPr>
              <a:xfrm>
                <a:off x="2252285" y="3370257"/>
                <a:ext cx="18309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587A577-D57E-4C0F-826A-4F20D9E54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595" y="1880170"/>
            <a:ext cx="6413663" cy="43822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ko-KR" altLang="en-US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1. 전체 판 출력하기</a:t>
            </a:r>
          </a:p>
          <a:p>
            <a:pPr marL="0" indent="0">
              <a:buNone/>
            </a:pPr>
            <a:r>
              <a:rPr lang="ko-KR" dirty="0" err="1">
                <a:ea typeface="+mn-lt"/>
                <a:cs typeface="+mn-lt"/>
              </a:rPr>
              <a:t>Display</a:t>
            </a:r>
            <a:r>
              <a:rPr lang="ko-KR" dirty="0">
                <a:ea typeface="+mn-lt"/>
                <a:cs typeface="+mn-lt"/>
              </a:rPr>
              <a:t>::</a:t>
            </a:r>
            <a:r>
              <a:rPr lang="ko-KR" dirty="0" err="1">
                <a:ea typeface="+mn-lt"/>
                <a:cs typeface="+mn-lt"/>
              </a:rPr>
              <a:t>DrawBoard</a:t>
            </a:r>
            <a:r>
              <a:rPr lang="ko-KR" dirty="0">
                <a:ea typeface="+mn-lt"/>
                <a:cs typeface="+mn-lt"/>
              </a:rPr>
              <a:t>()</a:t>
            </a:r>
            <a:endParaRPr lang="ko-KR" dirty="0"/>
          </a:p>
          <a:p>
            <a:pPr marL="0" indent="0">
              <a:buNone/>
            </a:pPr>
            <a:endParaRPr lang="ko-KR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2. 다음에 나올</a:t>
            </a:r>
            <a:r>
              <a:rPr lang="ko-KR" altLang="en-US" dirty="0">
                <a:ea typeface="맑은 고딕"/>
                <a:cs typeface="+mn-lt"/>
              </a:rPr>
              <a:t> 블록 </a:t>
            </a:r>
            <a:r>
              <a:rPr lang="ko-KR" altLang="en-US" dirty="0" err="1">
                <a:ea typeface="맑은 고딕"/>
                <a:cs typeface="+mn-lt"/>
              </a:rPr>
              <a:t>미리출력해주기</a:t>
            </a:r>
            <a:endParaRPr lang="ko-KR" altLang="en-US" dirty="0">
              <a:ea typeface="맑은 고딕"/>
              <a:cs typeface="+mn-lt"/>
            </a:endParaRPr>
          </a:p>
          <a:p>
            <a:pPr marL="0" indent="0">
              <a:buNone/>
            </a:pPr>
            <a:r>
              <a:rPr lang="ko-KR" dirty="0" err="1">
                <a:ea typeface="+mn-lt"/>
                <a:cs typeface="+mn-lt"/>
              </a:rPr>
              <a:t>Display</a:t>
            </a:r>
            <a:r>
              <a:rPr lang="ko-KR" dirty="0">
                <a:ea typeface="+mn-lt"/>
                <a:cs typeface="+mn-lt"/>
              </a:rPr>
              <a:t>::</a:t>
            </a:r>
            <a:r>
              <a:rPr lang="ko-KR" dirty="0" err="1">
                <a:ea typeface="+mn-lt"/>
                <a:cs typeface="+mn-lt"/>
              </a:rPr>
              <a:t>ShowNextBlock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int</a:t>
            </a:r>
            <a:r>
              <a:rPr lang="ko-KR" dirty="0">
                <a:ea typeface="+mn-lt"/>
                <a:cs typeface="+mn-lt"/>
              </a:rPr>
              <a:t> **</a:t>
            </a:r>
            <a:r>
              <a:rPr lang="ko-KR" dirty="0" err="1">
                <a:ea typeface="+mn-lt"/>
                <a:cs typeface="+mn-lt"/>
              </a:rPr>
              <a:t>b</a:t>
            </a:r>
            <a:r>
              <a:rPr lang="ko-KR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ko-KR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3. </a:t>
            </a:r>
            <a:r>
              <a:rPr lang="en-US" altLang="ko-KR" dirty="0">
                <a:ea typeface="맑은 고딕"/>
                <a:cs typeface="Calibri"/>
              </a:rPr>
              <a:t>G</a:t>
            </a:r>
            <a:r>
              <a:rPr lang="ko-KR" altLang="en-US" dirty="0" err="1">
                <a:ea typeface="맑은 고딕"/>
                <a:cs typeface="Calibri"/>
              </a:rPr>
              <a:t>ame</a:t>
            </a:r>
            <a:r>
              <a:rPr lang="ko-KR" altLang="en-US" dirty="0">
                <a:ea typeface="맑은 고딕"/>
                <a:cs typeface="Calibri"/>
              </a:rPr>
              <a:t> 정보 출력해주기</a:t>
            </a:r>
          </a:p>
          <a:p>
            <a:pPr marL="0" indent="0">
              <a:buNone/>
            </a:pPr>
            <a:r>
              <a:rPr lang="ko-KR" dirty="0" err="1">
                <a:ea typeface="+mn-lt"/>
                <a:cs typeface="+mn-lt"/>
              </a:rPr>
              <a:t>Display</a:t>
            </a:r>
            <a:r>
              <a:rPr lang="ko-KR" dirty="0">
                <a:ea typeface="+mn-lt"/>
                <a:cs typeface="+mn-lt"/>
              </a:rPr>
              <a:t>::</a:t>
            </a:r>
            <a:r>
              <a:rPr lang="ko-KR" dirty="0" err="1">
                <a:ea typeface="+mn-lt"/>
                <a:cs typeface="+mn-lt"/>
              </a:rPr>
              <a:t>ShowGameInfo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int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stage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int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level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int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score</a:t>
            </a:r>
            <a:r>
              <a:rPr lang="ko-KR" dirty="0">
                <a:ea typeface="+mn-lt"/>
                <a:cs typeface="+mn-lt"/>
              </a:rPr>
              <a:t>)</a:t>
            </a:r>
            <a:endParaRPr lang="ko-KR" dirty="0"/>
          </a:p>
          <a:p>
            <a:pPr marL="0" indent="0">
              <a:buNone/>
            </a:pP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82A0170-BABA-4698-BD71-33F97152CC99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클래스 별 주요 멤버 </a:t>
            </a:r>
            <a:r>
              <a:rPr lang="en-US" altLang="ko-KR" dirty="0"/>
              <a:t>- Display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93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81E456D-B114-44CE-92D4-35C422BEB6AE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클래스 별 주요 멤버 </a:t>
            </a:r>
            <a:r>
              <a:rPr lang="en-US" altLang="ko-KR" dirty="0"/>
              <a:t>- Tetris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753F94-9C2C-47D9-BC0F-61D31504E7F8}"/>
              </a:ext>
            </a:extLst>
          </p:cNvPr>
          <p:cNvGrpSpPr/>
          <p:nvPr/>
        </p:nvGrpSpPr>
        <p:grpSpPr>
          <a:xfrm>
            <a:off x="9263804" y="1479479"/>
            <a:ext cx="1830916" cy="4839972"/>
            <a:chOff x="10179262" y="1329342"/>
            <a:chExt cx="1830916" cy="4919233"/>
          </a:xfrm>
        </p:grpSpPr>
        <p:sp>
          <p:nvSpPr>
            <p:cNvPr id="13" name="Rectangle: Rounded Corners 17">
              <a:extLst>
                <a:ext uri="{FF2B5EF4-FFF2-40B4-BE49-F238E27FC236}">
                  <a16:creationId xmlns:a16="http://schemas.microsoft.com/office/drawing/2014/main" id="{38FA4659-4C43-46DF-8A3E-824E3EADCFB1}"/>
                </a:ext>
              </a:extLst>
            </p:cNvPr>
            <p:cNvSpPr/>
            <p:nvPr/>
          </p:nvSpPr>
          <p:spPr>
            <a:xfrm>
              <a:off x="10179262" y="1329342"/>
              <a:ext cx="1830916" cy="291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ea typeface="맑은 고딕"/>
                  <a:cs typeface="Calibri"/>
                </a:rPr>
                <a:t>Tetris</a:t>
              </a:r>
              <a:endParaRPr lang="ko-KR" altLang="en-US" dirty="0" err="1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4C28E32-5AB7-47C5-B517-7111B4878ED8}"/>
                </a:ext>
              </a:extLst>
            </p:cNvPr>
            <p:cNvSpPr/>
            <p:nvPr/>
          </p:nvSpPr>
          <p:spPr>
            <a:xfrm>
              <a:off x="10179262" y="1621169"/>
              <a:ext cx="1830916" cy="46274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00" dirty="0" err="1">
                  <a:solidFill>
                    <a:schemeClr val="tx1"/>
                  </a:solidFill>
                </a:rPr>
                <a:t>nFrame</a:t>
              </a:r>
              <a:r>
                <a:rPr lang="en-US" altLang="ko-KR" sz="1300" dirty="0">
                  <a:solidFill>
                    <a:schemeClr val="tx1"/>
                  </a:solidFill>
                </a:rPr>
                <a:t> :</a:t>
              </a:r>
              <a:r>
                <a:rPr lang="en-US" altLang="ko-KR" sz="1300" dirty="0">
                  <a:solidFill>
                    <a:srgbClr val="FF0000"/>
                  </a:solidFill>
                </a:rPr>
                <a:t> 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nSpeed</a:t>
              </a:r>
              <a:r>
                <a:rPr lang="en-US" altLang="ko-KR" sz="1300" dirty="0">
                  <a:solidFill>
                    <a:schemeClr val="tx1"/>
                  </a:solidFill>
                </a:rPr>
                <a:t> : </a:t>
              </a:r>
              <a:r>
                <a:rPr lang="en-US" altLang="ko-KR" sz="1300" dirty="0">
                  <a:solidFill>
                    <a:srgbClr val="FF0000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nLevel</a:t>
              </a:r>
              <a:r>
                <a:rPr lang="en-US" altLang="ko-KR" sz="1300" dirty="0">
                  <a:solidFill>
                    <a:schemeClr val="tx1"/>
                  </a:solidFill>
                </a:rPr>
                <a:t> : </a:t>
              </a:r>
              <a:r>
                <a:rPr lang="en-US" altLang="ko-KR" sz="1300" dirty="0">
                  <a:solidFill>
                    <a:srgbClr val="FF0000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nScore</a:t>
              </a:r>
              <a:r>
                <a:rPr lang="en-US" altLang="ko-KR" sz="1300" dirty="0">
                  <a:solidFill>
                    <a:schemeClr val="tx1"/>
                  </a:solidFill>
                </a:rPr>
                <a:t> : </a:t>
              </a:r>
              <a:r>
                <a:rPr lang="en-US" altLang="ko-KR" sz="1300" dirty="0">
                  <a:solidFill>
                    <a:srgbClr val="FF0000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nstage</a:t>
              </a:r>
              <a:r>
                <a:rPr lang="en-US" altLang="ko-KR" sz="1300" dirty="0">
                  <a:solidFill>
                    <a:schemeClr val="tx1"/>
                  </a:solidFill>
                </a:rPr>
                <a:t> : </a:t>
              </a:r>
              <a:r>
                <a:rPr lang="en-US" altLang="ko-KR" sz="1300" dirty="0">
                  <a:solidFill>
                    <a:srgbClr val="FF0000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Display : </a:t>
              </a:r>
              <a:r>
                <a:rPr lang="en-US" altLang="ko-KR" sz="1300" dirty="0">
                  <a:solidFill>
                    <a:srgbClr val="FF0000"/>
                  </a:solidFill>
                </a:rPr>
                <a:t>object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Shape(block1~7) : </a:t>
              </a:r>
              <a:r>
                <a:rPr lang="en-US" altLang="ko-KR" sz="1300" dirty="0">
                  <a:solidFill>
                    <a:srgbClr val="FF0000"/>
                  </a:solidFill>
                </a:rPr>
                <a:t>object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Tetris()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~Tetris()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StartGame</a:t>
              </a:r>
              <a:r>
                <a:rPr lang="en-US" altLang="ko-KR" sz="13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Run()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HowToPlay</a:t>
              </a:r>
              <a:r>
                <a:rPr lang="en-US" altLang="ko-KR" sz="13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Information()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Gostagelevel</a:t>
              </a:r>
              <a:r>
                <a:rPr lang="en-US" altLang="ko-KR" sz="13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Move(</a:t>
              </a:r>
              <a:r>
                <a:rPr lang="en-US" altLang="ko-KR" sz="1300" dirty="0" err="1">
                  <a:solidFill>
                    <a:srgbClr val="FF0000"/>
                  </a:solidFill>
                </a:rPr>
                <a:t>shape&amp;,int</a:t>
              </a:r>
              <a:r>
                <a:rPr lang="en-US" altLang="ko-KR" sz="1300" dirty="0">
                  <a:solidFill>
                    <a:srgbClr val="FF0000"/>
                  </a:solidFill>
                </a:rPr>
                <a:t>**,int**</a:t>
              </a:r>
              <a:r>
                <a:rPr lang="en-US" altLang="ko-KR" sz="13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Fall(</a:t>
              </a:r>
              <a:r>
                <a:rPr lang="en-US" altLang="ko-KR" sz="1300" dirty="0">
                  <a:solidFill>
                    <a:srgbClr val="FF0000"/>
                  </a:solidFill>
                </a:rPr>
                <a:t>shape &amp;</a:t>
              </a:r>
              <a:r>
                <a:rPr lang="en-US" altLang="ko-KR" sz="13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FullineCheck</a:t>
              </a:r>
              <a:r>
                <a:rPr lang="en-US" altLang="ko-KR" sz="13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  ……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C2D97E2-D1B5-465A-96B4-076236055C76}"/>
                </a:ext>
              </a:extLst>
            </p:cNvPr>
            <p:cNvCxnSpPr/>
            <p:nvPr/>
          </p:nvCxnSpPr>
          <p:spPr>
            <a:xfrm>
              <a:off x="10179262" y="3429000"/>
              <a:ext cx="18309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C5E988-BAA5-43BE-8C33-F2AB6B58D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784" y="1851923"/>
            <a:ext cx="6413663" cy="438220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endParaRPr lang="ko-KR" altLang="en-US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1. 게임 진행</a:t>
            </a:r>
            <a:endParaRPr lang="en-US" altLang="ko-KR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altLang="ko-KR" dirty="0">
                <a:ea typeface="+mn-lt"/>
                <a:cs typeface="+mn-lt"/>
              </a:rPr>
              <a:t>Run / </a:t>
            </a:r>
            <a:r>
              <a:rPr lang="en-US" altLang="ko-KR" dirty="0" err="1">
                <a:ea typeface="+mn-lt"/>
                <a:cs typeface="+mn-lt"/>
              </a:rPr>
              <a:t>StartGame</a:t>
            </a:r>
            <a:r>
              <a:rPr lang="en-US" altLang="ko-KR" dirty="0">
                <a:ea typeface="+mn-lt"/>
                <a:cs typeface="+mn-lt"/>
              </a:rPr>
              <a:t> / Move / Fall / </a:t>
            </a:r>
            <a:r>
              <a:rPr lang="en-US" altLang="ko-KR" dirty="0" err="1">
                <a:ea typeface="+mn-lt"/>
                <a:cs typeface="+mn-lt"/>
              </a:rPr>
              <a:t>FulllineCheck</a:t>
            </a:r>
            <a:r>
              <a:rPr lang="en-US" altLang="ko-KR" dirty="0">
                <a:ea typeface="+mn-lt"/>
                <a:cs typeface="+mn-lt"/>
              </a:rPr>
              <a:t> / </a:t>
            </a:r>
            <a:r>
              <a:rPr lang="en-US" altLang="ko-KR" dirty="0" err="1">
                <a:ea typeface="+mn-lt"/>
                <a:cs typeface="+mn-lt"/>
              </a:rPr>
              <a:t>CheckEnd</a:t>
            </a:r>
            <a:endParaRPr lang="en-US" altLang="ko-K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dirty="0">
                <a:ea typeface="+mn-lt"/>
                <a:cs typeface="+mn-lt"/>
              </a:rPr>
              <a:t>Rotate / </a:t>
            </a:r>
            <a:r>
              <a:rPr lang="en-US" altLang="ko-KR" dirty="0" err="1">
                <a:ea typeface="+mn-lt"/>
                <a:cs typeface="+mn-lt"/>
              </a:rPr>
              <a:t>Gostagelevel</a:t>
            </a:r>
            <a:endParaRPr lang="en-US" altLang="ko-KR" dirty="0">
              <a:ea typeface="+mn-lt"/>
              <a:cs typeface="+mn-lt"/>
            </a:endParaRPr>
          </a:p>
          <a:p>
            <a:pPr marL="0" indent="0">
              <a:buNone/>
            </a:pPr>
            <a:endParaRPr lang="ko-KR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2. 보드 관리</a:t>
            </a:r>
            <a:endParaRPr lang="ko-KR" altLang="en-US" dirty="0">
              <a:ea typeface="맑은 고딕"/>
              <a:cs typeface="+mn-lt"/>
            </a:endParaRPr>
          </a:p>
          <a:p>
            <a:pPr marL="0" indent="0">
              <a:buNone/>
            </a:pPr>
            <a:r>
              <a:rPr lang="en-US" altLang="ko-KR" dirty="0" err="1">
                <a:ea typeface="맑은 고딕"/>
                <a:cs typeface="Calibri"/>
              </a:rPr>
              <a:t>RenewalBoard</a:t>
            </a:r>
            <a:r>
              <a:rPr lang="en-US" altLang="ko-KR" dirty="0">
                <a:ea typeface="맑은 고딕"/>
                <a:cs typeface="Calibri"/>
              </a:rPr>
              <a:t> / </a:t>
            </a:r>
            <a:r>
              <a:rPr lang="en-US" altLang="ko-KR" dirty="0" err="1">
                <a:ea typeface="맑은 고딕"/>
                <a:cs typeface="Calibri"/>
              </a:rPr>
              <a:t>InitBoard</a:t>
            </a:r>
            <a:r>
              <a:rPr lang="en-US" altLang="ko-KR" dirty="0">
                <a:ea typeface="맑은 고딕"/>
                <a:cs typeface="Calibri"/>
              </a:rPr>
              <a:t> / </a:t>
            </a:r>
            <a:r>
              <a:rPr lang="en-US" altLang="ko-KR" dirty="0" err="1">
                <a:ea typeface="맑은 고딕"/>
                <a:cs typeface="Calibri"/>
              </a:rPr>
              <a:t>Setstage</a:t>
            </a:r>
            <a:r>
              <a:rPr lang="en-US" altLang="ko-KR" dirty="0">
                <a:ea typeface="맑은 고딕"/>
                <a:cs typeface="Calibri"/>
              </a:rPr>
              <a:t> / Upstage</a:t>
            </a:r>
          </a:p>
          <a:p>
            <a:pPr marL="0" indent="0">
              <a:buNone/>
            </a:pPr>
            <a:endParaRPr lang="ko-KR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3. 기타</a:t>
            </a:r>
          </a:p>
          <a:p>
            <a:pPr marL="0" indent="0">
              <a:buNone/>
            </a:pPr>
            <a:r>
              <a:rPr lang="en-US" altLang="ko-KR" dirty="0" err="1">
                <a:ea typeface="맑은 고딕"/>
                <a:cs typeface="Calibri"/>
              </a:rPr>
              <a:t>Howtopaly</a:t>
            </a:r>
            <a:r>
              <a:rPr lang="en-US" altLang="ko-KR" dirty="0">
                <a:ea typeface="맑은 고딕"/>
                <a:cs typeface="Calibri"/>
              </a:rPr>
              <a:t> / Information </a:t>
            </a:r>
            <a:endParaRPr lang="ko-KR" altLang="en-US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268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C44E1A-4CA6-45CB-8F1C-EA311C7128B8}"/>
              </a:ext>
            </a:extLst>
          </p:cNvPr>
          <p:cNvSpPr txBox="1"/>
          <p:nvPr/>
        </p:nvSpPr>
        <p:spPr>
          <a:xfrm>
            <a:off x="5897068" y="1877245"/>
            <a:ext cx="512445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  <a:cs typeface="Calibri"/>
              </a:rPr>
              <a:t>tetris</a:t>
            </a:r>
            <a:r>
              <a:rPr lang="ko-KR" altLang="en-US" dirty="0">
                <a:ea typeface="맑은 고딕"/>
                <a:cs typeface="Calibri"/>
              </a:rPr>
              <a:t> 의 </a:t>
            </a:r>
            <a:r>
              <a:rPr lang="ko-KR" altLang="en-US" dirty="0" err="1">
                <a:ea typeface="맑은 고딕"/>
                <a:cs typeface="Calibri"/>
              </a:rPr>
              <a:t>rotate</a:t>
            </a:r>
            <a:r>
              <a:rPr lang="ko-KR" altLang="en-US" dirty="0">
                <a:ea typeface="맑은 고딕"/>
                <a:cs typeface="Calibri"/>
              </a:rPr>
              <a:t> 를 이용하여 회전시킴 </a:t>
            </a:r>
          </a:p>
          <a:p>
            <a:r>
              <a:rPr lang="ko-KR" dirty="0" err="1">
                <a:ea typeface="+mn-lt"/>
                <a:cs typeface="+mn-lt"/>
              </a:rPr>
              <a:t>int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Tetris</a:t>
            </a:r>
            <a:r>
              <a:rPr lang="ko-KR" dirty="0">
                <a:ea typeface="+mn-lt"/>
                <a:cs typeface="+mn-lt"/>
              </a:rPr>
              <a:t>::</a:t>
            </a:r>
            <a:r>
              <a:rPr lang="ko-KR" dirty="0" err="1">
                <a:ea typeface="+mn-lt"/>
                <a:cs typeface="+mn-lt"/>
              </a:rPr>
              <a:t>Rotate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int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x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int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y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int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</a:t>
            </a:r>
            <a:r>
              <a:rPr lang="ko-KR" dirty="0">
                <a:ea typeface="+mn-lt"/>
                <a:cs typeface="+mn-lt"/>
              </a:rPr>
              <a:t>)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{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 </a:t>
            </a:r>
            <a:r>
              <a:rPr lang="ko-KR" dirty="0" err="1">
                <a:ea typeface="+mn-lt"/>
                <a:cs typeface="+mn-lt"/>
              </a:rPr>
              <a:t>switch</a:t>
            </a:r>
            <a:r>
              <a:rPr lang="ko-KR" dirty="0">
                <a:ea typeface="+mn-lt"/>
                <a:cs typeface="+mn-lt"/>
              </a:rPr>
              <a:t> (</a:t>
            </a:r>
            <a:r>
              <a:rPr lang="ko-KR" dirty="0" err="1">
                <a:ea typeface="+mn-lt"/>
                <a:cs typeface="+mn-lt"/>
              </a:rPr>
              <a:t>r</a:t>
            </a:r>
            <a:r>
              <a:rPr lang="ko-KR" dirty="0">
                <a:ea typeface="+mn-lt"/>
                <a:cs typeface="+mn-lt"/>
              </a:rPr>
              <a:t> % 4)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 {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 </a:t>
            </a:r>
            <a:r>
              <a:rPr lang="ko-KR" dirty="0" err="1">
                <a:ea typeface="+mn-lt"/>
                <a:cs typeface="+mn-lt"/>
              </a:rPr>
              <a:t>case</a:t>
            </a:r>
            <a:r>
              <a:rPr lang="ko-KR" dirty="0">
                <a:ea typeface="+mn-lt"/>
                <a:cs typeface="+mn-lt"/>
              </a:rPr>
              <a:t> 0: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     </a:t>
            </a:r>
            <a:r>
              <a:rPr lang="ko-KR" dirty="0" err="1">
                <a:ea typeface="+mn-lt"/>
                <a:cs typeface="+mn-lt"/>
              </a:rPr>
              <a:t>return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y</a:t>
            </a:r>
            <a:r>
              <a:rPr lang="ko-KR" dirty="0">
                <a:ea typeface="+mn-lt"/>
                <a:cs typeface="+mn-lt"/>
              </a:rPr>
              <a:t> * 4 + </a:t>
            </a:r>
            <a:r>
              <a:rPr lang="ko-KR" dirty="0" err="1">
                <a:ea typeface="+mn-lt"/>
                <a:cs typeface="+mn-lt"/>
              </a:rPr>
              <a:t>x</a:t>
            </a:r>
            <a:r>
              <a:rPr lang="ko-KR" dirty="0">
                <a:ea typeface="+mn-lt"/>
                <a:cs typeface="+mn-lt"/>
              </a:rPr>
              <a:t>;//0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 </a:t>
            </a:r>
            <a:r>
              <a:rPr lang="ko-KR" dirty="0" err="1">
                <a:ea typeface="+mn-lt"/>
                <a:cs typeface="+mn-lt"/>
              </a:rPr>
              <a:t>case</a:t>
            </a:r>
            <a:r>
              <a:rPr lang="ko-KR" dirty="0">
                <a:ea typeface="+mn-lt"/>
                <a:cs typeface="+mn-lt"/>
              </a:rPr>
              <a:t> 1: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     </a:t>
            </a:r>
            <a:r>
              <a:rPr lang="ko-KR" dirty="0" err="1">
                <a:ea typeface="+mn-lt"/>
                <a:cs typeface="+mn-lt"/>
              </a:rPr>
              <a:t>return</a:t>
            </a:r>
            <a:r>
              <a:rPr lang="ko-KR" dirty="0">
                <a:ea typeface="+mn-lt"/>
                <a:cs typeface="+mn-lt"/>
              </a:rPr>
              <a:t> 12 + </a:t>
            </a:r>
            <a:r>
              <a:rPr lang="ko-KR" dirty="0" err="1">
                <a:ea typeface="+mn-lt"/>
                <a:cs typeface="+mn-lt"/>
              </a:rPr>
              <a:t>y</a:t>
            </a:r>
            <a:r>
              <a:rPr lang="ko-KR" dirty="0">
                <a:ea typeface="+mn-lt"/>
                <a:cs typeface="+mn-lt"/>
              </a:rPr>
              <a:t> - (</a:t>
            </a:r>
            <a:r>
              <a:rPr lang="ko-KR" dirty="0" err="1">
                <a:ea typeface="+mn-lt"/>
                <a:cs typeface="+mn-lt"/>
              </a:rPr>
              <a:t>x</a:t>
            </a:r>
            <a:r>
              <a:rPr lang="ko-KR" dirty="0">
                <a:ea typeface="+mn-lt"/>
                <a:cs typeface="+mn-lt"/>
              </a:rPr>
              <a:t> * 4);//90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 </a:t>
            </a:r>
            <a:r>
              <a:rPr lang="ko-KR" dirty="0" err="1">
                <a:ea typeface="+mn-lt"/>
                <a:cs typeface="+mn-lt"/>
              </a:rPr>
              <a:t>case</a:t>
            </a:r>
            <a:r>
              <a:rPr lang="ko-KR" dirty="0">
                <a:ea typeface="+mn-lt"/>
                <a:cs typeface="+mn-lt"/>
              </a:rPr>
              <a:t> 2: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     </a:t>
            </a:r>
            <a:r>
              <a:rPr lang="ko-KR" dirty="0" err="1">
                <a:ea typeface="+mn-lt"/>
                <a:cs typeface="+mn-lt"/>
              </a:rPr>
              <a:t>return</a:t>
            </a:r>
            <a:r>
              <a:rPr lang="ko-KR" dirty="0">
                <a:ea typeface="+mn-lt"/>
                <a:cs typeface="+mn-lt"/>
              </a:rPr>
              <a:t> 15 - (</a:t>
            </a:r>
            <a:r>
              <a:rPr lang="ko-KR" dirty="0" err="1">
                <a:ea typeface="+mn-lt"/>
                <a:cs typeface="+mn-lt"/>
              </a:rPr>
              <a:t>y</a:t>
            </a:r>
            <a:r>
              <a:rPr lang="ko-KR" dirty="0">
                <a:ea typeface="+mn-lt"/>
                <a:cs typeface="+mn-lt"/>
              </a:rPr>
              <a:t> * 4) - </a:t>
            </a:r>
            <a:r>
              <a:rPr lang="ko-KR" dirty="0" err="1">
                <a:ea typeface="+mn-lt"/>
                <a:cs typeface="+mn-lt"/>
              </a:rPr>
              <a:t>x</a:t>
            </a:r>
            <a:r>
              <a:rPr lang="ko-KR" dirty="0">
                <a:ea typeface="+mn-lt"/>
                <a:cs typeface="+mn-lt"/>
              </a:rPr>
              <a:t>;//180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 </a:t>
            </a:r>
            <a:r>
              <a:rPr lang="ko-KR" dirty="0" err="1">
                <a:ea typeface="+mn-lt"/>
                <a:cs typeface="+mn-lt"/>
              </a:rPr>
              <a:t>case</a:t>
            </a:r>
            <a:r>
              <a:rPr lang="ko-KR" dirty="0">
                <a:ea typeface="+mn-lt"/>
                <a:cs typeface="+mn-lt"/>
              </a:rPr>
              <a:t> 3: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     </a:t>
            </a:r>
            <a:r>
              <a:rPr lang="ko-KR" dirty="0" err="1">
                <a:ea typeface="+mn-lt"/>
                <a:cs typeface="+mn-lt"/>
              </a:rPr>
              <a:t>return</a:t>
            </a:r>
            <a:r>
              <a:rPr lang="ko-KR" dirty="0">
                <a:ea typeface="+mn-lt"/>
                <a:cs typeface="+mn-lt"/>
              </a:rPr>
              <a:t> 3 - </a:t>
            </a:r>
            <a:r>
              <a:rPr lang="ko-KR" dirty="0" err="1">
                <a:ea typeface="+mn-lt"/>
                <a:cs typeface="+mn-lt"/>
              </a:rPr>
              <a:t>y</a:t>
            </a:r>
            <a:r>
              <a:rPr lang="ko-KR" dirty="0">
                <a:ea typeface="+mn-lt"/>
                <a:cs typeface="+mn-lt"/>
              </a:rPr>
              <a:t> + (</a:t>
            </a:r>
            <a:r>
              <a:rPr lang="ko-KR" dirty="0" err="1">
                <a:ea typeface="+mn-lt"/>
                <a:cs typeface="+mn-lt"/>
              </a:rPr>
              <a:t>x</a:t>
            </a:r>
            <a:r>
              <a:rPr lang="ko-KR" dirty="0">
                <a:ea typeface="+mn-lt"/>
                <a:cs typeface="+mn-lt"/>
              </a:rPr>
              <a:t> * 4);//270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 }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 </a:t>
            </a:r>
            <a:r>
              <a:rPr lang="ko-KR" dirty="0" err="1">
                <a:ea typeface="+mn-lt"/>
                <a:cs typeface="+mn-lt"/>
              </a:rPr>
              <a:t>return</a:t>
            </a:r>
            <a:r>
              <a:rPr lang="ko-KR" dirty="0">
                <a:ea typeface="+mn-lt"/>
                <a:cs typeface="+mn-lt"/>
              </a:rPr>
              <a:t> 0;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}</a:t>
            </a:r>
            <a:endParaRPr lang="ko-KR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C6A2798-C415-4153-AF6A-00F008ACB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52481"/>
              </p:ext>
            </p:extLst>
          </p:nvPr>
        </p:nvGraphicFramePr>
        <p:xfrm>
          <a:off x="1864367" y="1993830"/>
          <a:ext cx="3207200" cy="2167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800">
                  <a:extLst>
                    <a:ext uri="{9D8B030D-6E8A-4147-A177-3AD203B41FA5}">
                      <a16:colId xmlns:a16="http://schemas.microsoft.com/office/drawing/2014/main" val="2984976593"/>
                    </a:ext>
                  </a:extLst>
                </a:gridCol>
                <a:gridCol w="801800">
                  <a:extLst>
                    <a:ext uri="{9D8B030D-6E8A-4147-A177-3AD203B41FA5}">
                      <a16:colId xmlns:a16="http://schemas.microsoft.com/office/drawing/2014/main" val="3635574237"/>
                    </a:ext>
                  </a:extLst>
                </a:gridCol>
                <a:gridCol w="801800">
                  <a:extLst>
                    <a:ext uri="{9D8B030D-6E8A-4147-A177-3AD203B41FA5}">
                      <a16:colId xmlns:a16="http://schemas.microsoft.com/office/drawing/2014/main" val="2172703060"/>
                    </a:ext>
                  </a:extLst>
                </a:gridCol>
                <a:gridCol w="801800">
                  <a:extLst>
                    <a:ext uri="{9D8B030D-6E8A-4147-A177-3AD203B41FA5}">
                      <a16:colId xmlns:a16="http://schemas.microsoft.com/office/drawing/2014/main" val="2860248174"/>
                    </a:ext>
                  </a:extLst>
                </a:gridCol>
              </a:tblGrid>
              <a:tr h="541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865441"/>
                  </a:ext>
                </a:extLst>
              </a:tr>
              <a:tr h="541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46922"/>
                  </a:ext>
                </a:extLst>
              </a:tr>
              <a:tr h="541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969868"/>
                  </a:ext>
                </a:extLst>
              </a:tr>
              <a:tr h="541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84209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7AD6A143-7E69-41AE-A1DC-76C250AD9454}"/>
              </a:ext>
            </a:extLst>
          </p:cNvPr>
          <p:cNvGrpSpPr/>
          <p:nvPr/>
        </p:nvGrpSpPr>
        <p:grpSpPr>
          <a:xfrm>
            <a:off x="749787" y="3753112"/>
            <a:ext cx="1576917" cy="2296583"/>
            <a:chOff x="287450" y="3691467"/>
            <a:chExt cx="1576917" cy="22965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F42AB9-B5C4-47B0-B23B-A999F6656CBE}"/>
                </a:ext>
              </a:extLst>
            </p:cNvPr>
            <p:cNvSpPr/>
            <p:nvPr/>
          </p:nvSpPr>
          <p:spPr>
            <a:xfrm>
              <a:off x="298034" y="5215467"/>
              <a:ext cx="740833" cy="772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294D20-54B4-46F4-8D28-4BB7109AB071}"/>
                </a:ext>
              </a:extLst>
            </p:cNvPr>
            <p:cNvSpPr/>
            <p:nvPr/>
          </p:nvSpPr>
          <p:spPr>
            <a:xfrm>
              <a:off x="287450" y="4464050"/>
              <a:ext cx="751416" cy="75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E63948-DFC3-4413-BED8-F2733A854FCC}"/>
                </a:ext>
              </a:extLst>
            </p:cNvPr>
            <p:cNvSpPr/>
            <p:nvPr/>
          </p:nvSpPr>
          <p:spPr>
            <a:xfrm>
              <a:off x="1049451" y="5215467"/>
              <a:ext cx="814916" cy="772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73F6F0-FCE8-482F-B365-FC114260255D}"/>
                </a:ext>
              </a:extLst>
            </p:cNvPr>
            <p:cNvSpPr/>
            <p:nvPr/>
          </p:nvSpPr>
          <p:spPr>
            <a:xfrm>
              <a:off x="287450" y="3691467"/>
              <a:ext cx="751416" cy="772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781E456D-B114-44CE-92D4-35C422BEB6AE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		Tetris </a:t>
            </a:r>
            <a:r>
              <a:rPr lang="ko-KR" altLang="en-US" dirty="0"/>
              <a:t>클래스의 </a:t>
            </a:r>
            <a:r>
              <a:rPr lang="en-US" altLang="ko-KR" dirty="0"/>
              <a:t>Rotate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715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A9F236-ED85-44D3-91B8-E8952AD3F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89E1FD-9FA0-4E24-89E8-540A0AC2C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8D1F77-20AC-463C-A15D-F38BE420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777BF-DA60-45D7-8E13-E4B712EC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 및 </a:t>
            </a:r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Q&amp;A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9B941-4CF0-4326-85E4-D9E928B518E9}"/>
              </a:ext>
            </a:extLst>
          </p:cNvPr>
          <p:cNvSpPr txBox="1"/>
          <p:nvPr/>
        </p:nvSpPr>
        <p:spPr>
          <a:xfrm>
            <a:off x="9711578" y="58233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  <a:cs typeface="Calibri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8447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D2A1-5154-4A26-A97D-E5F7627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  <a:cs typeface="Calibri Light"/>
              </a:rPr>
              <a:t>목차</a:t>
            </a:r>
            <a:endParaRPr lang="ko-KR" alt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100F4A-ED49-4AB1-A0C5-B405BEF4E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881533"/>
              </p:ext>
            </p:extLst>
          </p:nvPr>
        </p:nvGraphicFramePr>
        <p:xfrm>
          <a:off x="994605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131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843969B5-FE3E-4150-B93F-B908A270C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11FCBB93-2B1C-491C-903C-769C626EA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54864-C61D-4969-8C33-138DA53F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733181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600" dirty="0">
                <a:solidFill>
                  <a:srgbClr val="FFFFFF"/>
                </a:solidFill>
              </a:rPr>
              <a:t>1_1.</a:t>
            </a:r>
            <a:br>
              <a:rPr lang="en-US" altLang="ko-KR" sz="3600" dirty="0">
                <a:solidFill>
                  <a:srgbClr val="FFFFFF"/>
                </a:solidFill>
              </a:rPr>
            </a:br>
            <a:br>
              <a:rPr lang="en-US" altLang="ko-KR" sz="3600" dirty="0">
                <a:solidFill>
                  <a:srgbClr val="FFFFFF"/>
                </a:solidFill>
              </a:rPr>
            </a:br>
            <a:r>
              <a:rPr lang="en-US" altLang="ko-KR" sz="3600" dirty="0">
                <a:solidFill>
                  <a:srgbClr val="FFFFFF"/>
                </a:solidFill>
              </a:rPr>
              <a:t> </a:t>
            </a:r>
            <a:r>
              <a:rPr lang="ko-KR" altLang="en-US" sz="3600" dirty="0" err="1">
                <a:solidFill>
                  <a:srgbClr val="FFFFFF"/>
                </a:solidFill>
              </a:rPr>
              <a:t>테트리스란</a:t>
            </a:r>
            <a:r>
              <a:rPr lang="en-US" altLang="ko-KR" sz="3600" dirty="0">
                <a:solidFill>
                  <a:srgbClr val="FFFFFF"/>
                </a:solidFill>
              </a:rPr>
              <a:t> ?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AD70D-404A-4147-A5C0-E5C5DD183355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1500" b="1" dirty="0">
                <a:solidFill>
                  <a:srgbClr val="FFFFFF"/>
                </a:solidFill>
              </a:rPr>
              <a:t> 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sz="1500" b="1" dirty="0">
              <a:solidFill>
                <a:srgbClr val="FFFFFF"/>
              </a:solidFill>
            </a:endParaRPr>
          </a:p>
          <a:p>
            <a:pPr latinLnBrk="0">
              <a:lnSpc>
                <a:spcPct val="20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1500" b="1" dirty="0">
                <a:solidFill>
                  <a:srgbClr val="FFFFFF"/>
                </a:solidFill>
              </a:rPr>
              <a:t>1984</a:t>
            </a:r>
            <a:r>
              <a:rPr lang="ko-KR" altLang="en-US" sz="1500" b="1" dirty="0">
                <a:solidFill>
                  <a:srgbClr val="FFFFFF"/>
                </a:solidFill>
              </a:rPr>
              <a:t>년</a:t>
            </a:r>
            <a:r>
              <a:rPr lang="en-US" altLang="ko-KR" sz="1500" b="1" dirty="0">
                <a:solidFill>
                  <a:srgbClr val="FFFFFF"/>
                </a:solidFill>
              </a:rPr>
              <a:t> </a:t>
            </a:r>
            <a:r>
              <a:rPr lang="ko-KR" altLang="en-US" sz="1500" b="1" dirty="0">
                <a:solidFill>
                  <a:srgbClr val="FFFFFF"/>
                </a:solidFill>
              </a:rPr>
              <a:t>소련의</a:t>
            </a:r>
            <a:r>
              <a:rPr lang="en-US" altLang="ko-KR" sz="1500" b="1" dirty="0">
                <a:solidFill>
                  <a:srgbClr val="FFFFFF"/>
                </a:solidFill>
              </a:rPr>
              <a:t> </a:t>
            </a:r>
            <a:r>
              <a:rPr lang="ko-KR" altLang="en-US" sz="1500" b="1" dirty="0">
                <a:solidFill>
                  <a:srgbClr val="FFFFFF"/>
                </a:solidFill>
              </a:rPr>
              <a:t>프로그래머</a:t>
            </a:r>
            <a:r>
              <a:rPr lang="en-US" altLang="ko-KR" sz="1500" b="1" dirty="0">
                <a:solidFill>
                  <a:srgbClr val="FFFFFF"/>
                </a:solidFill>
              </a:rPr>
              <a:t> </a:t>
            </a:r>
          </a:p>
          <a:p>
            <a:pPr latinLnBrk="0">
              <a:lnSpc>
                <a:spcPct val="20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ko-KR" altLang="en-US" sz="1500" b="1" dirty="0" err="1">
                <a:solidFill>
                  <a:srgbClr val="FFFFFF"/>
                </a:solidFill>
              </a:rPr>
              <a:t>알렉세이</a:t>
            </a:r>
            <a:r>
              <a:rPr lang="en-US" altLang="ko-KR" sz="1500" b="1" dirty="0">
                <a:solidFill>
                  <a:srgbClr val="FFFFFF"/>
                </a:solidFill>
              </a:rPr>
              <a:t> </a:t>
            </a:r>
            <a:r>
              <a:rPr lang="ko-KR" altLang="en-US" sz="1500" b="1" dirty="0" err="1">
                <a:solidFill>
                  <a:srgbClr val="FFFFFF"/>
                </a:solidFill>
              </a:rPr>
              <a:t>파지트노프가</a:t>
            </a:r>
            <a:r>
              <a:rPr lang="en-US" altLang="ko-KR" sz="1500" b="1" dirty="0">
                <a:solidFill>
                  <a:srgbClr val="FFFFFF"/>
                </a:solidFill>
              </a:rPr>
              <a:t> </a:t>
            </a:r>
            <a:r>
              <a:rPr lang="ko-KR" altLang="en-US" sz="1500" b="1" dirty="0">
                <a:solidFill>
                  <a:srgbClr val="FFFFFF"/>
                </a:solidFill>
              </a:rPr>
              <a:t>만든 퍼즐 게임입니다</a:t>
            </a:r>
            <a:r>
              <a:rPr lang="en-US" altLang="ko-KR" sz="1500" b="1" dirty="0">
                <a:solidFill>
                  <a:srgbClr val="FFFFFF"/>
                </a:solidFill>
              </a:rPr>
              <a:t>. </a:t>
            </a:r>
          </a:p>
          <a:p>
            <a:pPr latinLnBrk="0">
              <a:lnSpc>
                <a:spcPct val="20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ko-KR" altLang="en-US" sz="1500" dirty="0">
                <a:solidFill>
                  <a:srgbClr val="FFFFFF"/>
                </a:solidFill>
              </a:rPr>
              <a:t>블록을 사용한 퍼즐게임</a:t>
            </a:r>
            <a:endParaRPr lang="en-US" altLang="ko-KR" sz="1500" dirty="0">
              <a:solidFill>
                <a:srgbClr val="FFFFFF"/>
              </a:solidFill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650464D7-9DE6-4DE1-865A-27A05DB1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58B511-41C2-4DD3-8611-C9A5A89D5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2017" y="879719"/>
            <a:ext cx="6798082" cy="50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7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843969B5-FE3E-4150-B93F-B908A270C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11FCBB93-2B1C-491C-903C-769C626EA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62136-45B4-4B9C-89D4-CA8BAEF5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50" y="596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2800" dirty="0">
                <a:solidFill>
                  <a:srgbClr val="FFFFFF"/>
                </a:solidFill>
              </a:rPr>
              <a:t>1_2.</a:t>
            </a:r>
            <a:br>
              <a:rPr lang="en-US" altLang="ko-KR" sz="2800" dirty="0">
                <a:solidFill>
                  <a:srgbClr val="FFFFFF"/>
                </a:solidFill>
              </a:rPr>
            </a:br>
            <a:r>
              <a:rPr lang="en-US" altLang="ko-KR" sz="2800" dirty="0">
                <a:solidFill>
                  <a:srgbClr val="FFFFFF"/>
                </a:solidFill>
              </a:rPr>
              <a:t> </a:t>
            </a:r>
            <a:r>
              <a:rPr lang="ko-KR" altLang="en-US" sz="2800" dirty="0">
                <a:solidFill>
                  <a:srgbClr val="FFFFFF"/>
                </a:solidFill>
              </a:rPr>
              <a:t>응용프로그램 소개 및 기능</a:t>
            </a:r>
            <a:endParaRPr lang="en-US" altLang="ko-KR" sz="28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18DE0-D93D-4A89-B546-54B6601986AC}"/>
              </a:ext>
            </a:extLst>
          </p:cNvPr>
          <p:cNvSpPr txBox="1"/>
          <p:nvPr/>
        </p:nvSpPr>
        <p:spPr>
          <a:xfrm>
            <a:off x="482211" y="2145800"/>
            <a:ext cx="3095004" cy="3843519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ko-KR" altLang="en-US" sz="1200" b="1" dirty="0">
                <a:solidFill>
                  <a:srgbClr val="FFFFFF"/>
                </a:solidFill>
                <a:ea typeface="맑은 고딕"/>
              </a:rPr>
              <a:t>기본적인 </a:t>
            </a:r>
            <a:r>
              <a:rPr lang="ko-KR" altLang="en-US" sz="1200" b="1" dirty="0" err="1">
                <a:solidFill>
                  <a:srgbClr val="FFFFFF"/>
                </a:solidFill>
                <a:ea typeface="맑은 고딕"/>
              </a:rPr>
              <a:t>테트리스를</a:t>
            </a:r>
            <a:r>
              <a:rPr lang="ko-KR" altLang="en-US" sz="1200" b="1" dirty="0">
                <a:solidFill>
                  <a:srgbClr val="FFFFFF"/>
                </a:solidFill>
                <a:ea typeface="맑은 고딕"/>
              </a:rPr>
              <a:t> 생각하시면 쉽습니다</a:t>
            </a:r>
            <a:r>
              <a:rPr lang="en-US" altLang="ko-KR" sz="1200" b="1" dirty="0">
                <a:solidFill>
                  <a:srgbClr val="FFFFFF"/>
                </a:solidFill>
                <a:ea typeface="맑은 고딕"/>
              </a:rPr>
              <a:t>.</a:t>
            </a:r>
          </a:p>
          <a:p>
            <a:pPr latinLnBrk="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ko-KR" altLang="en-US" sz="1200" b="1" dirty="0">
                <a:solidFill>
                  <a:srgbClr val="FFFFFF"/>
                </a:solidFill>
                <a:ea typeface="맑은 고딕"/>
                <a:cs typeface="Calibri"/>
              </a:rPr>
              <a:t>저희 응용프로그램은 다음과 같습니다</a:t>
            </a:r>
            <a:r>
              <a:rPr lang="en-US" altLang="ko-KR" sz="1200" b="1" dirty="0">
                <a:solidFill>
                  <a:srgbClr val="FFFFFF"/>
                </a:solidFill>
                <a:ea typeface="맑은 고딕"/>
                <a:cs typeface="Calibri"/>
              </a:rPr>
              <a:t>.</a:t>
            </a:r>
          </a:p>
          <a:p>
            <a:pPr latinLnBrk="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sz="1200" b="1" dirty="0">
              <a:solidFill>
                <a:srgbClr val="FFFFFF"/>
              </a:solidFill>
              <a:ea typeface="맑은 고딕"/>
              <a:cs typeface="Calibri"/>
            </a:endParaRPr>
          </a:p>
          <a:p>
            <a:pPr latinLnBrk="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ko-KR" altLang="en-US" sz="1200" b="1" dirty="0">
                <a:solidFill>
                  <a:srgbClr val="FFFFFF"/>
                </a:solidFill>
                <a:ea typeface="맑은 고딕"/>
              </a:rPr>
              <a:t>●   콘솔</a:t>
            </a:r>
            <a:r>
              <a:rPr lang="en-US" altLang="ko-KR" sz="1200" b="1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ko-KR" altLang="en-US" sz="1200" b="1" dirty="0">
                <a:solidFill>
                  <a:srgbClr val="FFFFFF"/>
                </a:solidFill>
                <a:ea typeface="맑은 고딕"/>
              </a:rPr>
              <a:t>기반으로</a:t>
            </a:r>
            <a:r>
              <a:rPr lang="en-US" altLang="ko-KR" sz="1200" b="1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ko-KR" altLang="en-US" sz="1200" b="1" dirty="0">
                <a:solidFill>
                  <a:srgbClr val="FFFFFF"/>
                </a:solidFill>
                <a:ea typeface="맑은 고딕"/>
              </a:rPr>
              <a:t>만든</a:t>
            </a:r>
            <a:r>
              <a:rPr lang="en-US" altLang="ko-KR" sz="1200" b="1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rgbClr val="FFFFFF"/>
                </a:solidFill>
                <a:ea typeface="맑은 고딕"/>
              </a:rPr>
              <a:t>테트리스</a:t>
            </a:r>
            <a:endParaRPr lang="ko-KR" altLang="en-US" sz="1200" b="1" dirty="0">
              <a:solidFill>
                <a:srgbClr val="FFFFFF"/>
              </a:solidFill>
              <a:ea typeface="맑은 고딕"/>
              <a:cs typeface="Calibri"/>
            </a:endParaRPr>
          </a:p>
          <a:p>
            <a:pPr latinLnBrk="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ko-KR" altLang="en-US" sz="1200" b="1" dirty="0">
                <a:solidFill>
                  <a:srgbClr val="FFFFFF"/>
                </a:solidFill>
                <a:ea typeface="맑은 고딕"/>
              </a:rPr>
              <a:t>●</a:t>
            </a:r>
            <a:r>
              <a:rPr lang="en-US" altLang="ko-KR" sz="1200" b="1" dirty="0">
                <a:solidFill>
                  <a:srgbClr val="FFFFFF"/>
                </a:solidFill>
                <a:ea typeface="맑은 고딕"/>
              </a:rPr>
              <a:t>   </a:t>
            </a:r>
            <a:r>
              <a:rPr lang="ko-KR" altLang="en-US" sz="1200" b="1" dirty="0">
                <a:solidFill>
                  <a:srgbClr val="FFFFFF"/>
                </a:solidFill>
                <a:ea typeface="맑은 고딕"/>
              </a:rPr>
              <a:t>한 줄 이 모두 채워지면</a:t>
            </a:r>
            <a:r>
              <a:rPr lang="en-US" altLang="ko-KR" sz="1200" b="1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ko-KR" altLang="en-US" sz="1200" b="1" dirty="0">
                <a:solidFill>
                  <a:srgbClr val="FFFFFF"/>
                </a:solidFill>
                <a:ea typeface="맑은 고딕"/>
              </a:rPr>
              <a:t>그 줄 지우기</a:t>
            </a:r>
            <a:endParaRPr lang="en-US" altLang="ko-KR" sz="1200" b="1" dirty="0">
              <a:solidFill>
                <a:srgbClr val="FFFFFF"/>
              </a:solidFill>
              <a:ea typeface="맑은 고딕"/>
            </a:endParaRPr>
          </a:p>
          <a:p>
            <a:pPr latinLnBrk="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ko-KR" altLang="en-US" sz="1200" b="1" dirty="0">
                <a:solidFill>
                  <a:srgbClr val="FFFFFF"/>
                </a:solidFill>
                <a:ea typeface="맑은 고딕"/>
              </a:rPr>
              <a:t>●  클리어한 줄에 따라 점수가 부여 점수를</a:t>
            </a:r>
            <a:endParaRPr lang="en-US" altLang="ko-KR" sz="1200" b="1" dirty="0">
              <a:solidFill>
                <a:srgbClr val="FFFFFF"/>
              </a:solidFill>
              <a:ea typeface="맑은 고딕"/>
            </a:endParaRPr>
          </a:p>
          <a:p>
            <a:pPr latinLnBrk="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ko-KR" altLang="en-US" sz="1200" b="1" dirty="0">
                <a:solidFill>
                  <a:srgbClr val="FFFFFF"/>
                </a:solidFill>
                <a:ea typeface="맑은 고딕"/>
              </a:rPr>
              <a:t>      쌓아서 점점 어려운 난이도를 즐길 수 있음</a:t>
            </a:r>
            <a:endParaRPr lang="ko-KR" altLang="en-US" sz="1200" b="1" dirty="0">
              <a:solidFill>
                <a:srgbClr val="FFFFFF"/>
              </a:solidFill>
              <a:ea typeface="맑은 고딕"/>
              <a:cs typeface="Calibri"/>
            </a:endParaRPr>
          </a:p>
          <a:p>
            <a:pPr latinLnBrk="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ko-KR" altLang="en-US" sz="1200" b="1" dirty="0">
                <a:solidFill>
                  <a:srgbClr val="FFFFFF"/>
                </a:solidFill>
                <a:ea typeface="맑은 고딕"/>
              </a:rPr>
              <a:t>●   다음에  나올 블록의 모양을 미리 알려줌</a:t>
            </a:r>
            <a:endParaRPr lang="en-US" altLang="ko-KR" sz="1200" b="1" dirty="0">
              <a:solidFill>
                <a:srgbClr val="FFFFFF"/>
              </a:solidFill>
              <a:ea typeface="맑은 고딕"/>
            </a:endParaRPr>
          </a:p>
          <a:p>
            <a:pPr latinLnBrk="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ko-KR" altLang="en-US" sz="1200" b="1" dirty="0">
                <a:solidFill>
                  <a:srgbClr val="FFFFFF"/>
                </a:solidFill>
                <a:ea typeface="맑은 고딕"/>
              </a:rPr>
              <a:t>● </a:t>
            </a:r>
            <a:r>
              <a:rPr lang="en-US" altLang="ko-KR" sz="1200" b="1" dirty="0">
                <a:solidFill>
                  <a:srgbClr val="FFFFFF"/>
                </a:solidFill>
                <a:ea typeface="맑은 고딕"/>
              </a:rPr>
              <a:t>  Stage </a:t>
            </a:r>
            <a:r>
              <a:rPr lang="ko-KR" altLang="en-US" sz="1200" b="1" dirty="0">
                <a:solidFill>
                  <a:srgbClr val="FFFFFF"/>
                </a:solidFill>
                <a:ea typeface="맑은 고딕"/>
              </a:rPr>
              <a:t>와 </a:t>
            </a:r>
            <a:r>
              <a:rPr lang="en-US" altLang="ko-KR" sz="1200" b="1" dirty="0">
                <a:solidFill>
                  <a:srgbClr val="FFFFFF"/>
                </a:solidFill>
                <a:ea typeface="맑은 고딕"/>
              </a:rPr>
              <a:t>Level </a:t>
            </a:r>
            <a:r>
              <a:rPr lang="ko-KR" altLang="en-US" sz="1200" b="1" dirty="0">
                <a:solidFill>
                  <a:srgbClr val="FFFFFF"/>
                </a:solidFill>
                <a:ea typeface="맑은 고딕"/>
              </a:rPr>
              <a:t>을 선택 가능</a:t>
            </a:r>
            <a:endParaRPr lang="en-US" altLang="ko-KR" sz="1200" b="1" dirty="0">
              <a:solidFill>
                <a:srgbClr val="FFFFFF"/>
              </a:solidFill>
              <a:ea typeface="맑은 고딕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sz="900" dirty="0">
              <a:solidFill>
                <a:srgbClr val="FFFFFF"/>
              </a:solidFill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900" dirty="0">
              <a:solidFill>
                <a:srgbClr val="FFFFFF"/>
              </a:solidFill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sz="900" dirty="0">
              <a:solidFill>
                <a:srgbClr val="FFFFFF"/>
              </a:solidFill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sz="900" dirty="0">
              <a:solidFill>
                <a:srgbClr val="FFFFFF"/>
              </a:solidFill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650464D7-9DE6-4DE1-865A-27A05DB1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8B9519A-AA46-44F5-A60E-D6DACF4D7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7448" y="640080"/>
            <a:ext cx="472721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3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0801-2494-45CC-BE4F-73267BFE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1_3 초기화면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050DCB-1B9A-47C4-86DB-8C8150D4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059" y="2133626"/>
            <a:ext cx="8784474" cy="369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9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0801-2494-45CC-BE4F-73267BFE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1_3 </a:t>
            </a:r>
            <a:r>
              <a:rPr lang="en-US" altLang="ko-KR" dirty="0">
                <a:ea typeface="맑은 고딕"/>
                <a:cs typeface="Calibri Light"/>
              </a:rPr>
              <a:t>	Start Game !</a:t>
            </a:r>
            <a:endParaRPr lang="ko-KR" altLang="en-US" dirty="0">
              <a:ea typeface="맑은 고딕"/>
              <a:cs typeface="Calibri Light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AAC0CB9F-D9E0-48AA-A2FE-B67AA946D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51" y="2091147"/>
            <a:ext cx="9434512" cy="3693636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36286B15-5BAD-4BCE-8BF3-B4EF590E934B}"/>
              </a:ext>
            </a:extLst>
          </p:cNvPr>
          <p:cNvSpPr/>
          <p:nvPr/>
        </p:nvSpPr>
        <p:spPr>
          <a:xfrm>
            <a:off x="715478" y="2743199"/>
            <a:ext cx="5380522" cy="770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3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C829-873C-411A-A437-FAE3CC80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845" y="231336"/>
            <a:ext cx="10058400" cy="1450757"/>
          </a:xfrm>
        </p:spPr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Stage1                                  </a:t>
            </a:r>
            <a:r>
              <a:rPr lang="ko-KR" altLang="en-US" dirty="0" err="1">
                <a:ea typeface="맑은 고딕"/>
                <a:cs typeface="Calibri Light"/>
              </a:rPr>
              <a:t>Stage</a:t>
            </a:r>
            <a:r>
              <a:rPr lang="ko-KR" altLang="en-US" dirty="0">
                <a:ea typeface="맑은 고딕"/>
                <a:cs typeface="Calibri Light"/>
              </a:rPr>
              <a:t> 2 </a:t>
            </a:r>
            <a:endParaRPr lang="ko-KR" altLang="en-US" dirty="0"/>
          </a:p>
        </p:txBody>
      </p:sp>
      <p:pic>
        <p:nvPicPr>
          <p:cNvPr id="10" name="Picture 10" descr="점수판이(가) 표시된 사진&#10;&#10;매우 높은 신뢰도로 생성된 설명">
            <a:extLst>
              <a:ext uri="{FF2B5EF4-FFF2-40B4-BE49-F238E27FC236}">
                <a16:creationId xmlns:a16="http://schemas.microsoft.com/office/drawing/2014/main" id="{08A4F1B9-C98B-453B-A482-500C024EB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4059" y="1749470"/>
            <a:ext cx="3769267" cy="4351338"/>
          </a:xfrm>
          <a:prstGeom prst="rect">
            <a:avLst/>
          </a:prstGeom>
        </p:spPr>
      </p:pic>
      <p:pic>
        <p:nvPicPr>
          <p:cNvPr id="6" name="Picture 6" descr="낱말맞추기게임, 텍스트, 점수판이(가) 표시된 사진&#10;&#10;매우 높은 신뢰도로 생성된 설명">
            <a:extLst>
              <a:ext uri="{FF2B5EF4-FFF2-40B4-BE49-F238E27FC236}">
                <a16:creationId xmlns:a16="http://schemas.microsoft.com/office/drawing/2014/main" id="{558B4A64-BB7A-43E7-8A01-613571674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354" y="1749470"/>
            <a:ext cx="4350543" cy="444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0801-2494-45CC-BE4F-73267BFE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1_3 </a:t>
            </a:r>
            <a:r>
              <a:rPr lang="en-US" altLang="ko-KR" dirty="0">
                <a:ea typeface="맑은 고딕"/>
                <a:cs typeface="Calibri Light"/>
              </a:rPr>
              <a:t>	How To Play ?</a:t>
            </a:r>
            <a:endParaRPr lang="ko-KR" altLang="en-US" dirty="0">
              <a:ea typeface="맑은 고딕"/>
              <a:cs typeface="Calibri Light"/>
            </a:endParaRPr>
          </a:p>
        </p:txBody>
      </p:sp>
      <p:pic>
        <p:nvPicPr>
          <p:cNvPr id="4" name="Picture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313B595-C9BD-4C95-9B71-3FDDF7BFA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0549" y="1964633"/>
            <a:ext cx="7431862" cy="411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4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0801-2494-45CC-BE4F-73267BFE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1_3 </a:t>
            </a:r>
            <a:r>
              <a:rPr lang="en-US" altLang="ko-KR" dirty="0">
                <a:ea typeface="맑은 고딕"/>
                <a:cs typeface="Calibri Light"/>
              </a:rPr>
              <a:t>	Information</a:t>
            </a:r>
            <a:endParaRPr lang="ko-KR" altLang="en-US" dirty="0">
              <a:ea typeface="맑은 고딕"/>
              <a:cs typeface="Calibri Ligh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73B929-77BB-425B-91CC-9435C2499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935" y="2013656"/>
            <a:ext cx="7853555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141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1295</Words>
  <Application>Microsoft Office PowerPoint</Application>
  <PresentationFormat>와이드스크린</PresentationFormat>
  <Paragraphs>301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Calibri</vt:lpstr>
      <vt:lpstr>Calibri Light</vt:lpstr>
      <vt:lpstr>Retrospect</vt:lpstr>
      <vt:lpstr>2조 테트리스 </vt:lpstr>
      <vt:lpstr>목차</vt:lpstr>
      <vt:lpstr>1_1.   테트리스란 ? </vt:lpstr>
      <vt:lpstr>1_2.  응용프로그램 소개 및 기능</vt:lpstr>
      <vt:lpstr>1_3 초기화면</vt:lpstr>
      <vt:lpstr>1_3  Start Game !</vt:lpstr>
      <vt:lpstr>Stage1                                  Stage 2 </vt:lpstr>
      <vt:lpstr>1_3  How To Play ?</vt:lpstr>
      <vt:lpstr>1_3  Information</vt:lpstr>
      <vt:lpstr>2. 팀원 소개 및 역할 분담</vt:lpstr>
      <vt:lpstr>2. 팀원 소개 및 역할 분담</vt:lpstr>
      <vt:lpstr>3. 전체 클래스 구조도 설명</vt:lpstr>
      <vt:lpstr>클래스 별 주요 멤버 - Shape</vt:lpstr>
      <vt:lpstr>Shape 상속과 Block1 초기화</vt:lpstr>
      <vt:lpstr>PowerPoint 프레젠테이션</vt:lpstr>
      <vt:lpstr>PowerPoint 프레젠테이션</vt:lpstr>
      <vt:lpstr>PowerPoint 프레젠테이션</vt:lpstr>
      <vt:lpstr>PowerPoint 프레젠테이션</vt:lpstr>
      <vt:lpstr>프로그램 실행 및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박상빈</cp:lastModifiedBy>
  <cp:revision>769</cp:revision>
  <dcterms:created xsi:type="dcterms:W3CDTF">2012-07-30T17:18:39Z</dcterms:created>
  <dcterms:modified xsi:type="dcterms:W3CDTF">2019-06-07T13:43:14Z</dcterms:modified>
</cp:coreProperties>
</file>