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58" r:id="rId7"/>
    <p:sldId id="259" r:id="rId8"/>
    <p:sldId id="260" r:id="rId9"/>
    <p:sldId id="264" r:id="rId10"/>
    <p:sldId id="263" r:id="rId11"/>
    <p:sldId id="261" r:id="rId12"/>
  </p:sldIdLst>
  <p:sldSz cx="9144000" cy="5143500" type="screen16x9"/>
  <p:notesSz cx="6858000" cy="9144000"/>
  <p:embeddedFontLst>
    <p:embeddedFont>
      <p:font typeface="Roboto Black" panose="02000000000000000000"/>
      <p:bold r:id="rId16"/>
    </p:embeddedFont>
    <p:embeddedFont>
      <p:font typeface="Roboto Light" panose="02000000000000000000"/>
      <p:regular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0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ING 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panose="02000000000000000000"/>
              <a:buNone/>
              <a:defRPr sz="30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panose="02000000000000000000"/>
              <a:buNone/>
              <a:defRPr sz="36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2pPr>
            <a:lvl3pPr lvl="2"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3pPr>
            <a:lvl4pPr lvl="3"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4pPr>
            <a:lvl5pPr lvl="4"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5pPr>
            <a:lvl6pPr lvl="5"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6pPr>
            <a:lvl7pPr lvl="6"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7pPr>
            <a:lvl8pPr lvl="7"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8pPr>
            <a:lvl9pPr lvl="8"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3pPr>
            <a:lvl4pPr lvl="3"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4pPr>
            <a:lvl5pPr lvl="4"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5pPr>
            <a:lvl6pPr lvl="5"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6pPr>
            <a:lvl7pPr lvl="6"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7pPr>
            <a:lvl8pPr lvl="7"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8pPr>
            <a:lvl9pPr lvl="8"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SLIDE">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panose="02000000000000000000"/>
              <a:buNone/>
              <a:defRPr sz="280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17500">
              <a:lnSpc>
                <a:spcPct val="115000"/>
              </a:lnSpc>
              <a:spcBef>
                <a:spcPts val="1600"/>
              </a:spcBef>
              <a:spcAft>
                <a:spcPts val="160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193174" y="680730"/>
            <a:ext cx="4698238" cy="14749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accent6">
                    <a:lumMod val="60000"/>
                    <a:lumOff val="40000"/>
                  </a:schemeClr>
                </a:solidFill>
              </a:rPr>
              <a:t>DASAR SISTEM KOMPUTER</a:t>
            </a:r>
            <a:endParaRPr sz="3600" dirty="0">
              <a:solidFill>
                <a:schemeClr val="accent6">
                  <a:lumMod val="60000"/>
                  <a:lumOff val="40000"/>
                </a:schemeClr>
              </a:solidFill>
            </a:endParaRPr>
          </a:p>
        </p:txBody>
      </p:sp>
      <p:sp>
        <p:nvSpPr>
          <p:cNvPr id="110" name="Google Shape;110;p22"/>
          <p:cNvSpPr txBox="1">
            <a:spLocks noGrp="1"/>
          </p:cNvSpPr>
          <p:nvPr>
            <p:ph type="subTitle" idx="1"/>
          </p:nvPr>
        </p:nvSpPr>
        <p:spPr>
          <a:xfrm>
            <a:off x="4595091" y="2479810"/>
            <a:ext cx="4197226" cy="129308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b="1" dirty="0">
                <a:solidFill>
                  <a:schemeClr val="tx2"/>
                </a:solidFill>
              </a:rPr>
              <a:t>               NAMA      : </a:t>
            </a:r>
            <a:r>
              <a:rPr lang="id-ID" altLang="en-US" sz="1600" b="1" dirty="0">
                <a:solidFill>
                  <a:schemeClr val="tx2"/>
                </a:solidFill>
              </a:rPr>
              <a:t>Nurwahdania</a:t>
            </a:r>
            <a:r>
              <a:rPr lang="en-US" sz="1600" b="1" dirty="0">
                <a:solidFill>
                  <a:schemeClr val="tx2"/>
                </a:solidFill>
              </a:rPr>
              <a:t> </a:t>
            </a:r>
            <a:endParaRPr lang="en-US" sz="1600" b="1" dirty="0">
              <a:solidFill>
                <a:schemeClr val="tx2"/>
              </a:solidFill>
            </a:endParaRPr>
          </a:p>
          <a:p>
            <a:pPr marL="0" lvl="0" indent="0" algn="l" rtl="0">
              <a:lnSpc>
                <a:spcPct val="150000"/>
              </a:lnSpc>
              <a:spcBef>
                <a:spcPts val="0"/>
              </a:spcBef>
              <a:spcAft>
                <a:spcPts val="0"/>
              </a:spcAft>
              <a:buNone/>
            </a:pPr>
            <a:r>
              <a:rPr lang="en-US" sz="1600" b="1" dirty="0">
                <a:solidFill>
                  <a:schemeClr val="tx2"/>
                </a:solidFill>
              </a:rPr>
              <a:t>               NIM          : 230001</a:t>
            </a:r>
            <a:r>
              <a:rPr lang="id-ID" altLang="en-US" sz="1600" b="1" dirty="0">
                <a:solidFill>
                  <a:schemeClr val="tx2"/>
                </a:solidFill>
              </a:rPr>
              <a:t>8134</a:t>
            </a:r>
            <a:endParaRPr lang="en-US" sz="1600" b="1" dirty="0">
              <a:solidFill>
                <a:schemeClr val="tx2"/>
              </a:solidFill>
            </a:endParaRPr>
          </a:p>
          <a:p>
            <a:pPr marL="0" lvl="0" indent="0" algn="l" rtl="0">
              <a:lnSpc>
                <a:spcPct val="150000"/>
              </a:lnSpc>
              <a:spcBef>
                <a:spcPts val="0"/>
              </a:spcBef>
              <a:spcAft>
                <a:spcPts val="0"/>
              </a:spcAft>
              <a:buNone/>
            </a:pPr>
            <a:r>
              <a:rPr lang="en-US" sz="1600" b="1" dirty="0">
                <a:solidFill>
                  <a:schemeClr val="tx2"/>
                </a:solidFill>
              </a:rPr>
              <a:t>               </a:t>
            </a:r>
            <a:r>
              <a:rPr lang="en-US" sz="1600" b="1" dirty="0" err="1">
                <a:solidFill>
                  <a:schemeClr val="tx2"/>
                </a:solidFill>
              </a:rPr>
              <a:t>Kelas</a:t>
            </a:r>
            <a:r>
              <a:rPr lang="en-US" sz="1600" b="1" dirty="0">
                <a:solidFill>
                  <a:schemeClr val="tx2"/>
                </a:solidFill>
              </a:rPr>
              <a:t>        : C</a:t>
            </a:r>
            <a:endParaRPr lang="en-US" sz="1600" b="1" dirty="0">
              <a:solidFill>
                <a:schemeClr val="tx2"/>
              </a:solidFill>
            </a:endParaRPr>
          </a:p>
          <a:p>
            <a:pPr marL="0" lvl="0" indent="0" algn="l" rtl="0">
              <a:lnSpc>
                <a:spcPct val="150000"/>
              </a:lnSpc>
              <a:spcBef>
                <a:spcPts val="0"/>
              </a:spcBef>
              <a:spcAft>
                <a:spcPts val="0"/>
              </a:spcAft>
              <a:buNone/>
            </a:pPr>
            <a:endParaRPr lang="en-US" b="1" dirty="0">
              <a:solidFill>
                <a:schemeClr val="bg1"/>
              </a:solidFill>
            </a:endParaRPr>
          </a:p>
          <a:p>
            <a:pPr marL="0" lvl="0" indent="0" algn="ctr" rtl="0">
              <a:lnSpc>
                <a:spcPct val="150000"/>
              </a:lnSpc>
              <a:spcBef>
                <a:spcPts val="0"/>
              </a:spcBef>
              <a:spcAft>
                <a:spcPts val="0"/>
              </a:spcAft>
              <a:buNone/>
            </a:pPr>
            <a:endParaRPr lang="en-US" b="1" dirty="0">
              <a:solidFill>
                <a:srgbClr val="FF0000"/>
              </a:solidFill>
            </a:endParaRPr>
          </a:p>
          <a:p>
            <a:pPr marL="0" lvl="0" indent="0" algn="ctr" rtl="0">
              <a:lnSpc>
                <a:spcPct val="150000"/>
              </a:lnSpc>
              <a:spcBef>
                <a:spcPts val="0"/>
              </a:spcBef>
              <a:spcAft>
                <a:spcPts val="0"/>
              </a:spcAft>
              <a:buNone/>
            </a:pPr>
            <a:endParaRPr lang="en-US" b="1" dirty="0">
              <a:solidFill>
                <a:srgbClr val="FF0000"/>
              </a:solidFill>
            </a:endParaRPr>
          </a:p>
          <a:p>
            <a:pPr marL="0" lvl="0" indent="0" algn="l" rtl="0">
              <a:spcBef>
                <a:spcPts val="0"/>
              </a:spcBef>
              <a:spcAft>
                <a:spcPts val="0"/>
              </a:spcAft>
              <a:buNone/>
            </a:pPr>
            <a:endParaRPr lang="en-US" b="1" dirty="0">
              <a:solidFill>
                <a:schemeClr val="bg1"/>
              </a:solidFill>
            </a:endParaRPr>
          </a:p>
          <a:p>
            <a:pPr marL="0" lvl="0" indent="0" algn="l" rtl="0">
              <a:spcBef>
                <a:spcPts val="0"/>
              </a:spcBef>
              <a:spcAft>
                <a:spcPts val="0"/>
              </a:spcAft>
              <a:buNone/>
            </a:pPr>
            <a:endParaRPr lang="en-US" b="1" dirty="0">
              <a:solidFill>
                <a:schemeClr val="bg1"/>
              </a:solidFill>
            </a:endParaRPr>
          </a:p>
          <a:p>
            <a:pPr marL="0" lvl="0" indent="0" algn="l" rtl="0">
              <a:spcBef>
                <a:spcPts val="0"/>
              </a:spcBef>
              <a:spcAft>
                <a:spcPts val="0"/>
              </a:spcAft>
              <a:buNone/>
            </a:pPr>
            <a:r>
              <a:rPr lang="en-US" dirty="0"/>
              <a:t> </a:t>
            </a:r>
            <a:endParaRPr dirty="0"/>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2"/>
          <p:cNvSpPr/>
          <p:nvPr/>
        </p:nvSpPr>
        <p:spPr>
          <a:xfrm>
            <a:off x="-1300325" y="2818544"/>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2"/>
          <p:cNvSpPr/>
          <p:nvPr/>
        </p:nvSpPr>
        <p:spPr>
          <a:xfrm>
            <a:off x="-707315" y="1916109"/>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US" dirty="0">
                <a:solidFill>
                  <a:schemeClr val="tx1"/>
                </a:solidFill>
                <a:effectLst>
                  <a:outerShdw blurRad="38100" dist="19050" dir="2700000" algn="tl" rotWithShape="0">
                    <a:schemeClr val="dk1">
                      <a:alpha val="40000"/>
                    </a:schemeClr>
                  </a:outerShdw>
                </a:effectLst>
              </a:rPr>
              <a:t>MENENTUKAN </a:t>
            </a:r>
            <a:r>
              <a:rPr lang="id-ID" altLang="en-US" dirty="0">
                <a:solidFill>
                  <a:schemeClr val="tx1"/>
                </a:solidFill>
                <a:effectLst>
                  <a:outerShdw blurRad="38100" dist="19050" dir="2700000" algn="tl" rotWithShape="0">
                    <a:schemeClr val="dk1">
                      <a:alpha val="40000"/>
                    </a:schemeClr>
                  </a:outerShdw>
                </a:effectLst>
              </a:rPr>
              <a:t>PROJEK PENGURANGAN </a:t>
            </a:r>
            <a:endParaRPr lang="id-ID" altLang="en-US" dirty="0">
              <a:solidFill>
                <a:schemeClr val="tx1"/>
              </a:solidFill>
              <a:effectLst>
                <a:outerShdw blurRad="38100" dist="19050" dir="2700000" algn="tl" rotWithShape="0">
                  <a:schemeClr val="dk1">
                    <a:alpha val="40000"/>
                  </a:schemeClr>
                </a:outerShdw>
              </a:effectLst>
            </a:endParaRPr>
          </a:p>
        </p:txBody>
      </p:sp>
      <p:sp>
        <p:nvSpPr>
          <p:cNvPr id="225" name="Google Shape;225;p23"/>
          <p:cNvSpPr txBox="1">
            <a:spLocks noGrp="1"/>
          </p:cNvSpPr>
          <p:nvPr>
            <p:ph type="subTitle" idx="7"/>
          </p:nvPr>
        </p:nvSpPr>
        <p:spPr>
          <a:xfrm>
            <a:off x="311700" y="1783376"/>
            <a:ext cx="7988925" cy="112484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sz="1400" dirty="0">
                <a:solidFill>
                  <a:schemeClr val="accent4"/>
                </a:solidFill>
              </a:rPr>
              <a:t>Deskripsi projek pengurangan tidak cukup spesifik untuk memberikan pandangan yang jelas. Namun, secara umum, deskripsi projek pengurangan mungkin merujuk pada pengembangan atau implementasi suatu sistem, algoritma, atau metode yang bertujuan untuk mengurangi sesuatu. Reduksi ini dapat mencakup berbagai hal, seperti pengurangan biaya, kompleksitas, waktu, atau risiko dalam suatu proses atau sistem.</a:t>
            </a:r>
            <a:endParaRPr sz="1400" dirty="0">
              <a:solidFill>
                <a:schemeClr val="accent4"/>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1" name="Title 20"/>
          <p:cNvSpPr>
            <a:spLocks noGrp="1"/>
          </p:cNvSpPr>
          <p:nvPr>
            <p:ph type="ctrTitle" idx="16"/>
          </p:nvPr>
        </p:nvSpPr>
        <p:spPr>
          <a:xfrm>
            <a:off x="311700" y="1388548"/>
            <a:ext cx="2076000" cy="376331"/>
          </a:xfrm>
        </p:spPr>
        <p:txBody>
          <a:bodyPr/>
          <a:lstStyle/>
          <a:p>
            <a:pPr algn="l"/>
            <a:r>
              <a:rPr lang="en-US" sz="1600" dirty="0" err="1">
                <a:solidFill>
                  <a:schemeClr val="accent4">
                    <a:lumMod val="20000"/>
                    <a:lumOff val="80000"/>
                  </a:schemeClr>
                </a:solidFill>
                <a:highlight>
                  <a:srgbClr val="000000"/>
                </a:highlight>
              </a:rPr>
              <a:t>Deskripsi</a:t>
            </a:r>
            <a:r>
              <a:rPr lang="en-US" sz="1600" dirty="0">
                <a:solidFill>
                  <a:schemeClr val="accent4">
                    <a:lumMod val="20000"/>
                    <a:lumOff val="80000"/>
                  </a:schemeClr>
                </a:solidFill>
                <a:highlight>
                  <a:srgbClr val="000000"/>
                </a:highlight>
              </a:rPr>
              <a:t> </a:t>
            </a:r>
            <a:r>
              <a:rPr lang="en-US" sz="1600" dirty="0" err="1">
                <a:solidFill>
                  <a:schemeClr val="accent4">
                    <a:lumMod val="20000"/>
                    <a:lumOff val="80000"/>
                  </a:schemeClr>
                </a:solidFill>
                <a:highlight>
                  <a:srgbClr val="000000"/>
                </a:highlight>
              </a:rPr>
              <a:t>Aplikasi</a:t>
            </a:r>
            <a:endParaRPr lang="en-US" sz="1600" dirty="0" err="1">
              <a:solidFill>
                <a:schemeClr val="accent4">
                  <a:lumMod val="20000"/>
                  <a:lumOff val="80000"/>
                </a:schemeClr>
              </a:solidFill>
              <a:highlight>
                <a:srgbClr val="000000"/>
              </a:highlight>
            </a:endParaRPr>
          </a:p>
        </p:txBody>
      </p:sp>
      <p:sp>
        <p:nvSpPr>
          <p:cNvPr id="33" name="Title 32"/>
          <p:cNvSpPr>
            <a:spLocks noGrp="1"/>
          </p:cNvSpPr>
          <p:nvPr>
            <p:ph type="title" idx="8"/>
          </p:nvPr>
        </p:nvSpPr>
        <p:spPr>
          <a:xfrm>
            <a:off x="311700" y="3770769"/>
            <a:ext cx="8125521" cy="1124849"/>
          </a:xfrm>
        </p:spPr>
        <p:txBody>
          <a:bodyPr/>
          <a:lstStyle/>
          <a:p>
            <a:pPr marL="0" lvl="0" indent="0" rtl="0">
              <a:lnSpc>
                <a:spcPct val="150000"/>
              </a:lnSpc>
              <a:spcBef>
                <a:spcPts val="0"/>
              </a:spcBef>
              <a:spcAft>
                <a:spcPts val="0"/>
              </a:spcAft>
            </a:pPr>
            <a:r>
              <a:rPr lang="en-US" sz="1200" b="1" dirty="0">
                <a:solidFill>
                  <a:schemeClr val="bg1"/>
                </a:solidFill>
              </a:rPr>
              <a:t>Link Project :</a:t>
            </a:r>
            <a:br>
              <a:rPr lang="en-US" sz="1200" b="1" dirty="0">
                <a:solidFill>
                  <a:schemeClr val="bg1"/>
                </a:solidFill>
              </a:rPr>
            </a:br>
            <a:r>
              <a:rPr lang="en-US" sz="1200" b="1" dirty="0">
                <a:solidFill>
                  <a:schemeClr val="bg1"/>
                </a:solidFill>
              </a:rPr>
              <a:t>https://github.com/Nurwahdania2005/TP-DSK-2023</a:t>
            </a:r>
            <a:br>
              <a:rPr lang="en-US" sz="1200" b="1" dirty="0">
                <a:solidFill>
                  <a:schemeClr val="tx2"/>
                </a:solidFill>
              </a:rPr>
            </a:br>
            <a:br>
              <a:rPr lang="en-US" sz="1200" b="1" dirty="0">
                <a:solidFill>
                  <a:schemeClr val="tx2"/>
                </a:solidFill>
              </a:rPr>
            </a:br>
            <a:endParaRPr lang="id-ID" sz="12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399"/>
        <p:cNvGrpSpPr/>
        <p:nvPr/>
      </p:nvGrpSpPr>
      <p:grpSpPr>
        <a:xfrm>
          <a:off x="0" y="0"/>
          <a:ext cx="0" cy="0"/>
          <a:chOff x="0" y="0"/>
          <a:chExt cx="0" cy="0"/>
        </a:xfrm>
      </p:grpSpPr>
      <p:sp>
        <p:nvSpPr>
          <p:cNvPr id="400" name="Google Shape;400;p28"/>
          <p:cNvSpPr/>
          <p:nvPr/>
        </p:nvSpPr>
        <p:spPr>
          <a:xfrm>
            <a:off x="1146694" y="2541754"/>
            <a:ext cx="3564954" cy="785413"/>
          </a:xfrm>
          <a:prstGeom prst="homePlate">
            <a:avLst>
              <a:gd name="adj" fmla="val 50000"/>
            </a:avLst>
          </a:prstGeom>
          <a:solidFill>
            <a:schemeClr val="bg1"/>
          </a:solidFill>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b="1">
                <a:solidFill>
                  <a:schemeClr val="tx1"/>
                </a:solidFill>
              </a:rPr>
              <a:t>output: Tampilkan hasil pengurangan</a:t>
            </a:r>
            <a:endParaRPr lang="id-ID" sz="1200" b="1">
              <a:solidFill>
                <a:schemeClr val="tx1"/>
              </a:solidFill>
            </a:endParaRPr>
          </a:p>
        </p:txBody>
      </p:sp>
      <p:sp>
        <p:nvSpPr>
          <p:cNvPr id="401" name="Google Shape;401;p28"/>
          <p:cNvSpPr/>
          <p:nvPr/>
        </p:nvSpPr>
        <p:spPr>
          <a:xfrm>
            <a:off x="1153795" y="1469390"/>
            <a:ext cx="3559810" cy="901700"/>
          </a:xfrm>
          <a:prstGeom prst="homePlate">
            <a:avLst>
              <a:gd name="adj" fmla="val 50000"/>
            </a:avLst>
          </a:prstGeom>
          <a:solidFill>
            <a:schemeClr val="bg1"/>
          </a:solidFill>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b="1">
                <a:solidFill>
                  <a:schemeClr val="tx1"/>
                </a:solidFill>
              </a:rPr>
              <a:t>Proses: Kurangkan angka pertama dengan angka kedua</a:t>
            </a:r>
            <a:endParaRPr lang="id-ID" sz="1200" b="1">
              <a:solidFill>
                <a:schemeClr val="tx1"/>
              </a:solidFill>
            </a:endParaRPr>
          </a:p>
          <a:p>
            <a:pPr marL="0" lvl="0" indent="0" algn="l" rtl="0">
              <a:spcBef>
                <a:spcPts val="0"/>
              </a:spcBef>
              <a:spcAft>
                <a:spcPts val="0"/>
              </a:spcAft>
              <a:buNone/>
            </a:pPr>
            <a:endParaRPr lang="id-ID" sz="1200" b="1">
              <a:solidFill>
                <a:schemeClr val="tx1"/>
              </a:solidFill>
            </a:endParaRPr>
          </a:p>
        </p:txBody>
      </p:sp>
      <p:sp>
        <p:nvSpPr>
          <p:cNvPr id="402" name="Google Shape;402;p28"/>
          <p:cNvSpPr/>
          <p:nvPr/>
        </p:nvSpPr>
        <p:spPr>
          <a:xfrm>
            <a:off x="1153717" y="629582"/>
            <a:ext cx="3559532" cy="669062"/>
          </a:xfrm>
          <a:prstGeom prst="homePlate">
            <a:avLst>
              <a:gd name="adj" fmla="val 50000"/>
            </a:avLst>
          </a:prstGeom>
          <a:solidFill>
            <a:schemeClr val="bg1"/>
          </a:solidFill>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ctr" anchorCtr="0">
            <a:noAutofit/>
            <a:scene3d>
              <a:camera prst="orthographicFront"/>
              <a:lightRig rig="threePt" dir="t"/>
            </a:scene3d>
          </a:bodyPr>
          <a:lstStyle/>
          <a:p>
            <a:pPr marL="0" lvl="0" indent="0" algn="l" rtl="0">
              <a:spcBef>
                <a:spcPts val="0"/>
              </a:spcBef>
              <a:spcAft>
                <a:spcPts val="0"/>
              </a:spcAft>
              <a:buNone/>
            </a:pPr>
            <a:endParaRPr dirty="0">
              <a:solidFill>
                <a:schemeClr val="accent1"/>
              </a:solidFill>
              <a:effectLst>
                <a:outerShdw blurRad="38100" dist="25400" dir="5400000" algn="ctr" rotWithShape="0">
                  <a:srgbClr val="6E747A">
                    <a:alpha val="43000"/>
                  </a:srgbClr>
                </a:outerShdw>
              </a:effectLst>
            </a:endParaRPr>
          </a:p>
        </p:txBody>
      </p:sp>
      <p:sp>
        <p:nvSpPr>
          <p:cNvPr id="403" name="Google Shape;403;p28"/>
          <p:cNvSpPr txBox="1">
            <a:spLocks noGrp="1"/>
          </p:cNvSpPr>
          <p:nvPr>
            <p:ph type="ctrTitle" idx="4"/>
          </p:nvPr>
        </p:nvSpPr>
        <p:spPr>
          <a:xfrm>
            <a:off x="0" y="52824"/>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bg1"/>
                </a:solidFill>
                <a:latin typeface="Roboto" panose="02000000000000000000" pitchFamily="2" charset="0"/>
              </a:rPr>
              <a:t>ALUR KERJA PROGRAM</a:t>
            </a:r>
            <a:endParaRPr b="1" dirty="0">
              <a:solidFill>
                <a:schemeClr val="bg1"/>
              </a:solidFill>
            </a:endParaRPr>
          </a:p>
        </p:txBody>
      </p:sp>
      <p:sp>
        <p:nvSpPr>
          <p:cNvPr id="404" name="Google Shape;404;p28"/>
          <p:cNvSpPr txBox="1">
            <a:spLocks noGrp="1"/>
          </p:cNvSpPr>
          <p:nvPr>
            <p:ph type="ctrTitle"/>
          </p:nvPr>
        </p:nvSpPr>
        <p:spPr>
          <a:xfrm>
            <a:off x="1153717" y="526175"/>
            <a:ext cx="3105143" cy="833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solidFill>
                  <a:schemeClr val="tx1"/>
                </a:solidFill>
              </a:rPr>
              <a:t>Input : Terima dua angka yang akan di kurangkan </a:t>
            </a:r>
            <a:br>
              <a:rPr lang="id-ID" dirty="0">
                <a:solidFill>
                  <a:schemeClr val="tx1"/>
                </a:solidFill>
              </a:rPr>
            </a:br>
            <a:endParaRPr lang="id-ID" dirty="0">
              <a:solidFill>
                <a:schemeClr val="tx1"/>
              </a:solidFill>
            </a:endParaRPr>
          </a:p>
        </p:txBody>
      </p:sp>
      <p:cxnSp>
        <p:nvCxnSpPr>
          <p:cNvPr id="407" name="Google Shape;407;p28"/>
          <p:cNvCxnSpPr/>
          <p:nvPr/>
        </p:nvCxnSpPr>
        <p:spPr>
          <a:xfrm>
            <a:off x="0" y="565673"/>
            <a:ext cx="391695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605210" y="691137"/>
            <a:ext cx="423900" cy="423900"/>
          </a:xfrm>
          <a:prstGeom prst="ellipse">
            <a:avLst/>
          </a:prstGeom>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1</a:t>
            </a:r>
            <a:endParaRPr dirty="0">
              <a:solidFill>
                <a:schemeClr val="tx1"/>
              </a:solidFill>
            </a:endParaRPr>
          </a:p>
        </p:txBody>
      </p:sp>
      <p:sp>
        <p:nvSpPr>
          <p:cNvPr id="409" name="Google Shape;409;p28"/>
          <p:cNvSpPr/>
          <p:nvPr/>
        </p:nvSpPr>
        <p:spPr>
          <a:xfrm>
            <a:off x="611625" y="1547531"/>
            <a:ext cx="423900" cy="423900"/>
          </a:xfrm>
          <a:prstGeom prst="ellipse">
            <a:avLst/>
          </a:prstGeom>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2</a:t>
            </a:r>
            <a:endParaRPr dirty="0">
              <a:solidFill>
                <a:schemeClr val="tx1"/>
              </a:solidFill>
            </a:endParaRPr>
          </a:p>
        </p:txBody>
      </p:sp>
      <p:sp>
        <p:nvSpPr>
          <p:cNvPr id="411" name="Google Shape;411;p28"/>
          <p:cNvSpPr/>
          <p:nvPr/>
        </p:nvSpPr>
        <p:spPr>
          <a:xfrm>
            <a:off x="615234" y="2480528"/>
            <a:ext cx="423900" cy="423900"/>
          </a:xfrm>
          <a:prstGeom prst="ellipse">
            <a:avLst/>
          </a:prstGeom>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3</a:t>
            </a:r>
            <a:endParaRPr dirty="0">
              <a:solidFill>
                <a:schemeClr val="tx1"/>
              </a:solidFill>
            </a:endParaRPr>
          </a:p>
        </p:txBody>
      </p:sp>
      <p:sp>
        <p:nvSpPr>
          <p:cNvPr id="2" name="Title 1"/>
          <p:cNvSpPr/>
          <p:nvPr>
            <p:ph type="ctrTitle" idx="3"/>
          </p:nvPr>
        </p:nvSpPr>
        <p:spPr/>
        <p:txBody>
          <a:bodyPr/>
          <a:p>
            <a:endParaRPr lang="en-US"/>
          </a:p>
        </p:txBody>
      </p:sp>
      <p:sp>
        <p:nvSpPr>
          <p:cNvPr id="3" name="Title 2"/>
          <p:cNvSpPr/>
          <p:nvPr>
            <p:ph type="ctrTitle"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83512" y="109829"/>
            <a:ext cx="5189034" cy="606600"/>
          </a:xfrm>
          <a:prstGeom prst="rect">
            <a:avLst/>
          </a:prstGeom>
        </p:spPr>
        <p:txBody>
          <a:bodyPr spcFirstLastPara="1" wrap="square" lIns="91425" tIns="91425" rIns="91425" bIns="91425" anchor="b" anchorCtr="0">
            <a:noAutofit/>
          </a:bodyPr>
          <a:lstStyle/>
          <a:p>
            <a:br>
              <a:rPr lang="id-ID" sz="1600" b="0" i="0" dirty="0">
                <a:solidFill>
                  <a:srgbClr val="000000"/>
                </a:solidFill>
                <a:effectLst/>
                <a:latin typeface="Roboto" panose="02000000000000000000" pitchFamily="2" charset="0"/>
              </a:rPr>
            </a:br>
            <a:r>
              <a:rPr lang="en-US" sz="3000" b="1" i="0" dirty="0">
                <a:solidFill>
                  <a:schemeClr val="tx1"/>
                </a:solidFill>
                <a:effectLst>
                  <a:outerShdw blurRad="38100" dist="19050" dir="2700000" algn="tl" rotWithShape="0">
                    <a:schemeClr val="dk1">
                      <a:alpha val="40000"/>
                    </a:schemeClr>
                  </a:outerShdw>
                </a:effectLst>
                <a:latin typeface="Roboto" panose="02000000000000000000" pitchFamily="2" charset="0"/>
              </a:rPr>
              <a:t>FITUR-FITUR PROGRAM</a:t>
            </a:r>
            <a:endParaRPr lang="en-US" sz="3000" b="1" i="0" dirty="0">
              <a:solidFill>
                <a:schemeClr val="tx1"/>
              </a:solidFill>
              <a:effectLst>
                <a:outerShdw blurRad="38100" dist="19050" dir="2700000" algn="tl" rotWithShape="0">
                  <a:schemeClr val="dk1">
                    <a:alpha val="40000"/>
                  </a:schemeClr>
                </a:outerShdw>
              </a:effectLst>
              <a:latin typeface="Roboto" panose="02000000000000000000" pitchFamily="2" charset="0"/>
            </a:endParaRPr>
          </a:p>
        </p:txBody>
      </p:sp>
      <p:sp>
        <p:nvSpPr>
          <p:cNvPr id="263" name="Google Shape;263;p24"/>
          <p:cNvSpPr txBox="1">
            <a:spLocks noGrp="1"/>
          </p:cNvSpPr>
          <p:nvPr>
            <p:ph type="subTitle" idx="1"/>
          </p:nvPr>
        </p:nvSpPr>
        <p:spPr>
          <a:xfrm>
            <a:off x="3865757" y="1027699"/>
            <a:ext cx="5092390" cy="4055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200" b="0" i="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Dalam membuat program dalam bahasa assembly untuk menentukan </a:t>
            </a:r>
            <a:r>
              <a:rPr lang="en-US" sz="1200" dirty="0" err="1">
                <a:solidFill>
                  <a:schemeClr val="bg1"/>
                </a:solidFill>
                <a:latin typeface="Roboto Light" panose="02000000000000000000" pitchFamily="2" charset="0"/>
                <a:ea typeface="Roboto Light" panose="02000000000000000000" pitchFamily="2" charset="0"/>
                <a:cs typeface="Roboto Light" panose="02000000000000000000" pitchFamily="2" charset="0"/>
              </a:rPr>
              <a:t>kodingan</a:t>
            </a:r>
            <a:r>
              <a:rPr 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 </a:t>
            </a:r>
            <a:r>
              <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tentang Penggurangan</a:t>
            </a:r>
            <a:r>
              <a:rPr 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 : </a:t>
            </a:r>
            <a:endParaRPr lang="en-US" sz="1200" b="0" i="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buNone/>
            </a:pPr>
            <a:endParaRPr lang="en-US" sz="1200" dirty="0">
              <a:solidFill>
                <a:schemeClr val="bg1"/>
              </a:solidFill>
              <a:latin typeface="Söhne"/>
            </a:endParaRPr>
          </a:p>
          <a:p>
            <a:pPr marL="0" lvl="0" indent="0" algn="l" rtl="0">
              <a:spcBef>
                <a:spcPts val="0"/>
              </a:spcBef>
              <a:spcAft>
                <a:spcPts val="0"/>
              </a:spcAft>
            </a:pPr>
            <a:r>
              <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1. Input Angka : Kemampuan untuk memasukkan angka yang akan dikurangkan.</a:t>
            </a: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r>
              <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2. Proses Pengurangan : Langkah-langkah atau algoritme untuk menggurangkan angka yang dimasukkan.</a:t>
            </a: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r>
              <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3. Output Hasil : Menampilkan hasil penggurangan setelah proses selesai.</a:t>
            </a: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r>
              <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4. Validasi Input : Memeriksa apakah input yang dimaksukkan sesui dengan krateria yang diinginkan.</a:t>
            </a: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endPar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r>
              <a:rPr lang="id-ID" alt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5.Pesan Kesalahan : Menampilkan pesan kesalahan jika input tidak valid atau terjadi masalah selama proses pengurangan. </a:t>
            </a:r>
            <a:endParaRPr lang="en-US"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spcBef>
                <a:spcPts val="0"/>
              </a:spcBef>
              <a:spcAft>
                <a:spcPts val="0"/>
              </a:spcAft>
            </a:pPr>
            <a:endParaRPr sz="12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264" name="Google Shape;264;p24"/>
          <p:cNvCxnSpPr/>
          <p:nvPr/>
        </p:nvCxnSpPr>
        <p:spPr>
          <a:xfrm>
            <a:off x="4683512" y="716429"/>
            <a:ext cx="444840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dirty="0">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05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CODINGAN PROGRAM </a:t>
            </a:r>
            <a:endParaRPr dirty="0"/>
          </a:p>
        </p:txBody>
      </p:sp>
      <p:cxnSp>
        <p:nvCxnSpPr>
          <p:cNvPr id="291" name="Google Shape;291;p25"/>
          <p:cNvCxnSpPr/>
          <p:nvPr/>
        </p:nvCxnSpPr>
        <p:spPr>
          <a:xfrm>
            <a:off x="158455" y="515193"/>
            <a:ext cx="852060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4" name="Picture 3"/>
          <p:cNvPicPr>
            <a:picLocks noChangeAspect="1"/>
          </p:cNvPicPr>
          <p:nvPr/>
        </p:nvPicPr>
        <p:blipFill>
          <a:blip r:embed="rId2"/>
          <a:srcRect t="10333"/>
          <a:stretch>
            <a:fillRect/>
          </a:stretch>
        </p:blipFill>
        <p:spPr>
          <a:xfrm>
            <a:off x="158750" y="570230"/>
            <a:ext cx="4454525" cy="4065905"/>
          </a:xfrm>
          <a:prstGeom prst="rect">
            <a:avLst/>
          </a:prstGeom>
        </p:spPr>
      </p:pic>
      <p:pic>
        <p:nvPicPr>
          <p:cNvPr id="6" name="Picture 5"/>
          <p:cNvPicPr>
            <a:picLocks noChangeAspect="1"/>
          </p:cNvPicPr>
          <p:nvPr/>
        </p:nvPicPr>
        <p:blipFill>
          <a:blip r:embed="rId2"/>
          <a:stretch>
            <a:fillRect/>
          </a:stretch>
        </p:blipFill>
        <p:spPr>
          <a:xfrm>
            <a:off x="4676775" y="609600"/>
            <a:ext cx="4408170" cy="4025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295"/>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 y="52705"/>
            <a:ext cx="4355465" cy="4822825"/>
          </a:xfrm>
          <a:prstGeom prst="rect">
            <a:avLst/>
          </a:prstGeom>
        </p:spPr>
      </p:pic>
      <p:pic>
        <p:nvPicPr>
          <p:cNvPr id="3" name="Picture 2"/>
          <p:cNvPicPr>
            <a:picLocks noChangeAspect="1"/>
          </p:cNvPicPr>
          <p:nvPr/>
        </p:nvPicPr>
        <p:blipFill>
          <a:blip r:embed="rId2"/>
          <a:stretch>
            <a:fillRect/>
          </a:stretch>
        </p:blipFill>
        <p:spPr>
          <a:xfrm>
            <a:off x="4602480" y="52070"/>
            <a:ext cx="4404995" cy="4824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170451" y="94423"/>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OUTPUT PROGRAM</a:t>
            </a:r>
            <a:endParaRPr dirty="0"/>
          </a:p>
        </p:txBody>
      </p:sp>
      <p:cxnSp>
        <p:nvCxnSpPr>
          <p:cNvPr id="600" name="Google Shape;600;p30"/>
          <p:cNvCxnSpPr/>
          <p:nvPr/>
        </p:nvCxnSpPr>
        <p:spPr>
          <a:xfrm>
            <a:off x="229925" y="701023"/>
            <a:ext cx="8520600" cy="0"/>
          </a:xfrm>
          <a:prstGeom prst="straightConnector1">
            <a:avLst/>
          </a:prstGeom>
          <a:noFill/>
          <a:ln w="9525" cap="flat" cmpd="sng">
            <a:solidFill>
              <a:schemeClr val="accent1"/>
            </a:solidFill>
            <a:prstDash val="solid"/>
            <a:round/>
            <a:headEnd type="none" w="med" len="med"/>
            <a:tailEnd type="none" w="med" len="med"/>
          </a:ln>
        </p:spPr>
      </p:cxnSp>
      <p:sp>
        <p:nvSpPr>
          <p:cNvPr id="17" name="TextBox 16"/>
          <p:cNvSpPr txBox="1"/>
          <p:nvPr/>
        </p:nvSpPr>
        <p:spPr>
          <a:xfrm>
            <a:off x="0" y="788759"/>
            <a:ext cx="2572748" cy="306705"/>
          </a:xfrm>
          <a:prstGeom prst="rect">
            <a:avLst/>
          </a:prstGeom>
          <a:noFill/>
        </p:spPr>
        <p:txBody>
          <a:bodyPr wrap="square" rtlCol="0">
            <a:spAutoFit/>
          </a:bodyPr>
          <a:lstStyle/>
          <a:p>
            <a:r>
              <a:rPr lang="en-US" dirty="0">
                <a:solidFill>
                  <a:schemeClr val="bg1"/>
                </a:solidFill>
              </a:rPr>
              <a:t>1. </a:t>
            </a:r>
            <a:r>
              <a:rPr lang="id-ID" altLang="en-US" dirty="0">
                <a:solidFill>
                  <a:schemeClr val="bg1"/>
                </a:solidFill>
              </a:rPr>
              <a:t>Hasil Menginput dan output </a:t>
            </a:r>
            <a:r>
              <a:rPr lang="en-US" dirty="0">
                <a:solidFill>
                  <a:schemeClr val="bg1"/>
                </a:solidFill>
              </a:rPr>
              <a:t> </a:t>
            </a:r>
            <a:endParaRPr lang="id-ID" dirty="0">
              <a:solidFill>
                <a:schemeClr val="bg1"/>
              </a:solidFill>
            </a:endParaRPr>
          </a:p>
        </p:txBody>
      </p:sp>
      <p:pic>
        <p:nvPicPr>
          <p:cNvPr id="2" name="Picture 1"/>
          <p:cNvPicPr>
            <a:picLocks noChangeAspect="1"/>
          </p:cNvPicPr>
          <p:nvPr/>
        </p:nvPicPr>
        <p:blipFill>
          <a:blip r:embed="rId2"/>
          <a:srcRect l="24173" t="34713" r="11160" b="13725"/>
          <a:stretch>
            <a:fillRect/>
          </a:stretch>
        </p:blipFill>
        <p:spPr>
          <a:xfrm>
            <a:off x="49530" y="1095375"/>
            <a:ext cx="6592570" cy="1828800"/>
          </a:xfrm>
          <a:prstGeom prst="rect">
            <a:avLst/>
          </a:prstGeom>
        </p:spPr>
      </p:pic>
      <p:pic>
        <p:nvPicPr>
          <p:cNvPr id="4" name="Picture 3"/>
          <p:cNvPicPr>
            <a:picLocks noChangeAspect="1"/>
          </p:cNvPicPr>
          <p:nvPr/>
        </p:nvPicPr>
        <p:blipFill>
          <a:blip r:embed="rId2"/>
          <a:srcRect l="24173" t="34713" r="11160" b="13725"/>
          <a:stretch>
            <a:fillRect/>
          </a:stretch>
        </p:blipFill>
        <p:spPr>
          <a:xfrm>
            <a:off x="49530" y="3102610"/>
            <a:ext cx="8339455" cy="1711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655050" y="120383"/>
            <a:ext cx="78339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2"/>
                </a:solidFill>
              </a:rPr>
              <a:t>PROJECT GITHUB</a:t>
            </a:r>
            <a:endParaRPr dirty="0">
              <a:solidFill>
                <a:schemeClr val="tx2"/>
              </a:solidFill>
            </a:endParaRPr>
          </a:p>
        </p:txBody>
      </p:sp>
      <p:pic>
        <p:nvPicPr>
          <p:cNvPr id="2" name="Picture 1"/>
          <p:cNvPicPr>
            <a:picLocks noChangeAspect="1"/>
          </p:cNvPicPr>
          <p:nvPr/>
        </p:nvPicPr>
        <p:blipFill>
          <a:blip r:embed="rId2"/>
          <a:stretch>
            <a:fillRect/>
          </a:stretch>
        </p:blipFill>
        <p:spPr>
          <a:xfrm>
            <a:off x="83185" y="661035"/>
            <a:ext cx="8976995" cy="425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376"/>
        <p:cNvGrpSpPr/>
        <p:nvPr/>
      </p:nvGrpSpPr>
      <p:grpSpPr>
        <a:xfrm>
          <a:off x="0" y="0"/>
          <a:ext cx="0" cy="0"/>
          <a:chOff x="0" y="0"/>
          <a:chExt cx="0" cy="0"/>
        </a:xfrm>
      </p:grpSpPr>
      <p:sp>
        <p:nvSpPr>
          <p:cNvPr id="394" name="Google Shape;394;p27"/>
          <p:cNvSpPr txBox="1">
            <a:spLocks noGrp="1"/>
          </p:cNvSpPr>
          <p:nvPr>
            <p:ph type="ctrTitle"/>
          </p:nvPr>
        </p:nvSpPr>
        <p:spPr>
          <a:xfrm>
            <a:off x="2706108" y="1766904"/>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1400" dirty="0"/>
          </a:p>
        </p:txBody>
      </p:sp>
      <p:sp>
        <p:nvSpPr>
          <p:cNvPr id="395" name="Google Shape;395;p27"/>
          <p:cNvSpPr txBox="1">
            <a:spLocks noGrp="1"/>
          </p:cNvSpPr>
          <p:nvPr>
            <p:ph type="subTitle" idx="1"/>
          </p:nvPr>
        </p:nvSpPr>
        <p:spPr>
          <a:xfrm>
            <a:off x="1724722" y="1902443"/>
            <a:ext cx="5433864" cy="1259077"/>
          </a:xfrm>
          <a:prstGeom prst="rect">
            <a:avLst/>
          </a:prstGeom>
          <a:solidFill>
            <a:schemeClr val="accent3">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id-ID" sz="3200" b="1" dirty="0">
                <a:solidFill>
                  <a:schemeClr val="tx1"/>
                </a:solidFill>
              </a:rPr>
              <a:t>THANK YOU</a:t>
            </a:r>
            <a:endParaRPr lang="id-ID" sz="3200" b="1" dirty="0">
              <a:solidFill>
                <a:schemeClr val="tx1"/>
              </a:solidFill>
            </a:endParaRPr>
          </a:p>
          <a:p>
            <a:pPr marL="0" lvl="0" indent="0" rtl="0">
              <a:spcBef>
                <a:spcPts val="0"/>
              </a:spcBef>
              <a:spcAft>
                <a:spcPts val="0"/>
              </a:spcAft>
              <a:buNone/>
            </a:pPr>
            <a:r>
              <a:rPr lang="id-ID" sz="3200" b="1" dirty="0">
                <a:solidFill>
                  <a:schemeClr val="tx1"/>
                </a:solidFill>
              </a:rPr>
              <a:t>SEMOGA BERMANFAAT</a:t>
            </a:r>
            <a:endParaRPr lang="id-ID" sz="3200" b="1" dirty="0">
              <a:solidFill>
                <a:schemeClr val="tx1"/>
              </a:solidFill>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1471</Words>
  <Application>WPS Presentation</Application>
  <PresentationFormat>On-screen Show (16:9)</PresentationFormat>
  <Paragraphs>61</Paragraphs>
  <Slides>9</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Arial</vt:lpstr>
      <vt:lpstr>Roboto Black</vt:lpstr>
      <vt:lpstr>Bree Serif</vt:lpstr>
      <vt:lpstr>Segoe Print</vt:lpstr>
      <vt:lpstr>Roboto Light</vt:lpstr>
      <vt:lpstr>Roboto Mono Thin</vt:lpstr>
      <vt:lpstr>Didact Gothic</vt:lpstr>
      <vt:lpstr>Roboto</vt:lpstr>
      <vt:lpstr>Roboto Light</vt:lpstr>
      <vt:lpstr>Söhne</vt:lpstr>
      <vt:lpstr>Impact</vt:lpstr>
      <vt:lpstr>Microsoft YaHei</vt:lpstr>
      <vt:lpstr>Arial Unicode MS</vt:lpstr>
      <vt:lpstr>WEB PROPOSAL</vt:lpstr>
      <vt:lpstr>DASAR SISTEM KOMPUTER</vt:lpstr>
      <vt:lpstr>Link Project : https://github.com/Nurwahdania2005/TP-DSK-2023  </vt:lpstr>
      <vt:lpstr>Input : Terima dua angka yang akan di kurangkan  </vt:lpstr>
      <vt:lpstr> FITUR-FITUR PROGRAM</vt:lpstr>
      <vt:lpstr>CODINGAN PROGRAM </vt:lpstr>
      <vt:lpstr>PowerPoint 演示文稿</vt:lpstr>
      <vt:lpstr>OUTPUT PROGRAM</vt:lpstr>
      <vt:lpstr>PROJECT GITHUB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 SISTEM KOMPUTER</dc:title>
  <dc:creator>A S U S</dc:creator>
  <cp:lastModifiedBy>nurwa</cp:lastModifiedBy>
  <cp:revision>8</cp:revision>
  <dcterms:created xsi:type="dcterms:W3CDTF">2024-01-11T08:32:00Z</dcterms:created>
  <dcterms:modified xsi:type="dcterms:W3CDTF">2024-01-13T06:08:24Z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77DD5549DB734093A6BCF1376F059E85</vt:lpwstr>
  </property>
  <property fmtid="{D5CDD505-2E9C-101B-9397-08002B2CF9AE}" pid="3" name="KSOProductBuildVer">
    <vt:lpwstr>1033-11.2.0.11225</vt:lpwstr>
  </property>
</Properties>
</file>