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9" r:id="rId11"/>
    <p:sldId id="265" r:id="rId12"/>
    <p:sldId id="268" r:id="rId13"/>
    <p:sldId id="270" r:id="rId14"/>
    <p:sldId id="272" r:id="rId15"/>
    <p:sldId id="271" r:id="rId16"/>
    <p:sldId id="266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36" autoAdjust="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7C14-72C3-43E3-84BC-6FDB1CB9249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DD04-07DE-4ABD-818C-32CCDDB9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OS is the kernel + application (window manager, text editor, compiler)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1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wiki.wikidot.com/c:struct-sta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System Call Programming &amp; Debugging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57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481"/>
            <a:ext cx="8229600" cy="4525963"/>
          </a:xfrm>
        </p:spPr>
        <p:txBody>
          <a:bodyPr/>
          <a:lstStyle/>
          <a:p>
            <a:r>
              <a:rPr lang="en-US" dirty="0" smtClean="0"/>
              <a:t>When a system call is made, the program being executed is interrupted and control is passed to the kernel</a:t>
            </a:r>
          </a:p>
          <a:p>
            <a:r>
              <a:rPr lang="en-US" dirty="0" smtClean="0"/>
              <a:t>If operation is valid the kernel performs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61496"/>
            <a:ext cx="6293708" cy="34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 Overhead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 are expensive and can hurt performance</a:t>
            </a:r>
          </a:p>
          <a:p>
            <a:r>
              <a:rPr lang="en-US" dirty="0" smtClean="0"/>
              <a:t>The system must do many things</a:t>
            </a:r>
          </a:p>
          <a:p>
            <a:pPr lvl="1"/>
            <a:r>
              <a:rPr lang="en-US" dirty="0" smtClean="0"/>
              <a:t>Process is interrupted &amp; computer saves </a:t>
            </a:r>
            <a:r>
              <a:rPr lang="en-US" dirty="0"/>
              <a:t>its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OS takes </a:t>
            </a:r>
            <a:r>
              <a:rPr lang="en-US" dirty="0"/>
              <a:t>control of </a:t>
            </a:r>
            <a:r>
              <a:rPr lang="en-US" dirty="0" smtClean="0"/>
              <a:t>CPU &amp; verifies validity of op.</a:t>
            </a:r>
          </a:p>
          <a:p>
            <a:pPr lvl="1"/>
            <a:r>
              <a:rPr lang="en-US" b="1" dirty="0" smtClean="0"/>
              <a:t>OS performs requested action</a:t>
            </a:r>
          </a:p>
          <a:p>
            <a:pPr lvl="1"/>
            <a:r>
              <a:rPr lang="en-US" dirty="0" smtClean="0"/>
              <a:t>OS restores saved context, switches to user mode</a:t>
            </a:r>
          </a:p>
          <a:p>
            <a:pPr lvl="1"/>
            <a:r>
              <a:rPr lang="en-US" dirty="0" smtClean="0"/>
              <a:t>OS gives </a:t>
            </a:r>
            <a:r>
              <a:rPr lang="en-US" dirty="0"/>
              <a:t>control of the CPU back to </a:t>
            </a:r>
            <a:r>
              <a:rPr lang="en-US" dirty="0" smtClean="0"/>
              <a:t>user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are </a:t>
            </a:r>
            <a:r>
              <a:rPr lang="en-US" dirty="0"/>
              <a:t>a part of standard C library</a:t>
            </a:r>
            <a:endParaRPr lang="en-US" dirty="0" smtClean="0"/>
          </a:p>
          <a:p>
            <a:r>
              <a:rPr lang="en-US" dirty="0" smtClean="0"/>
              <a:t>To avoid system call overhead use equivalent library functions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 vs. read, write (for standard I/O)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 vs. open, close (for file I/O), etc.</a:t>
            </a:r>
          </a:p>
          <a:p>
            <a:r>
              <a:rPr lang="en-US" dirty="0" smtClean="0"/>
              <a:t>How do these functions perform privileged operations?</a:t>
            </a:r>
          </a:p>
          <a:p>
            <a:pPr lvl="1"/>
            <a:r>
              <a:rPr lang="en-US" dirty="0" smtClean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val="25599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What’s the Point?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648200" y="1447800"/>
            <a:ext cx="411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Many library functions invoke system calls indirectly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 why use library calls?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Usually equivalent library functions make fewer </a:t>
            </a:r>
            <a:r>
              <a:rPr lang="en-US" sz="2800" dirty="0"/>
              <a:t>system </a:t>
            </a:r>
            <a:r>
              <a:rPr lang="en-US" sz="2800" dirty="0" smtClean="0"/>
              <a:t>calls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non-frequent </a:t>
            </a:r>
            <a:r>
              <a:rPr lang="en-US" sz="2800" dirty="0"/>
              <a:t>switches from user mode to kernel </a:t>
            </a:r>
            <a:r>
              <a:rPr lang="en-US" sz="2800" dirty="0" smtClean="0"/>
              <a:t>mode =&gt; less overhead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Unbuffered</a:t>
            </a:r>
            <a:r>
              <a:rPr lang="en-US" b="1" dirty="0" smtClean="0"/>
              <a:t> vs. Buffered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Unbuffered</a:t>
            </a:r>
            <a:endParaRPr lang="en-US" b="1" dirty="0" smtClean="0"/>
          </a:p>
          <a:p>
            <a:pPr lvl="1"/>
            <a:r>
              <a:rPr lang="en-US" dirty="0" smtClean="0"/>
              <a:t>Every byte is read/written by </a:t>
            </a:r>
            <a:r>
              <a:rPr lang="en-US" dirty="0"/>
              <a:t>the </a:t>
            </a:r>
            <a:r>
              <a:rPr lang="en-US" dirty="0" smtClean="0"/>
              <a:t>kernel through a system call </a:t>
            </a:r>
          </a:p>
          <a:p>
            <a:r>
              <a:rPr lang="en-US" b="1" dirty="0" smtClean="0"/>
              <a:t>Buffered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as many bytes </a:t>
            </a:r>
            <a:r>
              <a:rPr lang="en-US" dirty="0" smtClean="0"/>
              <a:t>as possible (in a buffer) and </a:t>
            </a:r>
            <a:r>
              <a:rPr lang="en-US" dirty="0"/>
              <a:t>read more than a single byte </a:t>
            </a:r>
            <a:r>
              <a:rPr lang="en-US" dirty="0" smtClean="0"/>
              <a:t>(into buffer) at a time and use one system call for a block of bytes 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/>
              <a:t>Buffered I/O decreases the number of read/write system calls </a:t>
            </a:r>
            <a:r>
              <a:rPr lang="en-US" dirty="0" smtClean="0"/>
              <a:t>and the corresponding overhead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Buffered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Writing to a file:</a:t>
            </a:r>
          </a:p>
          <a:p>
            <a:pPr lvl="1"/>
            <a:r>
              <a:rPr lang="en-US" sz="11200" dirty="0" err="1" smtClean="0"/>
              <a:t>fwrite</a:t>
            </a:r>
            <a:r>
              <a:rPr lang="en-US" sz="11200" dirty="0" smtClean="0"/>
              <a:t>() copies </a:t>
            </a:r>
            <a:r>
              <a:rPr lang="en-US" sz="11200" dirty="0"/>
              <a:t>outgoing data to a local </a:t>
            </a:r>
            <a:r>
              <a:rPr lang="en-US" sz="11200" dirty="0" smtClean="0"/>
              <a:t>buffer as long as it’s not full and returns </a:t>
            </a:r>
            <a:r>
              <a:rPr lang="en-US" sz="11200" dirty="0"/>
              <a:t>to </a:t>
            </a:r>
            <a:r>
              <a:rPr lang="en-US" sz="11200" dirty="0" smtClean="0"/>
              <a:t>the caller immediately</a:t>
            </a:r>
          </a:p>
          <a:p>
            <a:pPr lvl="1"/>
            <a:r>
              <a:rPr lang="en-US" sz="11200" dirty="0" smtClean="0"/>
              <a:t>When buffer space is </a:t>
            </a:r>
            <a:r>
              <a:rPr lang="en-US" sz="11200" dirty="0"/>
              <a:t>running out, </a:t>
            </a:r>
            <a:r>
              <a:rPr lang="en-US" sz="11200" dirty="0" err="1"/>
              <a:t>fwrite</a:t>
            </a:r>
            <a:r>
              <a:rPr lang="en-US" sz="11200" dirty="0"/>
              <a:t>() calls </a:t>
            </a:r>
            <a:r>
              <a:rPr lang="en-US" sz="11200" dirty="0" smtClean="0"/>
              <a:t>the write</a:t>
            </a:r>
            <a:r>
              <a:rPr lang="en-US" sz="11200" dirty="0"/>
              <a:t>() system call to flush the buffer </a:t>
            </a:r>
            <a:r>
              <a:rPr lang="en-US" sz="11200"/>
              <a:t>to </a:t>
            </a:r>
            <a:r>
              <a:rPr lang="en-US" sz="11200" smtClean="0"/>
              <a:t>make room</a:t>
            </a:r>
            <a:endParaRPr lang="en-US" sz="11200" dirty="0" smtClean="0"/>
          </a:p>
          <a:p>
            <a:r>
              <a:rPr lang="en-US" sz="11200" b="1" dirty="0" smtClean="0"/>
              <a:t>Reading from a file:</a:t>
            </a:r>
            <a:endParaRPr lang="en-US" sz="11200" b="1" dirty="0"/>
          </a:p>
          <a:p>
            <a:pPr lvl="1"/>
            <a:r>
              <a:rPr lang="en-US" sz="11200" dirty="0" err="1" smtClean="0"/>
              <a:t>fread</a:t>
            </a:r>
            <a:r>
              <a:rPr lang="en-US" sz="11200" dirty="0"/>
              <a:t>() </a:t>
            </a:r>
            <a:r>
              <a:rPr lang="en-US" sz="11200" dirty="0" smtClean="0"/>
              <a:t>copies </a:t>
            </a:r>
            <a:r>
              <a:rPr lang="en-US" sz="11200" dirty="0"/>
              <a:t>requested data from the local buffer to user's </a:t>
            </a:r>
            <a:r>
              <a:rPr lang="en-US" sz="11200" dirty="0" smtClean="0"/>
              <a:t>process as long as the buffer contains enough data</a:t>
            </a:r>
          </a:p>
          <a:p>
            <a:pPr lvl="1"/>
            <a:r>
              <a:rPr lang="en-US" sz="11200" dirty="0" smtClean="0"/>
              <a:t>When the buffer </a:t>
            </a:r>
            <a:r>
              <a:rPr lang="en-US" sz="11200" dirty="0"/>
              <a:t>is empty, </a:t>
            </a:r>
            <a:r>
              <a:rPr lang="en-US" sz="11200" dirty="0" err="1"/>
              <a:t>fread</a:t>
            </a:r>
            <a:r>
              <a:rPr lang="en-US" sz="11200" dirty="0"/>
              <a:t>() calls </a:t>
            </a:r>
            <a:r>
              <a:rPr lang="en-US" sz="11200" dirty="0" smtClean="0"/>
              <a:t>the read</a:t>
            </a:r>
            <a:r>
              <a:rPr lang="en-US" sz="11200" dirty="0"/>
              <a:t>() system call to fill the buffer with data and then copies data from the </a:t>
            </a:r>
            <a:r>
              <a:rPr lang="en-US" sz="11200" dirty="0" smtClean="0"/>
              <a:t>buffer</a:t>
            </a:r>
            <a:endParaRPr lang="en-US" sz="1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2 versions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Version 1 (tr2b.c)</a:t>
            </a:r>
          </a:p>
          <a:p>
            <a:pPr lvl="2"/>
            <a:r>
              <a:rPr lang="en-US" dirty="0" smtClean="0"/>
              <a:t>Library functions: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/>
              <a:t> for copying</a:t>
            </a:r>
          </a:p>
          <a:p>
            <a:pPr lvl="1"/>
            <a:r>
              <a:rPr lang="en-US" dirty="0" smtClean="0"/>
              <a:t>Version 2 (tr2u.c)</a:t>
            </a:r>
          </a:p>
          <a:p>
            <a:pPr lvl="2"/>
            <a:r>
              <a:rPr lang="en-US" dirty="0" smtClean="0"/>
              <a:t>System calls: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/>
              <a:t> for copying </a:t>
            </a:r>
          </a:p>
          <a:p>
            <a:r>
              <a:rPr lang="en-US" dirty="0" smtClean="0"/>
              <a:t>Usage: cat file | tr2(b/u) </a:t>
            </a:r>
            <a:r>
              <a:rPr lang="en-US" i="1" dirty="0" smtClean="0"/>
              <a:t>from</a:t>
            </a:r>
            <a:r>
              <a:rPr lang="en-US" dirty="0" smtClean="0"/>
              <a:t> </a:t>
            </a:r>
            <a:r>
              <a:rPr lang="en-US" i="1" dirty="0" smtClean="0"/>
              <a:t>to</a:t>
            </a:r>
            <a:r>
              <a:rPr lang="en-US" dirty="0" smtClean="0"/>
              <a:t> 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rom</a:t>
            </a:r>
            <a:r>
              <a:rPr lang="en-US" dirty="0" smtClean="0"/>
              <a:t> &amp; </a:t>
            </a:r>
            <a:r>
              <a:rPr lang="en-US" i="1" dirty="0" smtClean="0"/>
              <a:t>to</a:t>
            </a:r>
            <a:r>
              <a:rPr lang="en-US" dirty="0" smtClean="0"/>
              <a:t> are sets of equal length</a:t>
            </a:r>
          </a:p>
          <a:p>
            <a:pPr lvl="1"/>
            <a:r>
              <a:rPr lang="en-US" dirty="0" smtClean="0"/>
              <a:t>If sets are not of equal length or translation is ambiguous → error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strace</a:t>
            </a:r>
            <a:r>
              <a:rPr lang="en-US" dirty="0" smtClean="0"/>
              <a:t> to compare the number of system calls issued by each version when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opying one file to another (cat file1 | tr2 </a:t>
            </a:r>
            <a:r>
              <a:rPr lang="en-US" i="1" dirty="0" smtClean="0"/>
              <a:t>from to</a:t>
            </a:r>
            <a:r>
              <a:rPr lang="en-US" dirty="0" smtClean="0"/>
              <a:t> &gt; file2)</a:t>
            </a:r>
          </a:p>
          <a:p>
            <a:pPr lvl="1"/>
            <a:r>
              <a:rPr lang="en-US" dirty="0" smtClean="0"/>
              <a:t>Copying a file to your terminal (cat file1 | tr2 </a:t>
            </a:r>
            <a:r>
              <a:rPr lang="en-US" i="1" dirty="0" smtClean="0"/>
              <a:t>from 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 smtClean="0"/>
              <a:t> to measure how much faster one program is than the other</a:t>
            </a:r>
          </a:p>
        </p:txBody>
      </p:sp>
    </p:spTree>
    <p:extLst>
      <p:ext uri="{BB962C8B-B14F-4D97-AF65-F5344CB8AC3E}">
        <p14:creationId xmlns:p14="http://schemas.microsoft.com/office/powerpoint/2010/main" val="26418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b="1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dirty="0"/>
              <a:t>time [</a:t>
            </a:r>
            <a:r>
              <a:rPr lang="en-US" sz="2800" i="1" dirty="0"/>
              <a:t>options</a:t>
            </a:r>
            <a:r>
              <a:rPr lang="en-US" sz="2800" b="1" dirty="0"/>
              <a:t>] </a:t>
            </a:r>
            <a:r>
              <a:rPr lang="en-US" sz="2800" i="1" dirty="0"/>
              <a:t>command</a:t>
            </a:r>
            <a:r>
              <a:rPr lang="en-US" sz="2800" b="1" dirty="0"/>
              <a:t> [</a:t>
            </a:r>
            <a:r>
              <a:rPr lang="en-US" sz="2800" i="1" dirty="0"/>
              <a:t>arguments...</a:t>
            </a:r>
            <a:r>
              <a:rPr lang="en-US" sz="2800" b="1" dirty="0"/>
              <a:t>] </a:t>
            </a:r>
            <a:r>
              <a:rPr lang="en-US" sz="2800" dirty="0"/>
              <a:t> </a:t>
            </a:r>
          </a:p>
          <a:p>
            <a:r>
              <a:rPr lang="en-US" sz="2800" dirty="0" smtClean="0"/>
              <a:t>Output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real 0m4.866s: elapsed </a:t>
            </a:r>
            <a:r>
              <a:rPr lang="en-US" sz="2400" dirty="0"/>
              <a:t>time </a:t>
            </a:r>
            <a:r>
              <a:rPr lang="en-US" sz="2400" dirty="0" smtClean="0"/>
              <a:t>as </a:t>
            </a:r>
            <a:r>
              <a:rPr lang="en-US" sz="2400" dirty="0"/>
              <a:t>read from a wall </a:t>
            </a:r>
            <a:r>
              <a:rPr lang="en-US" sz="2400" dirty="0" smtClean="0"/>
              <a:t>clock</a:t>
            </a:r>
          </a:p>
          <a:p>
            <a:pPr lvl="1"/>
            <a:r>
              <a:rPr lang="en-US" sz="2400" dirty="0" smtClean="0"/>
              <a:t>user 0m0.001s: </a:t>
            </a:r>
            <a:r>
              <a:rPr lang="en-US" sz="2400" dirty="0"/>
              <a:t>the CPU time used by your process </a:t>
            </a:r>
            <a:endParaRPr lang="en-US" sz="2400" dirty="0" smtClean="0"/>
          </a:p>
          <a:p>
            <a:pPr lvl="1"/>
            <a:r>
              <a:rPr lang="en-US" sz="2400" dirty="0" smtClean="0"/>
              <a:t>sys 0m0.021s: the </a:t>
            </a:r>
            <a:r>
              <a:rPr lang="en-US" sz="2400" dirty="0"/>
              <a:t>CPU time used by the system on behalf of your </a:t>
            </a:r>
            <a:r>
              <a:rPr lang="en-US" sz="2400" dirty="0" smtClean="0"/>
              <a:t>process</a:t>
            </a:r>
          </a:p>
          <a:p>
            <a:r>
              <a:rPr lang="en-US" sz="2800" b="1" dirty="0" err="1"/>
              <a:t>s</a:t>
            </a:r>
            <a:r>
              <a:rPr lang="en-US" sz="2800" b="1" dirty="0" err="1" smtClean="0"/>
              <a:t>trace</a:t>
            </a:r>
            <a:r>
              <a:rPr lang="en-US" sz="2800" dirty="0" smtClean="0"/>
              <a:t>: intercepts and prints out system calls to </a:t>
            </a:r>
            <a:r>
              <a:rPr lang="en-US" sz="2800" dirty="0" err="1" smtClean="0"/>
              <a:t>stderr</a:t>
            </a:r>
            <a:r>
              <a:rPr lang="en-US" sz="2800" dirty="0" smtClean="0"/>
              <a:t> or to an output file</a:t>
            </a:r>
          </a:p>
          <a:p>
            <a:pPr lvl="1"/>
            <a:r>
              <a:rPr lang="en-US" sz="2400" dirty="0" err="1" smtClean="0"/>
              <a:t>strace</a:t>
            </a:r>
            <a:r>
              <a:rPr lang="en-US" sz="2400" dirty="0" smtClean="0"/>
              <a:t> –o </a:t>
            </a:r>
            <a:r>
              <a:rPr lang="en-US" sz="2400" dirty="0" err="1" smtClean="0"/>
              <a:t>strace_buf_output</a:t>
            </a:r>
            <a:r>
              <a:rPr lang="en-US" sz="2400" dirty="0" smtClean="0"/>
              <a:t> ./tr2b </a:t>
            </a:r>
            <a:r>
              <a:rPr lang="en-US" sz="2400" i="1" dirty="0" smtClean="0"/>
              <a:t>from to </a:t>
            </a:r>
            <a:r>
              <a:rPr lang="en-US" sz="2400" dirty="0" smtClean="0"/>
              <a:t>&lt; test</a:t>
            </a:r>
          </a:p>
          <a:p>
            <a:pPr lvl="1"/>
            <a:r>
              <a:rPr lang="en-US" sz="2400" dirty="0" err="1" smtClean="0"/>
              <a:t>strace</a:t>
            </a:r>
            <a:r>
              <a:rPr lang="en-US" sz="2400" dirty="0" smtClean="0"/>
              <a:t> –o </a:t>
            </a:r>
            <a:r>
              <a:rPr lang="en-US" sz="2400" dirty="0" err="1" smtClean="0"/>
              <a:t>strace_unbuf_output</a:t>
            </a:r>
            <a:r>
              <a:rPr lang="en-US" sz="2400" dirty="0" smtClean="0"/>
              <a:t> ./tr2u </a:t>
            </a:r>
            <a:r>
              <a:rPr lang="en-US" sz="2400" i="1" dirty="0" smtClean="0"/>
              <a:t>from to </a:t>
            </a:r>
            <a:r>
              <a:rPr lang="en-US" sz="2400" dirty="0" smtClean="0"/>
              <a:t>&lt; test   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1: Rewrite </a:t>
            </a:r>
            <a:r>
              <a:rPr lang="en-US" b="1" dirty="0" err="1" smtClean="0"/>
              <a:t>sfrob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program is </a:t>
            </a:r>
            <a:r>
              <a:rPr lang="en-US" dirty="0" err="1" smtClean="0"/>
              <a:t>sfrobu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unbuffered</a:t>
            </a:r>
            <a:r>
              <a:rPr lang="en-US" dirty="0" smtClean="0"/>
              <a:t> I/O: </a:t>
            </a:r>
            <a:r>
              <a:rPr lang="en-US" b="1" dirty="0" smtClean="0"/>
              <a:t>read/write</a:t>
            </a:r>
            <a:r>
              <a:rPr lang="en-US" dirty="0" smtClean="0"/>
              <a:t> instead of </a:t>
            </a:r>
            <a:r>
              <a:rPr lang="en-US" dirty="0" err="1" smtClean="0"/>
              <a:t>getchar</a:t>
            </a:r>
            <a:r>
              <a:rPr lang="en-US" dirty="0" smtClean="0"/>
              <a:t>/</a:t>
            </a:r>
            <a:r>
              <a:rPr lang="en-US" dirty="0" err="1" smtClean="0"/>
              <a:t>putchar</a:t>
            </a:r>
            <a:endParaRPr lang="en-US" dirty="0" smtClean="0"/>
          </a:p>
          <a:p>
            <a:pPr lvl="1"/>
            <a:r>
              <a:rPr lang="en-US" dirty="0" smtClean="0"/>
              <a:t>If input is a regular file, use </a:t>
            </a:r>
            <a:r>
              <a:rPr lang="en-US" b="1" dirty="0" err="1" smtClean="0"/>
              <a:t>fstat</a:t>
            </a:r>
            <a:r>
              <a:rPr lang="en-US" dirty="0" smtClean="0"/>
              <a:t> to get the size of the file and allocate enough memory for it</a:t>
            </a:r>
          </a:p>
          <a:p>
            <a:pPr lvl="1"/>
            <a:r>
              <a:rPr lang="en-US" dirty="0" smtClean="0"/>
              <a:t>If input is not regular, use </a:t>
            </a:r>
            <a:r>
              <a:rPr lang="en-US" b="1" dirty="0" err="1" smtClean="0"/>
              <a:t>malloc-realloc</a:t>
            </a:r>
            <a:r>
              <a:rPr lang="en-US" dirty="0" smtClean="0"/>
              <a:t> method from assignment </a:t>
            </a:r>
            <a:r>
              <a:rPr lang="en-US" dirty="0" smtClean="0"/>
              <a:t>4</a:t>
            </a:r>
            <a:endParaRPr lang="en-US" dirty="0" smtClean="0"/>
          </a:p>
          <a:p>
            <a:pPr lvl="1"/>
            <a:r>
              <a:rPr lang="en-US" dirty="0" smtClean="0"/>
              <a:t>Print the number of comparisons made using </a:t>
            </a:r>
            <a:r>
              <a:rPr lang="en-US" b="1" dirty="0" err="1" smtClean="0"/>
              <a:t>fprintf</a:t>
            </a:r>
            <a:endParaRPr lang="en-US" b="1" dirty="0" smtClean="0"/>
          </a:p>
          <a:p>
            <a:pPr lvl="1"/>
            <a:r>
              <a:rPr lang="en-US" dirty="0"/>
              <a:t>Estimate the # of comparisons as a function of the # of input </a:t>
            </a:r>
            <a:r>
              <a:rPr lang="en-US" dirty="0" smtClean="0"/>
              <a:t>lines</a:t>
            </a:r>
            <a:endParaRPr lang="en-US" b="1" dirty="0" smtClean="0"/>
          </a:p>
          <a:p>
            <a:pPr lvl="1"/>
            <a:r>
              <a:rPr lang="en-US" dirty="0" smtClean="0"/>
              <a:t>Measure differences in performance between </a:t>
            </a:r>
            <a:r>
              <a:rPr lang="en-US" dirty="0" err="1" smtClean="0"/>
              <a:t>sfrob</a:t>
            </a:r>
            <a:r>
              <a:rPr lang="en-US" dirty="0" smtClean="0"/>
              <a:t> and </a:t>
            </a:r>
            <a:r>
              <a:rPr lang="en-US" dirty="0" err="1" smtClean="0"/>
              <a:t>sfrobu</a:t>
            </a:r>
            <a:r>
              <a:rPr lang="en-US" dirty="0" smtClean="0"/>
              <a:t> using </a:t>
            </a:r>
            <a:r>
              <a:rPr lang="en-US" b="1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475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 System </a:t>
            </a:r>
            <a:r>
              <a:rPr lang="en-US" b="1" dirty="0"/>
              <a:t>C</a:t>
            </a:r>
            <a:r>
              <a:rPr lang="en-US" b="1" dirty="0" smtClean="0"/>
              <a:t>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include &lt;</a:t>
            </a:r>
            <a:r>
              <a:rPr lang="en-US" sz="2800" dirty="0" err="1" smtClean="0"/>
              <a:t>unistd.h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size_t</a:t>
            </a:r>
            <a:r>
              <a:rPr lang="en-US" sz="2800" dirty="0" smtClean="0"/>
              <a:t> read(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filedes</a:t>
            </a:r>
            <a:r>
              <a:rPr lang="en-US" sz="2800" dirty="0" smtClean="0"/>
              <a:t>, void* </a:t>
            </a:r>
            <a:r>
              <a:rPr lang="en-US" sz="2800" dirty="0" err="1" smtClean="0"/>
              <a:t>buf</a:t>
            </a:r>
            <a:r>
              <a:rPr lang="en-US" sz="2800" dirty="0" smtClean="0"/>
              <a:t>, </a:t>
            </a:r>
            <a:r>
              <a:rPr lang="en-US" sz="2800" dirty="0" err="1" smtClean="0"/>
              <a:t>size_t</a:t>
            </a:r>
            <a:r>
              <a:rPr lang="en-US" sz="2800" dirty="0" smtClean="0"/>
              <a:t> </a:t>
            </a:r>
            <a:r>
              <a:rPr lang="en-US" sz="2800" dirty="0" err="1" smtClean="0"/>
              <a:t>nbytes</a:t>
            </a:r>
            <a:r>
              <a:rPr lang="en-US" sz="2800" dirty="0" smtClean="0"/>
              <a:t>);</a:t>
            </a:r>
          </a:p>
          <a:p>
            <a:pPr marL="342900" lvl="1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375"/>
              </p:ext>
            </p:extLst>
          </p:nvPr>
        </p:nvGraphicFramePr>
        <p:xfrm>
          <a:off x="152400" y="2819400"/>
          <a:ext cx="8763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08"/>
                <a:gridCol w="7658692"/>
              </a:tblGrid>
              <a:tr h="3417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8589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fildes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file descriptor of where to read the input. You can either use a file descriptor obtained from the 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open </a:t>
                      </a:r>
                      <a:r>
                        <a:rPr lang="en-US" sz="1400" dirty="0">
                          <a:effectLst/>
                        </a:rPr>
                        <a:t>system call, or you can use 0, 1, or 2, to refer to standard input, standard output, or standard error, respectively.</a:t>
                      </a:r>
                    </a:p>
                  </a:txBody>
                  <a:tcPr marL="68580" marR="68580" marT="34290" marB="34290" anchor="ctr"/>
                </a:tc>
              </a:tr>
              <a:tr h="34174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void *buf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 character array where the read content will be stored.</a:t>
                      </a:r>
                    </a:p>
                  </a:txBody>
                  <a:tcPr marL="68580" marR="68580" marT="34290" marB="34290" anchor="ctr"/>
                </a:tc>
              </a:tr>
              <a:tr h="60036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size_t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nbytes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number of bytes to read before truncating the data. If the data to be read is smaller than </a:t>
                      </a:r>
                      <a:r>
                        <a:rPr lang="en-US" sz="1400" dirty="0" err="1">
                          <a:effectLst/>
                        </a:rPr>
                        <a:t>nbytes</a:t>
                      </a:r>
                      <a:r>
                        <a:rPr lang="en-US" sz="1400" dirty="0">
                          <a:effectLst/>
                        </a:rPr>
                        <a:t>, all data is saved in the buffer.</a:t>
                      </a:r>
                    </a:p>
                  </a:txBody>
                  <a:tcPr marL="68580" marR="68580" marT="34290" marB="34290" anchor="ctr"/>
                </a:tc>
              </a:tr>
              <a:tr h="60036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 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Returns the number of bytes that were read. If value is negative, then the system call returned an error</a:t>
                      </a:r>
                      <a:r>
                        <a:rPr lang="en-US" sz="1400" dirty="0" smtClean="0">
                          <a:effectLst/>
                        </a:rPr>
                        <a:t>. If value is 0, then end of file is reached.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Processor Modes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Operating modes that place restrictions </a:t>
            </a:r>
            <a:r>
              <a:rPr lang="en-US" dirty="0"/>
              <a:t>on the </a:t>
            </a:r>
            <a:r>
              <a:rPr lang="en-US" dirty="0" smtClean="0"/>
              <a:t>type of </a:t>
            </a:r>
            <a:r>
              <a:rPr lang="en-US" dirty="0"/>
              <a:t>operations that can be performed by </a:t>
            </a:r>
            <a:r>
              <a:rPr lang="en-US" dirty="0" smtClean="0"/>
              <a:t>running processes</a:t>
            </a:r>
          </a:p>
          <a:p>
            <a:pPr lvl="1"/>
            <a:r>
              <a:rPr lang="en-US" dirty="0" smtClean="0"/>
              <a:t>User mode: restricted access to system resources</a:t>
            </a:r>
          </a:p>
          <a:p>
            <a:pPr lvl="1"/>
            <a:r>
              <a:rPr lang="en-US" dirty="0" smtClean="0"/>
              <a:t>Kernel/Supervisor mode: unrestricted access</a:t>
            </a:r>
            <a:endParaRPr lang="en-US" dirty="0"/>
          </a:p>
          <a:p>
            <a:r>
              <a:rPr lang="en-US" dirty="0" smtClean="0"/>
              <a:t>System resources?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I/O Devices</a:t>
            </a:r>
          </a:p>
          <a:p>
            <a:pPr lvl="1"/>
            <a:r>
              <a:rPr lang="en-US" dirty="0" smtClean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09437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write System </a:t>
            </a:r>
            <a:r>
              <a:rPr lang="en-US" b="1" dirty="0"/>
              <a:t>C</a:t>
            </a:r>
            <a:r>
              <a:rPr lang="en-US" b="1" dirty="0" smtClean="0"/>
              <a:t>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include &lt;</a:t>
            </a:r>
            <a:r>
              <a:rPr lang="en-US" sz="2400" dirty="0" err="1" smtClean="0"/>
              <a:t>unistd.h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write(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filedes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void* </a:t>
            </a:r>
            <a:r>
              <a:rPr lang="en-US" sz="2400" dirty="0" err="1" smtClean="0"/>
              <a:t>buf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</a:t>
            </a:r>
            <a:r>
              <a:rPr lang="en-US" sz="2400" dirty="0" err="1" smtClean="0"/>
              <a:t>nbytes</a:t>
            </a:r>
            <a:r>
              <a:rPr lang="en-US" sz="2400" dirty="0" smtClean="0"/>
              <a:t>);</a:t>
            </a:r>
          </a:p>
          <a:p>
            <a:pPr marL="342900" lvl="1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60611"/>
              </p:ext>
            </p:extLst>
          </p:nvPr>
        </p:nvGraphicFramePr>
        <p:xfrm>
          <a:off x="76200" y="2743200"/>
          <a:ext cx="8915399" cy="266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58"/>
                <a:gridCol w="7517441"/>
              </a:tblGrid>
              <a:tr h="366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92204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fildes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descriptor of where to write the output. </a:t>
                      </a:r>
                      <a:r>
                        <a:rPr lang="en-US" sz="1400" dirty="0" smtClean="0">
                          <a:effectLst/>
                        </a:rPr>
                        <a:t>You </a:t>
                      </a:r>
                      <a:r>
                        <a:rPr lang="en-US" sz="1400" dirty="0">
                          <a:effectLst/>
                        </a:rPr>
                        <a:t>can either use a file descriptor obtained from the 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open </a:t>
                      </a:r>
                      <a:r>
                        <a:rPr lang="en-US" sz="1400" dirty="0">
                          <a:effectLst/>
                        </a:rPr>
                        <a:t>system call, or you can use 0, 1, or 2, to refer to standard input, standard output, or standard error, respectively.</a:t>
                      </a:r>
                    </a:p>
                  </a:txBody>
                  <a:tcPr marL="68580" marR="68580" marT="34290" marB="34290" anchor="ctr"/>
                </a:tc>
              </a:tr>
              <a:tr h="36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const</a:t>
                      </a:r>
                      <a:r>
                        <a:rPr lang="en-US" sz="1400" dirty="0" smtClean="0">
                          <a:effectLst/>
                        </a:rPr>
                        <a:t> void 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r>
                        <a:rPr lang="en-US" sz="1400" dirty="0" err="1">
                          <a:effectLst/>
                        </a:rPr>
                        <a:t>buf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null terminated character string of the content to write.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  <a:tr h="36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size_t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nbytes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bytes to write. If smaller than the provided buffer, the output is truncated.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  <a:tr h="64444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 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bytes that were written. If value is negative, then the system call returned an error.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fstat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nclude &lt;sys/</a:t>
            </a:r>
            <a:r>
              <a:rPr lang="en-US" dirty="0" err="1" smtClean="0"/>
              <a:t>stat.h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fstat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filedes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stat *</a:t>
            </a:r>
            <a:r>
              <a:rPr lang="en-US" dirty="0" err="1" smtClean="0"/>
              <a:t>buf</a:t>
            </a:r>
            <a:r>
              <a:rPr lang="en-US" dirty="0" smtClean="0"/>
              <a:t>) 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err="1" smtClean="0"/>
              <a:t>struct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stat </a:t>
            </a:r>
            <a:r>
              <a:rPr lang="en-US" altLang="en-US" sz="1800" dirty="0" err="1"/>
              <a:t>fileStat</a:t>
            </a:r>
            <a:r>
              <a:rPr lang="en-US" altLang="en-US" sz="1800" dirty="0" smtClean="0"/>
              <a:t>;</a:t>
            </a:r>
          </a:p>
          <a:p>
            <a:pPr marL="0" indent="0">
              <a:buNone/>
            </a:pPr>
            <a:r>
              <a:rPr lang="en-US" altLang="en-US" sz="1800" dirty="0" smtClean="0"/>
              <a:t>FILE * </a:t>
            </a:r>
            <a:r>
              <a:rPr lang="en-US" altLang="en-US" sz="1800" dirty="0" err="1" smtClean="0"/>
              <a:t>fp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fopen</a:t>
            </a:r>
            <a:r>
              <a:rPr lang="en-US" altLang="en-US" sz="1800" dirty="0" smtClean="0"/>
              <a:t>(filename, “r”);</a:t>
            </a:r>
          </a:p>
          <a:p>
            <a:pPr marL="0" indent="0">
              <a:buNone/>
            </a:pPr>
            <a:r>
              <a:rPr lang="en-US" altLang="en-US" sz="1800" dirty="0" err="1"/>
              <a:t>i</a:t>
            </a:r>
            <a:r>
              <a:rPr lang="en-US" altLang="en-US" sz="1800" dirty="0" err="1" smtClean="0"/>
              <a:t>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fd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fileno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fp</a:t>
            </a:r>
            <a:r>
              <a:rPr lang="en-US" altLang="en-US" sz="1800" dirty="0" smtClean="0"/>
              <a:t>);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 smtClean="0"/>
              <a:t>if(</a:t>
            </a:r>
            <a:r>
              <a:rPr lang="en-US" altLang="en-US" sz="1800" dirty="0" err="1" smtClean="0"/>
              <a:t>fstat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fd</a:t>
            </a:r>
            <a:r>
              <a:rPr lang="en-US" altLang="en-US" sz="1800" dirty="0" smtClean="0"/>
              <a:t>,&amp;</a:t>
            </a:r>
            <a:r>
              <a:rPr lang="en-US" altLang="en-US" sz="1800" dirty="0"/>
              <a:t>fileStat) &lt; 0) </a:t>
            </a:r>
          </a:p>
          <a:p>
            <a:pPr marL="0" indent="0">
              <a:buNone/>
            </a:pPr>
            <a:r>
              <a:rPr lang="en-US" altLang="en-US" sz="1800" dirty="0"/>
              <a:t>	return 1</a:t>
            </a:r>
            <a:r>
              <a:rPr lang="en-US" altLang="en-US" sz="1800" dirty="0" smtClean="0"/>
              <a:t>;	//error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 err="1"/>
              <a:t>printf</a:t>
            </a:r>
            <a:r>
              <a:rPr lang="en-US" altLang="en-US" sz="1800" dirty="0"/>
              <a:t>("File Size: %d bytes\n",</a:t>
            </a:r>
            <a:r>
              <a:rPr lang="en-US" altLang="en-US" sz="1800" dirty="0" err="1"/>
              <a:t>fileStat.st_size</a:t>
            </a:r>
            <a:r>
              <a:rPr lang="en-US" altLang="en-US" sz="1800" dirty="0" smtClean="0"/>
              <a:t>);</a:t>
            </a:r>
          </a:p>
          <a:p>
            <a:pPr marL="0" indent="0">
              <a:buNone/>
            </a:pPr>
            <a:r>
              <a:rPr lang="en-US" altLang="en-US" sz="1800" dirty="0" err="1" smtClean="0"/>
              <a:t>fclose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fp</a:t>
            </a:r>
            <a:r>
              <a:rPr lang="en-US" altLang="en-US" sz="1800" dirty="0" smtClean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49450"/>
              </p:ext>
            </p:extLst>
          </p:nvPr>
        </p:nvGraphicFramePr>
        <p:xfrm>
          <a:off x="457200" y="2819400"/>
          <a:ext cx="842962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87"/>
                <a:gridCol w="710783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fildes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descriptor of the file that is being inquired.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struct stat *buf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 structure where data about the file will be stored. </a:t>
                      </a:r>
                      <a:r>
                        <a:rPr lang="en-US" sz="1400" dirty="0" smtClean="0">
                          <a:effectLst/>
                        </a:rPr>
                        <a:t>The</a:t>
                      </a:r>
                      <a:r>
                        <a:rPr lang="en-US" sz="1400" baseline="0" dirty="0" smtClean="0">
                          <a:effectLst/>
                        </a:rPr>
                        <a:t> fields of the </a:t>
                      </a:r>
                      <a:r>
                        <a:rPr lang="en-US" sz="1400" dirty="0" smtClean="0">
                          <a:effectLst/>
                        </a:rPr>
                        <a:t>structure </a:t>
                      </a:r>
                      <a:r>
                        <a:rPr lang="en-US" sz="1400" dirty="0">
                          <a:effectLst/>
                        </a:rPr>
                        <a:t>can be found </a:t>
                      </a:r>
                      <a:r>
                        <a:rPr lang="en-US" sz="1400" dirty="0" smtClean="0">
                          <a:effectLst/>
                        </a:rPr>
                        <a:t>in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  <a:hlinkClick r:id="rId2"/>
                        </a:rPr>
                        <a:t>here</a:t>
                      </a:r>
                      <a:r>
                        <a:rPr lang="en-US" sz="1400" baseline="0" dirty="0" smtClean="0">
                          <a:effectLst/>
                        </a:rPr>
                        <a:t>. 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 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Returns a negative value on failure.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3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2: Shell 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sfrobs</a:t>
            </a:r>
            <a:endParaRPr lang="en-US" dirty="0" smtClean="0"/>
          </a:p>
          <a:p>
            <a:pPr lvl="1"/>
            <a:r>
              <a:rPr lang="en-US" dirty="0" smtClean="0"/>
              <a:t>Same functionality as </a:t>
            </a:r>
            <a:r>
              <a:rPr lang="en-US" dirty="0" err="1" smtClean="0"/>
              <a:t>sfrob</a:t>
            </a:r>
            <a:r>
              <a:rPr lang="en-US" dirty="0" smtClean="0"/>
              <a:t> but 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/>
              <a:t> to sort encrypted input</a:t>
            </a:r>
          </a:p>
          <a:p>
            <a:pPr lvl="1"/>
            <a:r>
              <a:rPr lang="en-US" dirty="0" smtClean="0"/>
              <a:t>Script shouldn’t use any temporary files (use pipes)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the performance of </a:t>
            </a:r>
            <a:r>
              <a:rPr lang="en-US" dirty="0" err="1" smtClean="0"/>
              <a:t>sfrobs</a:t>
            </a:r>
            <a:r>
              <a:rPr lang="en-US" dirty="0" smtClean="0"/>
              <a:t> to </a:t>
            </a:r>
            <a:r>
              <a:rPr lang="en-US" dirty="0" err="1" smtClean="0"/>
              <a:t>sfrob</a:t>
            </a:r>
            <a:r>
              <a:rPr lang="en-US" dirty="0" smtClean="0"/>
              <a:t> and </a:t>
            </a:r>
            <a:r>
              <a:rPr lang="en-US" dirty="0" err="1" smtClean="0"/>
              <a:t>sfrobu</a:t>
            </a:r>
            <a:r>
              <a:rPr lang="en-US" dirty="0" smtClean="0"/>
              <a:t> using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#! 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 | </a:t>
            </a:r>
            <a:r>
              <a:rPr lang="en-US" dirty="0" err="1" smtClean="0"/>
              <a:t>tr</a:t>
            </a:r>
            <a:r>
              <a:rPr lang="en-US" dirty="0" smtClean="0"/>
              <a:t> ? ? | sort | </a:t>
            </a:r>
            <a:r>
              <a:rPr lang="en-US" dirty="0" err="1" smtClean="0"/>
              <a:t>tr</a:t>
            </a:r>
            <a:r>
              <a:rPr lang="en-US" dirty="0" smtClean="0"/>
              <a:t> ?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 smtClean="0"/>
              <a:t>Tip: you can represent any byte in </a:t>
            </a:r>
            <a:r>
              <a:rPr lang="en-US" sz="2900" dirty="0" err="1" smtClean="0"/>
              <a:t>tr</a:t>
            </a:r>
            <a:r>
              <a:rPr lang="en-US" sz="2900" dirty="0" smtClean="0"/>
              <a:t> using octal notation (</a:t>
            </a:r>
            <a:r>
              <a:rPr lang="en-US" sz="2900" dirty="0" err="1" smtClean="0"/>
              <a:t>e.g</a:t>
            </a:r>
            <a:r>
              <a:rPr lang="en-US" sz="2900" dirty="0" smtClean="0"/>
              <a:t> \000)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Mode vs. Kernel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Hardware contains a mode-bit, e.g. 0 means kernel mode, 1 means user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CPU </a:t>
            </a:r>
            <a:r>
              <a:rPr lang="en-US" b="1" dirty="0" smtClean="0"/>
              <a:t>restricted</a:t>
            </a:r>
            <a:r>
              <a:rPr lang="en-US" dirty="0" smtClean="0"/>
              <a:t> </a:t>
            </a:r>
            <a:r>
              <a:rPr lang="en-US" dirty="0"/>
              <a:t>to unprivileged </a:t>
            </a:r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 smtClean="0"/>
              <a:t>Supervisor/kernel mode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is </a:t>
            </a:r>
            <a:r>
              <a:rPr lang="en-US" b="1" dirty="0"/>
              <a:t>unrestricted</a:t>
            </a:r>
            <a:r>
              <a:rPr lang="en-US" dirty="0"/>
              <a:t>, can use all </a:t>
            </a:r>
            <a:r>
              <a:rPr lang="en-US" dirty="0" smtClean="0"/>
              <a:t>instructions, </a:t>
            </a:r>
            <a:r>
              <a:rPr lang="en-US" dirty="0"/>
              <a:t>access all areas of </a:t>
            </a:r>
            <a:r>
              <a:rPr lang="en-US" dirty="0" smtClean="0"/>
              <a:t>memory and take over the CPU anytime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Dual-Mode Operation?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resources are shared among processes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 must ensure:</a:t>
            </a:r>
          </a:p>
          <a:p>
            <a:pPr lvl="1"/>
            <a:r>
              <a:rPr lang="en-US" b="1" dirty="0" smtClean="0"/>
              <a:t>Protection</a:t>
            </a:r>
          </a:p>
          <a:p>
            <a:pPr lvl="2"/>
            <a:r>
              <a:rPr lang="en-US" dirty="0" smtClean="0"/>
              <a:t>an incorrect/malicious </a:t>
            </a:r>
            <a:r>
              <a:rPr lang="en-US" dirty="0"/>
              <a:t>program cannot </a:t>
            </a:r>
            <a:r>
              <a:rPr lang="en-US" dirty="0" smtClean="0"/>
              <a:t>cause damage to other processes or the system as a whole</a:t>
            </a:r>
          </a:p>
          <a:p>
            <a:pPr lvl="1"/>
            <a:r>
              <a:rPr lang="en-US" b="1" dirty="0" smtClean="0"/>
              <a:t>Fairness</a:t>
            </a:r>
          </a:p>
          <a:p>
            <a:pPr lvl="2"/>
            <a:r>
              <a:rPr lang="en-US" dirty="0"/>
              <a:t>Make sure </a:t>
            </a:r>
            <a:r>
              <a:rPr lang="en-US" dirty="0" smtClean="0"/>
              <a:t>processes have </a:t>
            </a:r>
            <a:r>
              <a:rPr lang="en-US" dirty="0"/>
              <a:t>a </a:t>
            </a:r>
            <a:r>
              <a:rPr lang="en-US" dirty="0" smtClean="0"/>
              <a:t>fair use </a:t>
            </a:r>
            <a:r>
              <a:rPr lang="en-US" dirty="0"/>
              <a:t>of </a:t>
            </a:r>
            <a:r>
              <a:rPr lang="en-US" dirty="0" smtClean="0"/>
              <a:t>devices and the 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How to Achieve Protection and Fairness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b="1" dirty="0" smtClean="0"/>
              <a:t>I/O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performing illegal </a:t>
            </a:r>
            <a:r>
              <a:rPr lang="en-US" dirty="0" smtClean="0"/>
              <a:t>I/O operations</a:t>
            </a:r>
          </a:p>
          <a:p>
            <a:pPr lvl="1"/>
            <a:r>
              <a:rPr lang="en-US" b="1" dirty="0" smtClean="0"/>
              <a:t>Memory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</a:t>
            </a:r>
            <a:r>
              <a:rPr lang="en-US" dirty="0" smtClean="0"/>
              <a:t>accessing illegal memory and modifying </a:t>
            </a:r>
            <a:r>
              <a:rPr lang="en-US" dirty="0"/>
              <a:t>kernel </a:t>
            </a:r>
            <a:r>
              <a:rPr lang="en-US" dirty="0" smtClean="0"/>
              <a:t>code and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b="1" dirty="0" smtClean="0"/>
              <a:t>CPU Protection</a:t>
            </a:r>
          </a:p>
          <a:p>
            <a:pPr lvl="2"/>
            <a:r>
              <a:rPr lang="en-US" dirty="0" smtClean="0"/>
              <a:t>Prevent </a:t>
            </a:r>
            <a:r>
              <a:rPr lang="en-US"/>
              <a:t>a </a:t>
            </a:r>
            <a:r>
              <a:rPr lang="en-US" smtClean="0"/>
              <a:t>process from </a:t>
            </a:r>
            <a:r>
              <a:rPr lang="en-US" dirty="0"/>
              <a:t>using the CPU for </a:t>
            </a:r>
            <a:r>
              <a:rPr lang="en-US" dirty="0" smtClean="0"/>
              <a:t>too long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 instructions that might affect goals are </a:t>
            </a:r>
            <a:r>
              <a:rPr lang="en-US" dirty="0"/>
              <a:t>privileged and can only be executed by </a:t>
            </a:r>
            <a:r>
              <a:rPr lang="en-US" i="1" dirty="0"/>
              <a:t>trusted</a:t>
            </a:r>
            <a:r>
              <a:rPr lang="en-US" dirty="0"/>
              <a:t> </a:t>
            </a:r>
            <a:r>
              <a:rPr lang="en-US" i="1" dirty="0"/>
              <a:t>code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Code is Trusted?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Only the kernel code is </a:t>
            </a:r>
            <a:r>
              <a:rPr lang="en-US" sz="3600" b="1" dirty="0" smtClean="0"/>
              <a:t>trusted</a:t>
            </a:r>
            <a:endParaRPr lang="en-US" sz="3600" dirty="0" smtClean="0"/>
          </a:p>
          <a:p>
            <a:r>
              <a:rPr lang="en-US" sz="3600" dirty="0" smtClean="0"/>
              <a:t>The kernel is the core of the OS</a:t>
            </a:r>
          </a:p>
          <a:p>
            <a:r>
              <a:rPr lang="en-US" sz="3600" dirty="0" smtClean="0"/>
              <a:t>Interface between h/w and s/w</a:t>
            </a:r>
          </a:p>
          <a:p>
            <a:r>
              <a:rPr lang="en-US" sz="3600" dirty="0" smtClean="0"/>
              <a:t>It controls access to system resources</a:t>
            </a:r>
          </a:p>
          <a:p>
            <a:pPr lvl="1"/>
            <a:r>
              <a:rPr lang="en-US" sz="3200" dirty="0" smtClean="0"/>
              <a:t>implements </a:t>
            </a:r>
            <a:r>
              <a:rPr lang="en-US" sz="3200" dirty="0"/>
              <a:t>protection </a:t>
            </a:r>
            <a:r>
              <a:rPr lang="en-US" sz="3200" dirty="0" smtClean="0"/>
              <a:t>mechanisms</a:t>
            </a:r>
          </a:p>
          <a:p>
            <a:pPr lvl="1"/>
            <a:r>
              <a:rPr lang="en-US" sz="3200" dirty="0" smtClean="0"/>
              <a:t>Mechanisms cannot </a:t>
            </a:r>
            <a:r>
              <a:rPr lang="en-US" sz="3200" dirty="0"/>
              <a:t>be changed through actions of untrusted software in user space </a:t>
            </a:r>
          </a:p>
        </p:txBody>
      </p:sp>
    </p:spTree>
    <p:extLst>
      <p:ext uri="{BB962C8B-B14F-4D97-AF65-F5344CB8AC3E}">
        <p14:creationId xmlns:p14="http://schemas.microsoft.com/office/powerpoint/2010/main" val="186531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User Processes?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02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type of function that:</a:t>
            </a:r>
          </a:p>
          <a:p>
            <a:pPr lvl="1"/>
            <a:r>
              <a:rPr lang="en-US" dirty="0"/>
              <a:t>Used by user-level </a:t>
            </a:r>
            <a:r>
              <a:rPr lang="en-US" dirty="0" smtClean="0"/>
              <a:t>processes to request </a:t>
            </a:r>
            <a:r>
              <a:rPr lang="en-US" dirty="0"/>
              <a:t>a service from the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Changes the CPU’s mode from user mode to kernel mode to enable more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Is part of the kernel of the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Verifies that the user should be allowed to do the requested action and then does the action (kernel performs the operation </a:t>
            </a:r>
            <a:r>
              <a:rPr lang="en-US" dirty="0"/>
              <a:t>on </a:t>
            </a:r>
            <a:r>
              <a:rPr lang="en-US" dirty="0" smtClean="0"/>
              <a:t>behalf of the user)</a:t>
            </a:r>
          </a:p>
          <a:p>
            <a:pPr lvl="1"/>
            <a:r>
              <a:rPr lang="en-US" dirty="0" smtClean="0"/>
              <a:t>Is the </a:t>
            </a:r>
            <a:r>
              <a:rPr lang="en-US" b="1" i="1" dirty="0" smtClean="0"/>
              <a:t>only way </a:t>
            </a:r>
            <a:r>
              <a:rPr lang="en-US" dirty="0" smtClean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33780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Call vs. System Call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177115" cy="3624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48748" cy="3658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5410200"/>
            <a:ext cx="417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Caller and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are in the same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Same “domain of trust”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6672" y="5410200"/>
            <a:ext cx="417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Control is transferred from the untrusted user process to the trusted 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4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1353</Words>
  <Application>Microsoft Macintosh PowerPoint</Application>
  <PresentationFormat>On-screen Show (4:3)</PresentationFormat>
  <Paragraphs>189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Courier New</vt:lpstr>
      <vt:lpstr>Arial</vt:lpstr>
      <vt:lpstr>Office Theme</vt:lpstr>
      <vt:lpstr>System Call Programming &amp; Debugging</vt:lpstr>
      <vt:lpstr>Processor Modes</vt:lpstr>
      <vt:lpstr>User Mode vs. Kernel Mode</vt:lpstr>
      <vt:lpstr>Why Dual-Mode Operation?</vt:lpstr>
      <vt:lpstr>How to Achieve Protection and Fairness</vt:lpstr>
      <vt:lpstr>Which Code is Trusted?</vt:lpstr>
      <vt:lpstr>What About User Processes?</vt:lpstr>
      <vt:lpstr>System Calls</vt:lpstr>
      <vt:lpstr>Function Call vs. System Call</vt:lpstr>
      <vt:lpstr>System Calls</vt:lpstr>
      <vt:lpstr>System Call Overhead</vt:lpstr>
      <vt:lpstr>Library Functions</vt:lpstr>
      <vt:lpstr>So What’s the Point?</vt:lpstr>
      <vt:lpstr>Unbuffered vs. Buffered I/O</vt:lpstr>
      <vt:lpstr>Buffered I/O</vt:lpstr>
      <vt:lpstr>Lab 5</vt:lpstr>
      <vt:lpstr>time and strace</vt:lpstr>
      <vt:lpstr>Part 1: Rewrite sfrob</vt:lpstr>
      <vt:lpstr>read System Calls</vt:lpstr>
      <vt:lpstr>write System Calls</vt:lpstr>
      <vt:lpstr>fstat</vt:lpstr>
      <vt:lpstr>Part 2: Shell Script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 Programming &amp; Debugging</dc:title>
  <dc:creator>Lauren</dc:creator>
  <cp:lastModifiedBy>Microsoft Office User</cp:lastModifiedBy>
  <cp:revision>338</cp:revision>
  <dcterms:created xsi:type="dcterms:W3CDTF">2006-08-16T00:00:00Z</dcterms:created>
  <dcterms:modified xsi:type="dcterms:W3CDTF">2017-10-23T23:01:09Z</dcterms:modified>
</cp:coreProperties>
</file>