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72" r:id="rId4"/>
    <p:sldId id="27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5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2" autoAdjust="0"/>
    <p:restoredTop sz="94665"/>
  </p:normalViewPr>
  <p:slideViewPr>
    <p:cSldViewPr>
      <p:cViewPr varScale="1">
        <p:scale>
          <a:sx n="107" d="100"/>
          <a:sy n="107" d="100"/>
        </p:scale>
        <p:origin x="17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7F834-EBCD-472F-89A2-F2BB16BEF19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4761C-983B-41F1-B6FB-280138FC0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6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4761C-983B-41F1-B6FB-280138FC07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2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4761C-983B-41F1-B6FB-280138FC07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2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4761C-983B-41F1-B6FB-280138FC07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9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Multithreaded Performance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Week </a:t>
            </a:r>
            <a:r>
              <a:rPr lang="en-US" b="1" dirty="0" smtClean="0"/>
              <a:t>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04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Memory Layout: </a:t>
            </a:r>
            <a:r>
              <a:rPr lang="en-US" sz="3600" b="1" dirty="0" smtClean="0"/>
              <a:t>Multithreaded </a:t>
            </a:r>
            <a:r>
              <a:rPr lang="en-US" sz="3600" b="1" dirty="0"/>
              <a:t>Program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4200"/>
            <a:ext cx="1200318" cy="1190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09807"/>
            <a:ext cx="6019800" cy="467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Multithreading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hreads </a:t>
            </a:r>
            <a:r>
              <a:rPr lang="en-US" dirty="0"/>
              <a:t>share all of the process's </a:t>
            </a:r>
            <a:r>
              <a:rPr lang="en-US" dirty="0" smtClean="0"/>
              <a:t>memory except </a:t>
            </a:r>
            <a:r>
              <a:rPr lang="en-US" dirty="0"/>
              <a:t>for their </a:t>
            </a:r>
            <a:r>
              <a:rPr lang="en-US" dirty="0" smtClean="0"/>
              <a:t>stacks</a:t>
            </a:r>
          </a:p>
          <a:p>
            <a:r>
              <a:rPr lang="en-US" dirty="0" smtClean="0"/>
              <a:t>=&gt; Data </a:t>
            </a:r>
            <a:r>
              <a:rPr lang="en-US" dirty="0"/>
              <a:t>sharing requires no extra </a:t>
            </a:r>
            <a:r>
              <a:rPr lang="en-US" dirty="0" smtClean="0"/>
              <a:t>work (no system calls,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pipes, etc.)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361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Shared Memory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Makes multithreaded programming </a:t>
            </a:r>
          </a:p>
          <a:p>
            <a:pPr lvl="1"/>
            <a:r>
              <a:rPr lang="en-US" sz="3200" b="1" dirty="0" smtClean="0"/>
              <a:t>Powerful </a:t>
            </a:r>
          </a:p>
          <a:p>
            <a:pPr lvl="2"/>
            <a:r>
              <a:rPr lang="en-US" sz="2800" dirty="0" smtClean="0"/>
              <a:t>can </a:t>
            </a:r>
            <a:r>
              <a:rPr lang="en-US" sz="2800" dirty="0"/>
              <a:t>easily access data </a:t>
            </a:r>
            <a:r>
              <a:rPr lang="en-US" sz="2800" dirty="0" smtClean="0"/>
              <a:t>and share it among threads</a:t>
            </a:r>
          </a:p>
          <a:p>
            <a:pPr lvl="1"/>
            <a:r>
              <a:rPr lang="en-US" sz="3200" b="1" dirty="0" smtClean="0"/>
              <a:t>More efficient</a:t>
            </a:r>
          </a:p>
          <a:p>
            <a:pPr lvl="2"/>
            <a:r>
              <a:rPr lang="en-US" sz="2800" dirty="0"/>
              <a:t>No need for system calls when sharing </a:t>
            </a:r>
            <a:r>
              <a:rPr lang="en-US" sz="2800" dirty="0" smtClean="0"/>
              <a:t>data</a:t>
            </a:r>
            <a:endParaRPr lang="en-US" sz="2800" b="1" dirty="0" smtClean="0"/>
          </a:p>
          <a:p>
            <a:pPr lvl="2"/>
            <a:r>
              <a:rPr lang="en-US" sz="2800" dirty="0"/>
              <a:t>T</a:t>
            </a:r>
            <a:r>
              <a:rPr lang="en-US" sz="2800" dirty="0" smtClean="0"/>
              <a:t>hread creation and destruction less expensive than process creation and destruction</a:t>
            </a:r>
          </a:p>
          <a:p>
            <a:pPr lvl="1"/>
            <a:r>
              <a:rPr lang="en-US" sz="3200" b="1" dirty="0" smtClean="0"/>
              <a:t>Non-trivial</a:t>
            </a:r>
          </a:p>
          <a:p>
            <a:pPr lvl="2"/>
            <a:r>
              <a:rPr lang="en-US" sz="2800" dirty="0" smtClean="0"/>
              <a:t>Have to prevent several threads from accessing </a:t>
            </a:r>
            <a:r>
              <a:rPr lang="en-US" sz="2800" dirty="0"/>
              <a:t>and </a:t>
            </a:r>
            <a:r>
              <a:rPr lang="en-US" sz="2800" dirty="0" smtClean="0"/>
              <a:t>changing </a:t>
            </a:r>
            <a:r>
              <a:rPr lang="en-US" sz="2800" dirty="0"/>
              <a:t>the same shared data at the same </a:t>
            </a:r>
            <a:r>
              <a:rPr lang="en-US" sz="2800" dirty="0" smtClean="0"/>
              <a:t>time (synchronization)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30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Race Condition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count = 0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void </a:t>
            </a:r>
            <a:r>
              <a:rPr lang="en-US" dirty="0" smtClean="0"/>
              <a:t>increment()</a:t>
            </a:r>
          </a:p>
          <a:p>
            <a:pPr marL="0" indent="0">
              <a:buNone/>
            </a:pPr>
            <a:r>
              <a:rPr lang="en-US" dirty="0" smtClean="0"/>
              <a:t>{						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c</a:t>
            </a:r>
            <a:r>
              <a:rPr lang="en-US" dirty="0" smtClean="0"/>
              <a:t>ount = count + 1;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64898" y="1971386"/>
            <a:ext cx="0" cy="36742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3540401" y="363486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9" name="Freeform 8"/>
          <p:cNvSpPr/>
          <p:nvPr/>
        </p:nvSpPr>
        <p:spPr>
          <a:xfrm>
            <a:off x="5104268" y="2088107"/>
            <a:ext cx="450567" cy="3855493"/>
          </a:xfrm>
          <a:custGeom>
            <a:avLst/>
            <a:gdLst>
              <a:gd name="connsiteX0" fmla="*/ 109182 w 450567"/>
              <a:gd name="connsiteY0" fmla="*/ 0 h 3589397"/>
              <a:gd name="connsiteX1" fmla="*/ 191069 w 450567"/>
              <a:gd name="connsiteY1" fmla="*/ 109182 h 3589397"/>
              <a:gd name="connsiteX2" fmla="*/ 218364 w 450567"/>
              <a:gd name="connsiteY2" fmla="*/ 191069 h 3589397"/>
              <a:gd name="connsiteX3" fmla="*/ 232012 w 450567"/>
              <a:gd name="connsiteY3" fmla="*/ 232012 h 3589397"/>
              <a:gd name="connsiteX4" fmla="*/ 245660 w 450567"/>
              <a:gd name="connsiteY4" fmla="*/ 272955 h 3589397"/>
              <a:gd name="connsiteX5" fmla="*/ 259307 w 450567"/>
              <a:gd name="connsiteY5" fmla="*/ 327546 h 3589397"/>
              <a:gd name="connsiteX6" fmla="*/ 245660 w 450567"/>
              <a:gd name="connsiteY6" fmla="*/ 614149 h 3589397"/>
              <a:gd name="connsiteX7" fmla="*/ 191069 w 450567"/>
              <a:gd name="connsiteY7" fmla="*/ 696036 h 3589397"/>
              <a:gd name="connsiteX8" fmla="*/ 163773 w 450567"/>
              <a:gd name="connsiteY8" fmla="*/ 736979 h 3589397"/>
              <a:gd name="connsiteX9" fmla="*/ 81887 w 450567"/>
              <a:gd name="connsiteY9" fmla="*/ 805218 h 3589397"/>
              <a:gd name="connsiteX10" fmla="*/ 54591 w 450567"/>
              <a:gd name="connsiteY10" fmla="*/ 846161 h 3589397"/>
              <a:gd name="connsiteX11" fmla="*/ 13648 w 450567"/>
              <a:gd name="connsiteY11" fmla="*/ 873457 h 3589397"/>
              <a:gd name="connsiteX12" fmla="*/ 0 w 450567"/>
              <a:gd name="connsiteY12" fmla="*/ 914400 h 3589397"/>
              <a:gd name="connsiteX13" fmla="*/ 40943 w 450567"/>
              <a:gd name="connsiteY13" fmla="*/ 1160060 h 3589397"/>
              <a:gd name="connsiteX14" fmla="*/ 95534 w 450567"/>
              <a:gd name="connsiteY14" fmla="*/ 1241946 h 3589397"/>
              <a:gd name="connsiteX15" fmla="*/ 136478 w 450567"/>
              <a:gd name="connsiteY15" fmla="*/ 1255594 h 3589397"/>
              <a:gd name="connsiteX16" fmla="*/ 218364 w 450567"/>
              <a:gd name="connsiteY16" fmla="*/ 1310185 h 3589397"/>
              <a:gd name="connsiteX17" fmla="*/ 272955 w 450567"/>
              <a:gd name="connsiteY17" fmla="*/ 1351128 h 3589397"/>
              <a:gd name="connsiteX18" fmla="*/ 313899 w 450567"/>
              <a:gd name="connsiteY18" fmla="*/ 1364776 h 3589397"/>
              <a:gd name="connsiteX19" fmla="*/ 423081 w 450567"/>
              <a:gd name="connsiteY19" fmla="*/ 1460311 h 3589397"/>
              <a:gd name="connsiteX20" fmla="*/ 450376 w 450567"/>
              <a:gd name="connsiteY20" fmla="*/ 1542197 h 3589397"/>
              <a:gd name="connsiteX21" fmla="*/ 436728 w 450567"/>
              <a:gd name="connsiteY21" fmla="*/ 1705970 h 3589397"/>
              <a:gd name="connsiteX22" fmla="*/ 395785 w 450567"/>
              <a:gd name="connsiteY22" fmla="*/ 1801505 h 3589397"/>
              <a:gd name="connsiteX23" fmla="*/ 300251 w 450567"/>
              <a:gd name="connsiteY23" fmla="*/ 1897039 h 3589397"/>
              <a:gd name="connsiteX24" fmla="*/ 191069 w 450567"/>
              <a:gd name="connsiteY24" fmla="*/ 2006221 h 3589397"/>
              <a:gd name="connsiteX25" fmla="*/ 95534 w 450567"/>
              <a:gd name="connsiteY25" fmla="*/ 2101755 h 3589397"/>
              <a:gd name="connsiteX26" fmla="*/ 54591 w 450567"/>
              <a:gd name="connsiteY26" fmla="*/ 2142699 h 3589397"/>
              <a:gd name="connsiteX27" fmla="*/ 27296 w 450567"/>
              <a:gd name="connsiteY27" fmla="*/ 2183642 h 3589397"/>
              <a:gd name="connsiteX28" fmla="*/ 27296 w 450567"/>
              <a:gd name="connsiteY28" fmla="*/ 2374711 h 3589397"/>
              <a:gd name="connsiteX29" fmla="*/ 68239 w 450567"/>
              <a:gd name="connsiteY29" fmla="*/ 2402006 h 3589397"/>
              <a:gd name="connsiteX30" fmla="*/ 109182 w 450567"/>
              <a:gd name="connsiteY30" fmla="*/ 2442949 h 3589397"/>
              <a:gd name="connsiteX31" fmla="*/ 136478 w 450567"/>
              <a:gd name="connsiteY31" fmla="*/ 2483893 h 3589397"/>
              <a:gd name="connsiteX32" fmla="*/ 259307 w 450567"/>
              <a:gd name="connsiteY32" fmla="*/ 2552131 h 3589397"/>
              <a:gd name="connsiteX33" fmla="*/ 313899 w 450567"/>
              <a:gd name="connsiteY33" fmla="*/ 2565779 h 3589397"/>
              <a:gd name="connsiteX34" fmla="*/ 354842 w 450567"/>
              <a:gd name="connsiteY34" fmla="*/ 2593075 h 3589397"/>
              <a:gd name="connsiteX35" fmla="*/ 395785 w 450567"/>
              <a:gd name="connsiteY35" fmla="*/ 2688609 h 3589397"/>
              <a:gd name="connsiteX36" fmla="*/ 423081 w 450567"/>
              <a:gd name="connsiteY36" fmla="*/ 2729552 h 3589397"/>
              <a:gd name="connsiteX37" fmla="*/ 382137 w 450567"/>
              <a:gd name="connsiteY37" fmla="*/ 2961564 h 3589397"/>
              <a:gd name="connsiteX38" fmla="*/ 341194 w 450567"/>
              <a:gd name="connsiteY38" fmla="*/ 3016155 h 3589397"/>
              <a:gd name="connsiteX39" fmla="*/ 300251 w 450567"/>
              <a:gd name="connsiteY39" fmla="*/ 3029803 h 3589397"/>
              <a:gd name="connsiteX40" fmla="*/ 245660 w 450567"/>
              <a:gd name="connsiteY40" fmla="*/ 3070746 h 3589397"/>
              <a:gd name="connsiteX41" fmla="*/ 204716 w 450567"/>
              <a:gd name="connsiteY41" fmla="*/ 3098042 h 3589397"/>
              <a:gd name="connsiteX42" fmla="*/ 136478 w 450567"/>
              <a:gd name="connsiteY42" fmla="*/ 3179928 h 3589397"/>
              <a:gd name="connsiteX43" fmla="*/ 109182 w 450567"/>
              <a:gd name="connsiteY43" fmla="*/ 3220872 h 3589397"/>
              <a:gd name="connsiteX44" fmla="*/ 68239 w 450567"/>
              <a:gd name="connsiteY44" fmla="*/ 3261815 h 3589397"/>
              <a:gd name="connsiteX45" fmla="*/ 54591 w 450567"/>
              <a:gd name="connsiteY45" fmla="*/ 3302758 h 3589397"/>
              <a:gd name="connsiteX46" fmla="*/ 81887 w 450567"/>
              <a:gd name="connsiteY46" fmla="*/ 3384645 h 3589397"/>
              <a:gd name="connsiteX47" fmla="*/ 163773 w 450567"/>
              <a:gd name="connsiteY47" fmla="*/ 3480179 h 3589397"/>
              <a:gd name="connsiteX48" fmla="*/ 204716 w 450567"/>
              <a:gd name="connsiteY48" fmla="*/ 3507475 h 3589397"/>
              <a:gd name="connsiteX49" fmla="*/ 259307 w 450567"/>
              <a:gd name="connsiteY49" fmla="*/ 3548418 h 3589397"/>
              <a:gd name="connsiteX50" fmla="*/ 341194 w 450567"/>
              <a:gd name="connsiteY50" fmla="*/ 3575714 h 3589397"/>
              <a:gd name="connsiteX51" fmla="*/ 395785 w 450567"/>
              <a:gd name="connsiteY51" fmla="*/ 3589361 h 35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50567" h="3589397">
                <a:moveTo>
                  <a:pt x="109182" y="0"/>
                </a:moveTo>
                <a:cubicBezTo>
                  <a:pt x="116138" y="8695"/>
                  <a:pt x="180207" y="84743"/>
                  <a:pt x="191069" y="109182"/>
                </a:cubicBezTo>
                <a:cubicBezTo>
                  <a:pt x="202754" y="135474"/>
                  <a:pt x="209266" y="163773"/>
                  <a:pt x="218364" y="191069"/>
                </a:cubicBezTo>
                <a:lnTo>
                  <a:pt x="232012" y="232012"/>
                </a:lnTo>
                <a:cubicBezTo>
                  <a:pt x="236561" y="245660"/>
                  <a:pt x="242171" y="258999"/>
                  <a:pt x="245660" y="272955"/>
                </a:cubicBezTo>
                <a:lnTo>
                  <a:pt x="259307" y="327546"/>
                </a:lnTo>
                <a:cubicBezTo>
                  <a:pt x="254758" y="423080"/>
                  <a:pt x="253603" y="518837"/>
                  <a:pt x="245660" y="614149"/>
                </a:cubicBezTo>
                <a:cubicBezTo>
                  <a:pt x="241663" y="662118"/>
                  <a:pt x="221049" y="660061"/>
                  <a:pt x="191069" y="696036"/>
                </a:cubicBezTo>
                <a:cubicBezTo>
                  <a:pt x="180568" y="708637"/>
                  <a:pt x="174274" y="724378"/>
                  <a:pt x="163773" y="736979"/>
                </a:cubicBezTo>
                <a:cubicBezTo>
                  <a:pt x="130932" y="776388"/>
                  <a:pt x="122148" y="778378"/>
                  <a:pt x="81887" y="805218"/>
                </a:cubicBezTo>
                <a:cubicBezTo>
                  <a:pt x="72788" y="818866"/>
                  <a:pt x="66189" y="834563"/>
                  <a:pt x="54591" y="846161"/>
                </a:cubicBezTo>
                <a:cubicBezTo>
                  <a:pt x="42993" y="857759"/>
                  <a:pt x="23895" y="860649"/>
                  <a:pt x="13648" y="873457"/>
                </a:cubicBezTo>
                <a:cubicBezTo>
                  <a:pt x="4661" y="884691"/>
                  <a:pt x="4549" y="900752"/>
                  <a:pt x="0" y="914400"/>
                </a:cubicBezTo>
                <a:cubicBezTo>
                  <a:pt x="16037" y="1106840"/>
                  <a:pt x="-3674" y="1026207"/>
                  <a:pt x="40943" y="1160060"/>
                </a:cubicBezTo>
                <a:cubicBezTo>
                  <a:pt x="55251" y="1202984"/>
                  <a:pt x="51722" y="1212738"/>
                  <a:pt x="95534" y="1241946"/>
                </a:cubicBezTo>
                <a:cubicBezTo>
                  <a:pt x="107504" y="1249926"/>
                  <a:pt x="122830" y="1251045"/>
                  <a:pt x="136478" y="1255594"/>
                </a:cubicBezTo>
                <a:cubicBezTo>
                  <a:pt x="163773" y="1273791"/>
                  <a:pt x="192120" y="1290502"/>
                  <a:pt x="218364" y="1310185"/>
                </a:cubicBezTo>
                <a:cubicBezTo>
                  <a:pt x="236561" y="1323833"/>
                  <a:pt x="253206" y="1339843"/>
                  <a:pt x="272955" y="1351128"/>
                </a:cubicBezTo>
                <a:cubicBezTo>
                  <a:pt x="285446" y="1358266"/>
                  <a:pt x="300251" y="1360227"/>
                  <a:pt x="313899" y="1364776"/>
                </a:cubicBezTo>
                <a:cubicBezTo>
                  <a:pt x="409433" y="1428466"/>
                  <a:pt x="377588" y="1392072"/>
                  <a:pt x="423081" y="1460311"/>
                </a:cubicBezTo>
                <a:cubicBezTo>
                  <a:pt x="432179" y="1487606"/>
                  <a:pt x="452765" y="1513525"/>
                  <a:pt x="450376" y="1542197"/>
                </a:cubicBezTo>
                <a:cubicBezTo>
                  <a:pt x="445827" y="1596788"/>
                  <a:pt x="443968" y="1651670"/>
                  <a:pt x="436728" y="1705970"/>
                </a:cubicBezTo>
                <a:cubicBezTo>
                  <a:pt x="433500" y="1730178"/>
                  <a:pt x="405682" y="1785010"/>
                  <a:pt x="395785" y="1801505"/>
                </a:cubicBezTo>
                <a:cubicBezTo>
                  <a:pt x="341035" y="1892754"/>
                  <a:pt x="368886" y="1874160"/>
                  <a:pt x="300251" y="1897039"/>
                </a:cubicBezTo>
                <a:cubicBezTo>
                  <a:pt x="234375" y="1995854"/>
                  <a:pt x="275002" y="1964255"/>
                  <a:pt x="191069" y="2006221"/>
                </a:cubicBezTo>
                <a:lnTo>
                  <a:pt x="95534" y="2101755"/>
                </a:lnTo>
                <a:cubicBezTo>
                  <a:pt x="81886" y="2115403"/>
                  <a:pt x="65297" y="2126640"/>
                  <a:pt x="54591" y="2142699"/>
                </a:cubicBezTo>
                <a:lnTo>
                  <a:pt x="27296" y="2183642"/>
                </a:lnTo>
                <a:cubicBezTo>
                  <a:pt x="8924" y="2257128"/>
                  <a:pt x="-3733" y="2281625"/>
                  <a:pt x="27296" y="2374711"/>
                </a:cubicBezTo>
                <a:cubicBezTo>
                  <a:pt x="32483" y="2390272"/>
                  <a:pt x="55638" y="2391505"/>
                  <a:pt x="68239" y="2402006"/>
                </a:cubicBezTo>
                <a:cubicBezTo>
                  <a:pt x="83066" y="2414362"/>
                  <a:pt x="96826" y="2428122"/>
                  <a:pt x="109182" y="2442949"/>
                </a:cubicBezTo>
                <a:cubicBezTo>
                  <a:pt x="119683" y="2455550"/>
                  <a:pt x="124134" y="2473092"/>
                  <a:pt x="136478" y="2483893"/>
                </a:cubicBezTo>
                <a:cubicBezTo>
                  <a:pt x="183876" y="2525367"/>
                  <a:pt x="207615" y="2537362"/>
                  <a:pt x="259307" y="2552131"/>
                </a:cubicBezTo>
                <a:cubicBezTo>
                  <a:pt x="277343" y="2557284"/>
                  <a:pt x="295702" y="2561230"/>
                  <a:pt x="313899" y="2565779"/>
                </a:cubicBezTo>
                <a:cubicBezTo>
                  <a:pt x="327547" y="2574878"/>
                  <a:pt x="343244" y="2581477"/>
                  <a:pt x="354842" y="2593075"/>
                </a:cubicBezTo>
                <a:cubicBezTo>
                  <a:pt x="397671" y="2635905"/>
                  <a:pt x="372293" y="2633795"/>
                  <a:pt x="395785" y="2688609"/>
                </a:cubicBezTo>
                <a:cubicBezTo>
                  <a:pt x="402246" y="2703685"/>
                  <a:pt x="413982" y="2715904"/>
                  <a:pt x="423081" y="2729552"/>
                </a:cubicBezTo>
                <a:cubicBezTo>
                  <a:pt x="419831" y="2765296"/>
                  <a:pt x="417878" y="2913910"/>
                  <a:pt x="382137" y="2961564"/>
                </a:cubicBezTo>
                <a:cubicBezTo>
                  <a:pt x="368489" y="2979761"/>
                  <a:pt x="358668" y="3001593"/>
                  <a:pt x="341194" y="3016155"/>
                </a:cubicBezTo>
                <a:cubicBezTo>
                  <a:pt x="330142" y="3025365"/>
                  <a:pt x="313899" y="3025254"/>
                  <a:pt x="300251" y="3029803"/>
                </a:cubicBezTo>
                <a:cubicBezTo>
                  <a:pt x="282054" y="3043451"/>
                  <a:pt x="264169" y="3057525"/>
                  <a:pt x="245660" y="3070746"/>
                </a:cubicBezTo>
                <a:cubicBezTo>
                  <a:pt x="232312" y="3080280"/>
                  <a:pt x="215217" y="3085441"/>
                  <a:pt x="204716" y="3098042"/>
                </a:cubicBezTo>
                <a:cubicBezTo>
                  <a:pt x="118139" y="3201934"/>
                  <a:pt x="236229" y="3113428"/>
                  <a:pt x="136478" y="3179928"/>
                </a:cubicBezTo>
                <a:cubicBezTo>
                  <a:pt x="127379" y="3193576"/>
                  <a:pt x="119683" y="3208271"/>
                  <a:pt x="109182" y="3220872"/>
                </a:cubicBezTo>
                <a:cubicBezTo>
                  <a:pt x="96826" y="3235699"/>
                  <a:pt x="78945" y="3245756"/>
                  <a:pt x="68239" y="3261815"/>
                </a:cubicBezTo>
                <a:cubicBezTo>
                  <a:pt x="60259" y="3273785"/>
                  <a:pt x="59140" y="3289110"/>
                  <a:pt x="54591" y="3302758"/>
                </a:cubicBezTo>
                <a:cubicBezTo>
                  <a:pt x="63690" y="3330054"/>
                  <a:pt x="64624" y="3361627"/>
                  <a:pt x="81887" y="3384645"/>
                </a:cubicBezTo>
                <a:cubicBezTo>
                  <a:pt x="112009" y="3424808"/>
                  <a:pt x="125754" y="3448496"/>
                  <a:pt x="163773" y="3480179"/>
                </a:cubicBezTo>
                <a:cubicBezTo>
                  <a:pt x="176374" y="3490680"/>
                  <a:pt x="191369" y="3497941"/>
                  <a:pt x="204716" y="3507475"/>
                </a:cubicBezTo>
                <a:cubicBezTo>
                  <a:pt x="223225" y="3520696"/>
                  <a:pt x="238962" y="3538246"/>
                  <a:pt x="259307" y="3548418"/>
                </a:cubicBezTo>
                <a:cubicBezTo>
                  <a:pt x="285042" y="3561285"/>
                  <a:pt x="313898" y="3566616"/>
                  <a:pt x="341194" y="3575714"/>
                </a:cubicBezTo>
                <a:cubicBezTo>
                  <a:pt x="386451" y="3590800"/>
                  <a:pt x="367752" y="3589361"/>
                  <a:pt x="395785" y="3589361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45235" y="144816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500258" y="2438399"/>
            <a:ext cx="165858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(count) : 0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468598" y="3048000"/>
            <a:ext cx="16811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w(count) : 1</a:t>
            </a:r>
            <a:endParaRPr lang="en-US" sz="2400" dirty="0"/>
          </a:p>
        </p:txBody>
      </p:sp>
      <p:sp>
        <p:nvSpPr>
          <p:cNvPr id="10" name="Freeform 9"/>
          <p:cNvSpPr/>
          <p:nvPr/>
        </p:nvSpPr>
        <p:spPr>
          <a:xfrm>
            <a:off x="6429703" y="2056280"/>
            <a:ext cx="450567" cy="3887320"/>
          </a:xfrm>
          <a:custGeom>
            <a:avLst/>
            <a:gdLst>
              <a:gd name="connsiteX0" fmla="*/ 109182 w 450567"/>
              <a:gd name="connsiteY0" fmla="*/ 0 h 3589397"/>
              <a:gd name="connsiteX1" fmla="*/ 191069 w 450567"/>
              <a:gd name="connsiteY1" fmla="*/ 109182 h 3589397"/>
              <a:gd name="connsiteX2" fmla="*/ 218364 w 450567"/>
              <a:gd name="connsiteY2" fmla="*/ 191069 h 3589397"/>
              <a:gd name="connsiteX3" fmla="*/ 232012 w 450567"/>
              <a:gd name="connsiteY3" fmla="*/ 232012 h 3589397"/>
              <a:gd name="connsiteX4" fmla="*/ 245660 w 450567"/>
              <a:gd name="connsiteY4" fmla="*/ 272955 h 3589397"/>
              <a:gd name="connsiteX5" fmla="*/ 259307 w 450567"/>
              <a:gd name="connsiteY5" fmla="*/ 327546 h 3589397"/>
              <a:gd name="connsiteX6" fmla="*/ 245660 w 450567"/>
              <a:gd name="connsiteY6" fmla="*/ 614149 h 3589397"/>
              <a:gd name="connsiteX7" fmla="*/ 191069 w 450567"/>
              <a:gd name="connsiteY7" fmla="*/ 696036 h 3589397"/>
              <a:gd name="connsiteX8" fmla="*/ 163773 w 450567"/>
              <a:gd name="connsiteY8" fmla="*/ 736979 h 3589397"/>
              <a:gd name="connsiteX9" fmla="*/ 81887 w 450567"/>
              <a:gd name="connsiteY9" fmla="*/ 805218 h 3589397"/>
              <a:gd name="connsiteX10" fmla="*/ 54591 w 450567"/>
              <a:gd name="connsiteY10" fmla="*/ 846161 h 3589397"/>
              <a:gd name="connsiteX11" fmla="*/ 13648 w 450567"/>
              <a:gd name="connsiteY11" fmla="*/ 873457 h 3589397"/>
              <a:gd name="connsiteX12" fmla="*/ 0 w 450567"/>
              <a:gd name="connsiteY12" fmla="*/ 914400 h 3589397"/>
              <a:gd name="connsiteX13" fmla="*/ 40943 w 450567"/>
              <a:gd name="connsiteY13" fmla="*/ 1160060 h 3589397"/>
              <a:gd name="connsiteX14" fmla="*/ 95534 w 450567"/>
              <a:gd name="connsiteY14" fmla="*/ 1241946 h 3589397"/>
              <a:gd name="connsiteX15" fmla="*/ 136478 w 450567"/>
              <a:gd name="connsiteY15" fmla="*/ 1255594 h 3589397"/>
              <a:gd name="connsiteX16" fmla="*/ 218364 w 450567"/>
              <a:gd name="connsiteY16" fmla="*/ 1310185 h 3589397"/>
              <a:gd name="connsiteX17" fmla="*/ 272955 w 450567"/>
              <a:gd name="connsiteY17" fmla="*/ 1351128 h 3589397"/>
              <a:gd name="connsiteX18" fmla="*/ 313899 w 450567"/>
              <a:gd name="connsiteY18" fmla="*/ 1364776 h 3589397"/>
              <a:gd name="connsiteX19" fmla="*/ 423081 w 450567"/>
              <a:gd name="connsiteY19" fmla="*/ 1460311 h 3589397"/>
              <a:gd name="connsiteX20" fmla="*/ 450376 w 450567"/>
              <a:gd name="connsiteY20" fmla="*/ 1542197 h 3589397"/>
              <a:gd name="connsiteX21" fmla="*/ 436728 w 450567"/>
              <a:gd name="connsiteY21" fmla="*/ 1705970 h 3589397"/>
              <a:gd name="connsiteX22" fmla="*/ 395785 w 450567"/>
              <a:gd name="connsiteY22" fmla="*/ 1801505 h 3589397"/>
              <a:gd name="connsiteX23" fmla="*/ 300251 w 450567"/>
              <a:gd name="connsiteY23" fmla="*/ 1897039 h 3589397"/>
              <a:gd name="connsiteX24" fmla="*/ 191069 w 450567"/>
              <a:gd name="connsiteY24" fmla="*/ 2006221 h 3589397"/>
              <a:gd name="connsiteX25" fmla="*/ 95534 w 450567"/>
              <a:gd name="connsiteY25" fmla="*/ 2101755 h 3589397"/>
              <a:gd name="connsiteX26" fmla="*/ 54591 w 450567"/>
              <a:gd name="connsiteY26" fmla="*/ 2142699 h 3589397"/>
              <a:gd name="connsiteX27" fmla="*/ 27296 w 450567"/>
              <a:gd name="connsiteY27" fmla="*/ 2183642 h 3589397"/>
              <a:gd name="connsiteX28" fmla="*/ 27296 w 450567"/>
              <a:gd name="connsiteY28" fmla="*/ 2374711 h 3589397"/>
              <a:gd name="connsiteX29" fmla="*/ 68239 w 450567"/>
              <a:gd name="connsiteY29" fmla="*/ 2402006 h 3589397"/>
              <a:gd name="connsiteX30" fmla="*/ 109182 w 450567"/>
              <a:gd name="connsiteY30" fmla="*/ 2442949 h 3589397"/>
              <a:gd name="connsiteX31" fmla="*/ 136478 w 450567"/>
              <a:gd name="connsiteY31" fmla="*/ 2483893 h 3589397"/>
              <a:gd name="connsiteX32" fmla="*/ 259307 w 450567"/>
              <a:gd name="connsiteY32" fmla="*/ 2552131 h 3589397"/>
              <a:gd name="connsiteX33" fmla="*/ 313899 w 450567"/>
              <a:gd name="connsiteY33" fmla="*/ 2565779 h 3589397"/>
              <a:gd name="connsiteX34" fmla="*/ 354842 w 450567"/>
              <a:gd name="connsiteY34" fmla="*/ 2593075 h 3589397"/>
              <a:gd name="connsiteX35" fmla="*/ 395785 w 450567"/>
              <a:gd name="connsiteY35" fmla="*/ 2688609 h 3589397"/>
              <a:gd name="connsiteX36" fmla="*/ 423081 w 450567"/>
              <a:gd name="connsiteY36" fmla="*/ 2729552 h 3589397"/>
              <a:gd name="connsiteX37" fmla="*/ 382137 w 450567"/>
              <a:gd name="connsiteY37" fmla="*/ 2961564 h 3589397"/>
              <a:gd name="connsiteX38" fmla="*/ 341194 w 450567"/>
              <a:gd name="connsiteY38" fmla="*/ 3016155 h 3589397"/>
              <a:gd name="connsiteX39" fmla="*/ 300251 w 450567"/>
              <a:gd name="connsiteY39" fmla="*/ 3029803 h 3589397"/>
              <a:gd name="connsiteX40" fmla="*/ 245660 w 450567"/>
              <a:gd name="connsiteY40" fmla="*/ 3070746 h 3589397"/>
              <a:gd name="connsiteX41" fmla="*/ 204716 w 450567"/>
              <a:gd name="connsiteY41" fmla="*/ 3098042 h 3589397"/>
              <a:gd name="connsiteX42" fmla="*/ 136478 w 450567"/>
              <a:gd name="connsiteY42" fmla="*/ 3179928 h 3589397"/>
              <a:gd name="connsiteX43" fmla="*/ 109182 w 450567"/>
              <a:gd name="connsiteY43" fmla="*/ 3220872 h 3589397"/>
              <a:gd name="connsiteX44" fmla="*/ 68239 w 450567"/>
              <a:gd name="connsiteY44" fmla="*/ 3261815 h 3589397"/>
              <a:gd name="connsiteX45" fmla="*/ 54591 w 450567"/>
              <a:gd name="connsiteY45" fmla="*/ 3302758 h 3589397"/>
              <a:gd name="connsiteX46" fmla="*/ 81887 w 450567"/>
              <a:gd name="connsiteY46" fmla="*/ 3384645 h 3589397"/>
              <a:gd name="connsiteX47" fmla="*/ 163773 w 450567"/>
              <a:gd name="connsiteY47" fmla="*/ 3480179 h 3589397"/>
              <a:gd name="connsiteX48" fmla="*/ 204716 w 450567"/>
              <a:gd name="connsiteY48" fmla="*/ 3507475 h 3589397"/>
              <a:gd name="connsiteX49" fmla="*/ 259307 w 450567"/>
              <a:gd name="connsiteY49" fmla="*/ 3548418 h 3589397"/>
              <a:gd name="connsiteX50" fmla="*/ 341194 w 450567"/>
              <a:gd name="connsiteY50" fmla="*/ 3575714 h 3589397"/>
              <a:gd name="connsiteX51" fmla="*/ 395785 w 450567"/>
              <a:gd name="connsiteY51" fmla="*/ 3589361 h 35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50567" h="3589397">
                <a:moveTo>
                  <a:pt x="109182" y="0"/>
                </a:moveTo>
                <a:cubicBezTo>
                  <a:pt x="116138" y="8695"/>
                  <a:pt x="180207" y="84743"/>
                  <a:pt x="191069" y="109182"/>
                </a:cubicBezTo>
                <a:cubicBezTo>
                  <a:pt x="202754" y="135474"/>
                  <a:pt x="209266" y="163773"/>
                  <a:pt x="218364" y="191069"/>
                </a:cubicBezTo>
                <a:lnTo>
                  <a:pt x="232012" y="232012"/>
                </a:lnTo>
                <a:cubicBezTo>
                  <a:pt x="236561" y="245660"/>
                  <a:pt x="242171" y="258999"/>
                  <a:pt x="245660" y="272955"/>
                </a:cubicBezTo>
                <a:lnTo>
                  <a:pt x="259307" y="327546"/>
                </a:lnTo>
                <a:cubicBezTo>
                  <a:pt x="254758" y="423080"/>
                  <a:pt x="253603" y="518837"/>
                  <a:pt x="245660" y="614149"/>
                </a:cubicBezTo>
                <a:cubicBezTo>
                  <a:pt x="241663" y="662118"/>
                  <a:pt x="221049" y="660061"/>
                  <a:pt x="191069" y="696036"/>
                </a:cubicBezTo>
                <a:cubicBezTo>
                  <a:pt x="180568" y="708637"/>
                  <a:pt x="174274" y="724378"/>
                  <a:pt x="163773" y="736979"/>
                </a:cubicBezTo>
                <a:cubicBezTo>
                  <a:pt x="130932" y="776388"/>
                  <a:pt x="122148" y="778378"/>
                  <a:pt x="81887" y="805218"/>
                </a:cubicBezTo>
                <a:cubicBezTo>
                  <a:pt x="72788" y="818866"/>
                  <a:pt x="66189" y="834563"/>
                  <a:pt x="54591" y="846161"/>
                </a:cubicBezTo>
                <a:cubicBezTo>
                  <a:pt x="42993" y="857759"/>
                  <a:pt x="23895" y="860649"/>
                  <a:pt x="13648" y="873457"/>
                </a:cubicBezTo>
                <a:cubicBezTo>
                  <a:pt x="4661" y="884691"/>
                  <a:pt x="4549" y="900752"/>
                  <a:pt x="0" y="914400"/>
                </a:cubicBezTo>
                <a:cubicBezTo>
                  <a:pt x="16037" y="1106840"/>
                  <a:pt x="-3674" y="1026207"/>
                  <a:pt x="40943" y="1160060"/>
                </a:cubicBezTo>
                <a:cubicBezTo>
                  <a:pt x="55251" y="1202984"/>
                  <a:pt x="51722" y="1212738"/>
                  <a:pt x="95534" y="1241946"/>
                </a:cubicBezTo>
                <a:cubicBezTo>
                  <a:pt x="107504" y="1249926"/>
                  <a:pt x="122830" y="1251045"/>
                  <a:pt x="136478" y="1255594"/>
                </a:cubicBezTo>
                <a:cubicBezTo>
                  <a:pt x="163773" y="1273791"/>
                  <a:pt x="192120" y="1290502"/>
                  <a:pt x="218364" y="1310185"/>
                </a:cubicBezTo>
                <a:cubicBezTo>
                  <a:pt x="236561" y="1323833"/>
                  <a:pt x="253206" y="1339843"/>
                  <a:pt x="272955" y="1351128"/>
                </a:cubicBezTo>
                <a:cubicBezTo>
                  <a:pt x="285446" y="1358266"/>
                  <a:pt x="300251" y="1360227"/>
                  <a:pt x="313899" y="1364776"/>
                </a:cubicBezTo>
                <a:cubicBezTo>
                  <a:pt x="409433" y="1428466"/>
                  <a:pt x="377588" y="1392072"/>
                  <a:pt x="423081" y="1460311"/>
                </a:cubicBezTo>
                <a:cubicBezTo>
                  <a:pt x="432179" y="1487606"/>
                  <a:pt x="452765" y="1513525"/>
                  <a:pt x="450376" y="1542197"/>
                </a:cubicBezTo>
                <a:cubicBezTo>
                  <a:pt x="445827" y="1596788"/>
                  <a:pt x="443968" y="1651670"/>
                  <a:pt x="436728" y="1705970"/>
                </a:cubicBezTo>
                <a:cubicBezTo>
                  <a:pt x="433500" y="1730178"/>
                  <a:pt x="405682" y="1785010"/>
                  <a:pt x="395785" y="1801505"/>
                </a:cubicBezTo>
                <a:cubicBezTo>
                  <a:pt x="341035" y="1892754"/>
                  <a:pt x="368886" y="1874160"/>
                  <a:pt x="300251" y="1897039"/>
                </a:cubicBezTo>
                <a:cubicBezTo>
                  <a:pt x="234375" y="1995854"/>
                  <a:pt x="275002" y="1964255"/>
                  <a:pt x="191069" y="2006221"/>
                </a:cubicBezTo>
                <a:lnTo>
                  <a:pt x="95534" y="2101755"/>
                </a:lnTo>
                <a:cubicBezTo>
                  <a:pt x="81886" y="2115403"/>
                  <a:pt x="65297" y="2126640"/>
                  <a:pt x="54591" y="2142699"/>
                </a:cubicBezTo>
                <a:lnTo>
                  <a:pt x="27296" y="2183642"/>
                </a:lnTo>
                <a:cubicBezTo>
                  <a:pt x="8924" y="2257128"/>
                  <a:pt x="-3733" y="2281625"/>
                  <a:pt x="27296" y="2374711"/>
                </a:cubicBezTo>
                <a:cubicBezTo>
                  <a:pt x="32483" y="2390272"/>
                  <a:pt x="55638" y="2391505"/>
                  <a:pt x="68239" y="2402006"/>
                </a:cubicBezTo>
                <a:cubicBezTo>
                  <a:pt x="83066" y="2414362"/>
                  <a:pt x="96826" y="2428122"/>
                  <a:pt x="109182" y="2442949"/>
                </a:cubicBezTo>
                <a:cubicBezTo>
                  <a:pt x="119683" y="2455550"/>
                  <a:pt x="124134" y="2473092"/>
                  <a:pt x="136478" y="2483893"/>
                </a:cubicBezTo>
                <a:cubicBezTo>
                  <a:pt x="183876" y="2525367"/>
                  <a:pt x="207615" y="2537362"/>
                  <a:pt x="259307" y="2552131"/>
                </a:cubicBezTo>
                <a:cubicBezTo>
                  <a:pt x="277343" y="2557284"/>
                  <a:pt x="295702" y="2561230"/>
                  <a:pt x="313899" y="2565779"/>
                </a:cubicBezTo>
                <a:cubicBezTo>
                  <a:pt x="327547" y="2574878"/>
                  <a:pt x="343244" y="2581477"/>
                  <a:pt x="354842" y="2593075"/>
                </a:cubicBezTo>
                <a:cubicBezTo>
                  <a:pt x="397671" y="2635905"/>
                  <a:pt x="372293" y="2633795"/>
                  <a:pt x="395785" y="2688609"/>
                </a:cubicBezTo>
                <a:cubicBezTo>
                  <a:pt x="402246" y="2703685"/>
                  <a:pt x="413982" y="2715904"/>
                  <a:pt x="423081" y="2729552"/>
                </a:cubicBezTo>
                <a:cubicBezTo>
                  <a:pt x="419831" y="2765296"/>
                  <a:pt x="417878" y="2913910"/>
                  <a:pt x="382137" y="2961564"/>
                </a:cubicBezTo>
                <a:cubicBezTo>
                  <a:pt x="368489" y="2979761"/>
                  <a:pt x="358668" y="3001593"/>
                  <a:pt x="341194" y="3016155"/>
                </a:cubicBezTo>
                <a:cubicBezTo>
                  <a:pt x="330142" y="3025365"/>
                  <a:pt x="313899" y="3025254"/>
                  <a:pt x="300251" y="3029803"/>
                </a:cubicBezTo>
                <a:cubicBezTo>
                  <a:pt x="282054" y="3043451"/>
                  <a:pt x="264169" y="3057525"/>
                  <a:pt x="245660" y="3070746"/>
                </a:cubicBezTo>
                <a:cubicBezTo>
                  <a:pt x="232312" y="3080280"/>
                  <a:pt x="215217" y="3085441"/>
                  <a:pt x="204716" y="3098042"/>
                </a:cubicBezTo>
                <a:cubicBezTo>
                  <a:pt x="118139" y="3201934"/>
                  <a:pt x="236229" y="3113428"/>
                  <a:pt x="136478" y="3179928"/>
                </a:cubicBezTo>
                <a:cubicBezTo>
                  <a:pt x="127379" y="3193576"/>
                  <a:pt x="119683" y="3208271"/>
                  <a:pt x="109182" y="3220872"/>
                </a:cubicBezTo>
                <a:cubicBezTo>
                  <a:pt x="96826" y="3235699"/>
                  <a:pt x="78945" y="3245756"/>
                  <a:pt x="68239" y="3261815"/>
                </a:cubicBezTo>
                <a:cubicBezTo>
                  <a:pt x="60259" y="3273785"/>
                  <a:pt x="59140" y="3289110"/>
                  <a:pt x="54591" y="3302758"/>
                </a:cubicBezTo>
                <a:cubicBezTo>
                  <a:pt x="63690" y="3330054"/>
                  <a:pt x="64624" y="3361627"/>
                  <a:pt x="81887" y="3384645"/>
                </a:cubicBezTo>
                <a:cubicBezTo>
                  <a:pt x="112009" y="3424808"/>
                  <a:pt x="125754" y="3448496"/>
                  <a:pt x="163773" y="3480179"/>
                </a:cubicBezTo>
                <a:cubicBezTo>
                  <a:pt x="176374" y="3490680"/>
                  <a:pt x="191369" y="3497941"/>
                  <a:pt x="204716" y="3507475"/>
                </a:cubicBezTo>
                <a:cubicBezTo>
                  <a:pt x="223225" y="3520696"/>
                  <a:pt x="238962" y="3538246"/>
                  <a:pt x="259307" y="3548418"/>
                </a:cubicBezTo>
                <a:cubicBezTo>
                  <a:pt x="285042" y="3561285"/>
                  <a:pt x="313898" y="3566616"/>
                  <a:pt x="341194" y="3575714"/>
                </a:cubicBezTo>
                <a:cubicBezTo>
                  <a:pt x="386451" y="3590800"/>
                  <a:pt x="367752" y="3589361"/>
                  <a:pt x="395785" y="3589361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50186" y="144816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25695" y="3577698"/>
            <a:ext cx="165858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(count) : 1</a:t>
            </a:r>
            <a:endParaRPr lang="en-US" sz="2400" dirty="0"/>
          </a:p>
        </p:txBody>
      </p:sp>
      <p:sp>
        <p:nvSpPr>
          <p:cNvPr id="11" name="Freeform 10"/>
          <p:cNvSpPr/>
          <p:nvPr/>
        </p:nvSpPr>
        <p:spPr>
          <a:xfrm>
            <a:off x="7895985" y="2056280"/>
            <a:ext cx="450567" cy="3887320"/>
          </a:xfrm>
          <a:custGeom>
            <a:avLst/>
            <a:gdLst>
              <a:gd name="connsiteX0" fmla="*/ 109182 w 450567"/>
              <a:gd name="connsiteY0" fmla="*/ 0 h 3589397"/>
              <a:gd name="connsiteX1" fmla="*/ 191069 w 450567"/>
              <a:gd name="connsiteY1" fmla="*/ 109182 h 3589397"/>
              <a:gd name="connsiteX2" fmla="*/ 218364 w 450567"/>
              <a:gd name="connsiteY2" fmla="*/ 191069 h 3589397"/>
              <a:gd name="connsiteX3" fmla="*/ 232012 w 450567"/>
              <a:gd name="connsiteY3" fmla="*/ 232012 h 3589397"/>
              <a:gd name="connsiteX4" fmla="*/ 245660 w 450567"/>
              <a:gd name="connsiteY4" fmla="*/ 272955 h 3589397"/>
              <a:gd name="connsiteX5" fmla="*/ 259307 w 450567"/>
              <a:gd name="connsiteY5" fmla="*/ 327546 h 3589397"/>
              <a:gd name="connsiteX6" fmla="*/ 245660 w 450567"/>
              <a:gd name="connsiteY6" fmla="*/ 614149 h 3589397"/>
              <a:gd name="connsiteX7" fmla="*/ 191069 w 450567"/>
              <a:gd name="connsiteY7" fmla="*/ 696036 h 3589397"/>
              <a:gd name="connsiteX8" fmla="*/ 163773 w 450567"/>
              <a:gd name="connsiteY8" fmla="*/ 736979 h 3589397"/>
              <a:gd name="connsiteX9" fmla="*/ 81887 w 450567"/>
              <a:gd name="connsiteY9" fmla="*/ 805218 h 3589397"/>
              <a:gd name="connsiteX10" fmla="*/ 54591 w 450567"/>
              <a:gd name="connsiteY10" fmla="*/ 846161 h 3589397"/>
              <a:gd name="connsiteX11" fmla="*/ 13648 w 450567"/>
              <a:gd name="connsiteY11" fmla="*/ 873457 h 3589397"/>
              <a:gd name="connsiteX12" fmla="*/ 0 w 450567"/>
              <a:gd name="connsiteY12" fmla="*/ 914400 h 3589397"/>
              <a:gd name="connsiteX13" fmla="*/ 40943 w 450567"/>
              <a:gd name="connsiteY13" fmla="*/ 1160060 h 3589397"/>
              <a:gd name="connsiteX14" fmla="*/ 95534 w 450567"/>
              <a:gd name="connsiteY14" fmla="*/ 1241946 h 3589397"/>
              <a:gd name="connsiteX15" fmla="*/ 136478 w 450567"/>
              <a:gd name="connsiteY15" fmla="*/ 1255594 h 3589397"/>
              <a:gd name="connsiteX16" fmla="*/ 218364 w 450567"/>
              <a:gd name="connsiteY16" fmla="*/ 1310185 h 3589397"/>
              <a:gd name="connsiteX17" fmla="*/ 272955 w 450567"/>
              <a:gd name="connsiteY17" fmla="*/ 1351128 h 3589397"/>
              <a:gd name="connsiteX18" fmla="*/ 313899 w 450567"/>
              <a:gd name="connsiteY18" fmla="*/ 1364776 h 3589397"/>
              <a:gd name="connsiteX19" fmla="*/ 423081 w 450567"/>
              <a:gd name="connsiteY19" fmla="*/ 1460311 h 3589397"/>
              <a:gd name="connsiteX20" fmla="*/ 450376 w 450567"/>
              <a:gd name="connsiteY20" fmla="*/ 1542197 h 3589397"/>
              <a:gd name="connsiteX21" fmla="*/ 436728 w 450567"/>
              <a:gd name="connsiteY21" fmla="*/ 1705970 h 3589397"/>
              <a:gd name="connsiteX22" fmla="*/ 395785 w 450567"/>
              <a:gd name="connsiteY22" fmla="*/ 1801505 h 3589397"/>
              <a:gd name="connsiteX23" fmla="*/ 300251 w 450567"/>
              <a:gd name="connsiteY23" fmla="*/ 1897039 h 3589397"/>
              <a:gd name="connsiteX24" fmla="*/ 191069 w 450567"/>
              <a:gd name="connsiteY24" fmla="*/ 2006221 h 3589397"/>
              <a:gd name="connsiteX25" fmla="*/ 95534 w 450567"/>
              <a:gd name="connsiteY25" fmla="*/ 2101755 h 3589397"/>
              <a:gd name="connsiteX26" fmla="*/ 54591 w 450567"/>
              <a:gd name="connsiteY26" fmla="*/ 2142699 h 3589397"/>
              <a:gd name="connsiteX27" fmla="*/ 27296 w 450567"/>
              <a:gd name="connsiteY27" fmla="*/ 2183642 h 3589397"/>
              <a:gd name="connsiteX28" fmla="*/ 27296 w 450567"/>
              <a:gd name="connsiteY28" fmla="*/ 2374711 h 3589397"/>
              <a:gd name="connsiteX29" fmla="*/ 68239 w 450567"/>
              <a:gd name="connsiteY29" fmla="*/ 2402006 h 3589397"/>
              <a:gd name="connsiteX30" fmla="*/ 109182 w 450567"/>
              <a:gd name="connsiteY30" fmla="*/ 2442949 h 3589397"/>
              <a:gd name="connsiteX31" fmla="*/ 136478 w 450567"/>
              <a:gd name="connsiteY31" fmla="*/ 2483893 h 3589397"/>
              <a:gd name="connsiteX32" fmla="*/ 259307 w 450567"/>
              <a:gd name="connsiteY32" fmla="*/ 2552131 h 3589397"/>
              <a:gd name="connsiteX33" fmla="*/ 313899 w 450567"/>
              <a:gd name="connsiteY33" fmla="*/ 2565779 h 3589397"/>
              <a:gd name="connsiteX34" fmla="*/ 354842 w 450567"/>
              <a:gd name="connsiteY34" fmla="*/ 2593075 h 3589397"/>
              <a:gd name="connsiteX35" fmla="*/ 395785 w 450567"/>
              <a:gd name="connsiteY35" fmla="*/ 2688609 h 3589397"/>
              <a:gd name="connsiteX36" fmla="*/ 423081 w 450567"/>
              <a:gd name="connsiteY36" fmla="*/ 2729552 h 3589397"/>
              <a:gd name="connsiteX37" fmla="*/ 382137 w 450567"/>
              <a:gd name="connsiteY37" fmla="*/ 2961564 h 3589397"/>
              <a:gd name="connsiteX38" fmla="*/ 341194 w 450567"/>
              <a:gd name="connsiteY38" fmla="*/ 3016155 h 3589397"/>
              <a:gd name="connsiteX39" fmla="*/ 300251 w 450567"/>
              <a:gd name="connsiteY39" fmla="*/ 3029803 h 3589397"/>
              <a:gd name="connsiteX40" fmla="*/ 245660 w 450567"/>
              <a:gd name="connsiteY40" fmla="*/ 3070746 h 3589397"/>
              <a:gd name="connsiteX41" fmla="*/ 204716 w 450567"/>
              <a:gd name="connsiteY41" fmla="*/ 3098042 h 3589397"/>
              <a:gd name="connsiteX42" fmla="*/ 136478 w 450567"/>
              <a:gd name="connsiteY42" fmla="*/ 3179928 h 3589397"/>
              <a:gd name="connsiteX43" fmla="*/ 109182 w 450567"/>
              <a:gd name="connsiteY43" fmla="*/ 3220872 h 3589397"/>
              <a:gd name="connsiteX44" fmla="*/ 68239 w 450567"/>
              <a:gd name="connsiteY44" fmla="*/ 3261815 h 3589397"/>
              <a:gd name="connsiteX45" fmla="*/ 54591 w 450567"/>
              <a:gd name="connsiteY45" fmla="*/ 3302758 h 3589397"/>
              <a:gd name="connsiteX46" fmla="*/ 81887 w 450567"/>
              <a:gd name="connsiteY46" fmla="*/ 3384645 h 3589397"/>
              <a:gd name="connsiteX47" fmla="*/ 163773 w 450567"/>
              <a:gd name="connsiteY47" fmla="*/ 3480179 h 3589397"/>
              <a:gd name="connsiteX48" fmla="*/ 204716 w 450567"/>
              <a:gd name="connsiteY48" fmla="*/ 3507475 h 3589397"/>
              <a:gd name="connsiteX49" fmla="*/ 259307 w 450567"/>
              <a:gd name="connsiteY49" fmla="*/ 3548418 h 3589397"/>
              <a:gd name="connsiteX50" fmla="*/ 341194 w 450567"/>
              <a:gd name="connsiteY50" fmla="*/ 3575714 h 3589397"/>
              <a:gd name="connsiteX51" fmla="*/ 395785 w 450567"/>
              <a:gd name="connsiteY51" fmla="*/ 3589361 h 35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50567" h="3589397">
                <a:moveTo>
                  <a:pt x="109182" y="0"/>
                </a:moveTo>
                <a:cubicBezTo>
                  <a:pt x="116138" y="8695"/>
                  <a:pt x="180207" y="84743"/>
                  <a:pt x="191069" y="109182"/>
                </a:cubicBezTo>
                <a:cubicBezTo>
                  <a:pt x="202754" y="135474"/>
                  <a:pt x="209266" y="163773"/>
                  <a:pt x="218364" y="191069"/>
                </a:cubicBezTo>
                <a:lnTo>
                  <a:pt x="232012" y="232012"/>
                </a:lnTo>
                <a:cubicBezTo>
                  <a:pt x="236561" y="245660"/>
                  <a:pt x="242171" y="258999"/>
                  <a:pt x="245660" y="272955"/>
                </a:cubicBezTo>
                <a:lnTo>
                  <a:pt x="259307" y="327546"/>
                </a:lnTo>
                <a:cubicBezTo>
                  <a:pt x="254758" y="423080"/>
                  <a:pt x="253603" y="518837"/>
                  <a:pt x="245660" y="614149"/>
                </a:cubicBezTo>
                <a:cubicBezTo>
                  <a:pt x="241663" y="662118"/>
                  <a:pt x="221049" y="660061"/>
                  <a:pt x="191069" y="696036"/>
                </a:cubicBezTo>
                <a:cubicBezTo>
                  <a:pt x="180568" y="708637"/>
                  <a:pt x="174274" y="724378"/>
                  <a:pt x="163773" y="736979"/>
                </a:cubicBezTo>
                <a:cubicBezTo>
                  <a:pt x="130932" y="776388"/>
                  <a:pt x="122148" y="778378"/>
                  <a:pt x="81887" y="805218"/>
                </a:cubicBezTo>
                <a:cubicBezTo>
                  <a:pt x="72788" y="818866"/>
                  <a:pt x="66189" y="834563"/>
                  <a:pt x="54591" y="846161"/>
                </a:cubicBezTo>
                <a:cubicBezTo>
                  <a:pt x="42993" y="857759"/>
                  <a:pt x="23895" y="860649"/>
                  <a:pt x="13648" y="873457"/>
                </a:cubicBezTo>
                <a:cubicBezTo>
                  <a:pt x="4661" y="884691"/>
                  <a:pt x="4549" y="900752"/>
                  <a:pt x="0" y="914400"/>
                </a:cubicBezTo>
                <a:cubicBezTo>
                  <a:pt x="16037" y="1106840"/>
                  <a:pt x="-3674" y="1026207"/>
                  <a:pt x="40943" y="1160060"/>
                </a:cubicBezTo>
                <a:cubicBezTo>
                  <a:pt x="55251" y="1202984"/>
                  <a:pt x="51722" y="1212738"/>
                  <a:pt x="95534" y="1241946"/>
                </a:cubicBezTo>
                <a:cubicBezTo>
                  <a:pt x="107504" y="1249926"/>
                  <a:pt x="122830" y="1251045"/>
                  <a:pt x="136478" y="1255594"/>
                </a:cubicBezTo>
                <a:cubicBezTo>
                  <a:pt x="163773" y="1273791"/>
                  <a:pt x="192120" y="1290502"/>
                  <a:pt x="218364" y="1310185"/>
                </a:cubicBezTo>
                <a:cubicBezTo>
                  <a:pt x="236561" y="1323833"/>
                  <a:pt x="253206" y="1339843"/>
                  <a:pt x="272955" y="1351128"/>
                </a:cubicBezTo>
                <a:cubicBezTo>
                  <a:pt x="285446" y="1358266"/>
                  <a:pt x="300251" y="1360227"/>
                  <a:pt x="313899" y="1364776"/>
                </a:cubicBezTo>
                <a:cubicBezTo>
                  <a:pt x="409433" y="1428466"/>
                  <a:pt x="377588" y="1392072"/>
                  <a:pt x="423081" y="1460311"/>
                </a:cubicBezTo>
                <a:cubicBezTo>
                  <a:pt x="432179" y="1487606"/>
                  <a:pt x="452765" y="1513525"/>
                  <a:pt x="450376" y="1542197"/>
                </a:cubicBezTo>
                <a:cubicBezTo>
                  <a:pt x="445827" y="1596788"/>
                  <a:pt x="443968" y="1651670"/>
                  <a:pt x="436728" y="1705970"/>
                </a:cubicBezTo>
                <a:cubicBezTo>
                  <a:pt x="433500" y="1730178"/>
                  <a:pt x="405682" y="1785010"/>
                  <a:pt x="395785" y="1801505"/>
                </a:cubicBezTo>
                <a:cubicBezTo>
                  <a:pt x="341035" y="1892754"/>
                  <a:pt x="368886" y="1874160"/>
                  <a:pt x="300251" y="1897039"/>
                </a:cubicBezTo>
                <a:cubicBezTo>
                  <a:pt x="234375" y="1995854"/>
                  <a:pt x="275002" y="1964255"/>
                  <a:pt x="191069" y="2006221"/>
                </a:cubicBezTo>
                <a:lnTo>
                  <a:pt x="95534" y="2101755"/>
                </a:lnTo>
                <a:cubicBezTo>
                  <a:pt x="81886" y="2115403"/>
                  <a:pt x="65297" y="2126640"/>
                  <a:pt x="54591" y="2142699"/>
                </a:cubicBezTo>
                <a:lnTo>
                  <a:pt x="27296" y="2183642"/>
                </a:lnTo>
                <a:cubicBezTo>
                  <a:pt x="8924" y="2257128"/>
                  <a:pt x="-3733" y="2281625"/>
                  <a:pt x="27296" y="2374711"/>
                </a:cubicBezTo>
                <a:cubicBezTo>
                  <a:pt x="32483" y="2390272"/>
                  <a:pt x="55638" y="2391505"/>
                  <a:pt x="68239" y="2402006"/>
                </a:cubicBezTo>
                <a:cubicBezTo>
                  <a:pt x="83066" y="2414362"/>
                  <a:pt x="96826" y="2428122"/>
                  <a:pt x="109182" y="2442949"/>
                </a:cubicBezTo>
                <a:cubicBezTo>
                  <a:pt x="119683" y="2455550"/>
                  <a:pt x="124134" y="2473092"/>
                  <a:pt x="136478" y="2483893"/>
                </a:cubicBezTo>
                <a:cubicBezTo>
                  <a:pt x="183876" y="2525367"/>
                  <a:pt x="207615" y="2537362"/>
                  <a:pt x="259307" y="2552131"/>
                </a:cubicBezTo>
                <a:cubicBezTo>
                  <a:pt x="277343" y="2557284"/>
                  <a:pt x="295702" y="2561230"/>
                  <a:pt x="313899" y="2565779"/>
                </a:cubicBezTo>
                <a:cubicBezTo>
                  <a:pt x="327547" y="2574878"/>
                  <a:pt x="343244" y="2581477"/>
                  <a:pt x="354842" y="2593075"/>
                </a:cubicBezTo>
                <a:cubicBezTo>
                  <a:pt x="397671" y="2635905"/>
                  <a:pt x="372293" y="2633795"/>
                  <a:pt x="395785" y="2688609"/>
                </a:cubicBezTo>
                <a:cubicBezTo>
                  <a:pt x="402246" y="2703685"/>
                  <a:pt x="413982" y="2715904"/>
                  <a:pt x="423081" y="2729552"/>
                </a:cubicBezTo>
                <a:cubicBezTo>
                  <a:pt x="419831" y="2765296"/>
                  <a:pt x="417878" y="2913910"/>
                  <a:pt x="382137" y="2961564"/>
                </a:cubicBezTo>
                <a:cubicBezTo>
                  <a:pt x="368489" y="2979761"/>
                  <a:pt x="358668" y="3001593"/>
                  <a:pt x="341194" y="3016155"/>
                </a:cubicBezTo>
                <a:cubicBezTo>
                  <a:pt x="330142" y="3025365"/>
                  <a:pt x="313899" y="3025254"/>
                  <a:pt x="300251" y="3029803"/>
                </a:cubicBezTo>
                <a:cubicBezTo>
                  <a:pt x="282054" y="3043451"/>
                  <a:pt x="264169" y="3057525"/>
                  <a:pt x="245660" y="3070746"/>
                </a:cubicBezTo>
                <a:cubicBezTo>
                  <a:pt x="232312" y="3080280"/>
                  <a:pt x="215217" y="3085441"/>
                  <a:pt x="204716" y="3098042"/>
                </a:cubicBezTo>
                <a:cubicBezTo>
                  <a:pt x="118139" y="3201934"/>
                  <a:pt x="236229" y="3113428"/>
                  <a:pt x="136478" y="3179928"/>
                </a:cubicBezTo>
                <a:cubicBezTo>
                  <a:pt x="127379" y="3193576"/>
                  <a:pt x="119683" y="3208271"/>
                  <a:pt x="109182" y="3220872"/>
                </a:cubicBezTo>
                <a:cubicBezTo>
                  <a:pt x="96826" y="3235699"/>
                  <a:pt x="78945" y="3245756"/>
                  <a:pt x="68239" y="3261815"/>
                </a:cubicBezTo>
                <a:cubicBezTo>
                  <a:pt x="60259" y="3273785"/>
                  <a:pt x="59140" y="3289110"/>
                  <a:pt x="54591" y="3302758"/>
                </a:cubicBezTo>
                <a:cubicBezTo>
                  <a:pt x="63690" y="3330054"/>
                  <a:pt x="64624" y="3361627"/>
                  <a:pt x="81887" y="3384645"/>
                </a:cubicBezTo>
                <a:cubicBezTo>
                  <a:pt x="112009" y="3424808"/>
                  <a:pt x="125754" y="3448496"/>
                  <a:pt x="163773" y="3480179"/>
                </a:cubicBezTo>
                <a:cubicBezTo>
                  <a:pt x="176374" y="3490680"/>
                  <a:pt x="191369" y="3497941"/>
                  <a:pt x="204716" y="3507475"/>
                </a:cubicBezTo>
                <a:cubicBezTo>
                  <a:pt x="223225" y="3520696"/>
                  <a:pt x="238962" y="3538246"/>
                  <a:pt x="259307" y="3548418"/>
                </a:cubicBezTo>
                <a:cubicBezTo>
                  <a:pt x="285042" y="3561285"/>
                  <a:pt x="313898" y="3566616"/>
                  <a:pt x="341194" y="3575714"/>
                </a:cubicBezTo>
                <a:cubicBezTo>
                  <a:pt x="386451" y="3590800"/>
                  <a:pt x="367752" y="3589361"/>
                  <a:pt x="395785" y="3589361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93829" y="144816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77561" y="4079932"/>
            <a:ext cx="165858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(count) : 1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838758" y="5156546"/>
            <a:ext cx="16811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w(count) :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10389" y="5709653"/>
            <a:ext cx="50292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Result depends on order of execution</a:t>
            </a:r>
          </a:p>
          <a:p>
            <a:r>
              <a:rPr lang="en-US" sz="3200" b="1" dirty="0" smtClean="0"/>
              <a:t>=&gt; </a:t>
            </a:r>
            <a:r>
              <a:rPr lang="en-US" sz="2800" b="1" dirty="0" smtClean="0"/>
              <a:t>Synchronization needed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77561" y="4633680"/>
            <a:ext cx="16811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w(count) :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13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4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Multithreading </a:t>
            </a:r>
            <a:r>
              <a:rPr lang="en-US" sz="3200" b="1" dirty="0" smtClean="0"/>
              <a:t>&amp; Multitasking</a:t>
            </a:r>
            <a:r>
              <a:rPr lang="en-US" sz="3200" b="1" dirty="0"/>
              <a:t>: </a:t>
            </a:r>
            <a:r>
              <a:rPr lang="en-US" sz="3200" b="1" dirty="0" smtClean="0"/>
              <a:t>Comparison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Multithreading</a:t>
            </a:r>
          </a:p>
          <a:p>
            <a:pPr lvl="1"/>
            <a:r>
              <a:rPr lang="en-US" dirty="0" smtClean="0"/>
              <a:t>Threads share the same address space</a:t>
            </a:r>
          </a:p>
          <a:p>
            <a:pPr lvl="2"/>
            <a:r>
              <a:rPr lang="en-US" dirty="0" smtClean="0"/>
              <a:t>Light-weight creation/destruction</a:t>
            </a:r>
          </a:p>
          <a:p>
            <a:pPr lvl="2"/>
            <a:r>
              <a:rPr lang="en-US" dirty="0" smtClean="0"/>
              <a:t>Easy inter-thread communication</a:t>
            </a:r>
          </a:p>
          <a:p>
            <a:pPr lvl="2"/>
            <a:r>
              <a:rPr lang="en-US" dirty="0" smtClean="0"/>
              <a:t>An </a:t>
            </a:r>
            <a:r>
              <a:rPr lang="en-US" dirty="0"/>
              <a:t>error in one thread can bring down all </a:t>
            </a:r>
            <a:r>
              <a:rPr lang="en-US" dirty="0" smtClean="0"/>
              <a:t>threads in process </a:t>
            </a:r>
          </a:p>
          <a:p>
            <a:r>
              <a:rPr lang="en-US" b="1" dirty="0" smtClean="0"/>
              <a:t>Multitasking</a:t>
            </a:r>
          </a:p>
          <a:p>
            <a:pPr lvl="1"/>
            <a:r>
              <a:rPr lang="en-US" dirty="0" smtClean="0"/>
              <a:t>Processes are insulated from each other</a:t>
            </a:r>
          </a:p>
          <a:p>
            <a:pPr lvl="2"/>
            <a:r>
              <a:rPr lang="en-US" dirty="0" smtClean="0"/>
              <a:t>Expensive creation/destruction</a:t>
            </a:r>
          </a:p>
          <a:p>
            <a:pPr lvl="2"/>
            <a:r>
              <a:rPr lang="en-US" dirty="0" smtClean="0"/>
              <a:t>Expensive inter-process communication (IPC)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error in one process </a:t>
            </a:r>
            <a:r>
              <a:rPr lang="en-US" dirty="0" smtClean="0"/>
              <a:t>cannot </a:t>
            </a:r>
            <a:r>
              <a:rPr lang="en-US" dirty="0"/>
              <a:t>bring down another </a:t>
            </a:r>
            <a:r>
              <a:rPr lang="en-US" dirty="0" smtClean="0"/>
              <a:t>process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8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</a:t>
            </a:r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Evaluate the performance of multithreaded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</a:t>
            </a:r>
          </a:p>
          <a:p>
            <a:r>
              <a:rPr lang="en-US" dirty="0" smtClean="0">
                <a:cs typeface="Courier New" pitchFamily="49" charset="0"/>
              </a:rPr>
              <a:t>Add /</a:t>
            </a:r>
            <a:r>
              <a:rPr lang="en-US" dirty="0" err="1" smtClean="0">
                <a:cs typeface="Courier New" pitchFamily="49" charset="0"/>
              </a:rPr>
              <a:t>usr</a:t>
            </a:r>
            <a:r>
              <a:rPr lang="en-US" dirty="0" smtClean="0">
                <a:cs typeface="Courier New" pitchFamily="49" charset="0"/>
              </a:rPr>
              <a:t>/local/</a:t>
            </a:r>
            <a:r>
              <a:rPr lang="en-US" dirty="0" err="1" smtClean="0">
                <a:cs typeface="Courier New" pitchFamily="49" charset="0"/>
              </a:rPr>
              <a:t>cs</a:t>
            </a:r>
            <a:r>
              <a:rPr lang="en-US" dirty="0" smtClean="0">
                <a:cs typeface="Courier New" pitchFamily="49" charset="0"/>
              </a:rPr>
              <a:t>/bin to PATH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$</a:t>
            </a:r>
            <a:r>
              <a:rPr lang="en-US" sz="2400" dirty="0" smtClean="0"/>
              <a:t> export </a:t>
            </a:r>
            <a:r>
              <a:rPr lang="en-US" sz="2400" dirty="0"/>
              <a:t>PATH=/</a:t>
            </a:r>
            <a:r>
              <a:rPr lang="en-US" sz="2400" dirty="0" err="1"/>
              <a:t>usr</a:t>
            </a:r>
            <a:r>
              <a:rPr lang="en-US" sz="2400" dirty="0"/>
              <a:t>/local/</a:t>
            </a:r>
            <a:r>
              <a:rPr lang="en-US" sz="2400" dirty="0" err="1"/>
              <a:t>cs</a:t>
            </a:r>
            <a:r>
              <a:rPr lang="en-US" sz="2400" dirty="0"/>
              <a:t>/bin:$</a:t>
            </a:r>
            <a:r>
              <a:rPr lang="en-US" sz="2400" dirty="0" smtClean="0"/>
              <a:t>PATH</a:t>
            </a:r>
          </a:p>
          <a:p>
            <a:r>
              <a:rPr lang="en-US" dirty="0" smtClean="0"/>
              <a:t>Generate a </a:t>
            </a:r>
            <a:r>
              <a:rPr lang="en-US" dirty="0"/>
              <a:t>file containing </a:t>
            </a:r>
            <a:r>
              <a:rPr lang="en-US" dirty="0" smtClean="0"/>
              <a:t>10M </a:t>
            </a:r>
            <a:r>
              <a:rPr lang="en-US" dirty="0"/>
              <a:t>random </a:t>
            </a:r>
            <a:r>
              <a:rPr lang="en-US" b="1" dirty="0" smtClean="0"/>
              <a:t>double-precision floating </a:t>
            </a:r>
            <a:r>
              <a:rPr lang="en-US" b="1" dirty="0"/>
              <a:t>point </a:t>
            </a:r>
            <a:r>
              <a:rPr lang="en-US" b="1" dirty="0" smtClean="0"/>
              <a:t>numbers</a:t>
            </a:r>
            <a:r>
              <a:rPr lang="en-US" dirty="0" smtClean="0"/>
              <a:t>, one </a:t>
            </a:r>
            <a:r>
              <a:rPr lang="en-US" dirty="0"/>
              <a:t>per </a:t>
            </a:r>
            <a:r>
              <a:rPr lang="en-US" dirty="0" smtClean="0"/>
              <a:t>line with no </a:t>
            </a:r>
            <a:r>
              <a:rPr lang="en-US" dirty="0"/>
              <a:t>white </a:t>
            </a:r>
            <a:r>
              <a:rPr lang="en-US" dirty="0" smtClean="0"/>
              <a:t>space</a:t>
            </a:r>
          </a:p>
          <a:p>
            <a:pPr lvl="1"/>
            <a:r>
              <a:rPr lang="en-US" sz="2400" dirty="0" smtClean="0"/>
              <a:t>/</a:t>
            </a:r>
            <a:r>
              <a:rPr lang="en-US" sz="2400" dirty="0" err="1" smtClean="0"/>
              <a:t>dev</a:t>
            </a:r>
            <a:r>
              <a:rPr lang="en-US" sz="2400" dirty="0" smtClean="0"/>
              <a:t>/</a:t>
            </a:r>
            <a:r>
              <a:rPr lang="en-US" sz="2400" dirty="0" err="1" smtClean="0"/>
              <a:t>urandom</a:t>
            </a:r>
            <a:r>
              <a:rPr lang="en-US" sz="2400" dirty="0" smtClean="0"/>
              <a:t>: pseudo-random byte generator </a:t>
            </a:r>
          </a:p>
          <a:p>
            <a:pPr lvl="1"/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9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</a:t>
            </a:r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od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600" dirty="0" smtClean="0"/>
              <a:t>write </a:t>
            </a:r>
            <a:r>
              <a:rPr lang="en-US" sz="2600" dirty="0"/>
              <a:t>the contents of its input files to standard output in a user-specified </a:t>
            </a:r>
            <a:r>
              <a:rPr lang="en-US" sz="2600" dirty="0" smtClean="0"/>
              <a:t>format </a:t>
            </a:r>
          </a:p>
          <a:p>
            <a:pPr lvl="1"/>
            <a:r>
              <a:rPr lang="en-US" sz="2600" dirty="0" smtClean="0"/>
              <a:t>Options</a:t>
            </a:r>
          </a:p>
          <a:p>
            <a:pPr lvl="2"/>
            <a:r>
              <a:rPr lang="en-US" sz="2600" dirty="0" smtClean="0"/>
              <a:t>-t </a:t>
            </a:r>
            <a:r>
              <a:rPr lang="en-US" sz="2600" dirty="0"/>
              <a:t>f: Double-precision floating point </a:t>
            </a:r>
            <a:r>
              <a:rPr lang="en-US" sz="2600" dirty="0" smtClean="0"/>
              <a:t> </a:t>
            </a:r>
            <a:endParaRPr lang="en-US" sz="2600" dirty="0"/>
          </a:p>
          <a:p>
            <a:pPr lvl="2"/>
            <a:r>
              <a:rPr lang="en-US" sz="2600" dirty="0" smtClean="0"/>
              <a:t>-N &lt;count&gt;: Format </a:t>
            </a:r>
            <a:r>
              <a:rPr lang="en-US" sz="2600" dirty="0"/>
              <a:t>no more than </a:t>
            </a:r>
            <a:r>
              <a:rPr lang="en-US" sz="2600" i="1" dirty="0"/>
              <a:t>count </a:t>
            </a:r>
            <a:r>
              <a:rPr lang="en-US" sz="2600" dirty="0"/>
              <a:t>bytes of </a:t>
            </a:r>
            <a:r>
              <a:rPr lang="en-US" sz="2600" dirty="0" smtClean="0"/>
              <a:t>input</a:t>
            </a:r>
            <a:endParaRPr lang="en-US" sz="2600" dirty="0"/>
          </a:p>
          <a:p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sed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tr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600" dirty="0" smtClean="0">
                <a:cs typeface="Courier New" pitchFamily="49" charset="0"/>
              </a:rPr>
              <a:t>Remove address, delete spaces, add newlines between each float</a:t>
            </a:r>
          </a:p>
        </p:txBody>
      </p:sp>
    </p:spTree>
    <p:extLst>
      <p:ext uri="{BB962C8B-B14F-4D97-AF65-F5344CB8AC3E}">
        <p14:creationId xmlns:p14="http://schemas.microsoft.com/office/powerpoint/2010/main" val="17933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</a:t>
            </a:r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4525963"/>
          </a:xfrm>
        </p:spPr>
        <p:txBody>
          <a:bodyPr>
            <a:noAutofit/>
          </a:bodyPr>
          <a:lstStyle/>
          <a:p>
            <a:r>
              <a:rPr lang="en-US" sz="2800" dirty="0"/>
              <a:t>U</a:t>
            </a:r>
            <a:r>
              <a:rPr lang="en-US" sz="2800" dirty="0" smtClean="0"/>
              <a:t>se</a:t>
            </a:r>
            <a:r>
              <a:rPr lang="en-US" sz="2800" dirty="0"/>
              <a:t> 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time -p</a:t>
            </a:r>
            <a:r>
              <a:rPr lang="en-US" sz="2800" dirty="0"/>
              <a:t> to time the command 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sort -g</a:t>
            </a:r>
            <a:r>
              <a:rPr lang="en-US" sz="2800" dirty="0"/>
              <a:t> on </a:t>
            </a:r>
            <a:r>
              <a:rPr lang="en-US" sz="2800" dirty="0" smtClean="0"/>
              <a:t>the data you generated </a:t>
            </a:r>
          </a:p>
          <a:p>
            <a:r>
              <a:rPr lang="en-US" sz="2800" dirty="0" smtClean="0"/>
              <a:t>Send output to</a:t>
            </a:r>
            <a:r>
              <a:rPr lang="en-US" sz="2800" dirty="0"/>
              <a:t> /</a:t>
            </a:r>
            <a:r>
              <a:rPr lang="en-US" sz="2800" dirty="0" err="1" smtClean="0"/>
              <a:t>dev</a:t>
            </a:r>
            <a:r>
              <a:rPr lang="en-US" sz="2800" dirty="0" smtClean="0"/>
              <a:t>/null</a:t>
            </a:r>
          </a:p>
          <a:p>
            <a:r>
              <a:rPr lang="en-US" sz="2800" dirty="0" smtClean="0"/>
              <a:t>Run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sz="2800" dirty="0"/>
              <a:t> with the 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--parallel</a:t>
            </a:r>
            <a:r>
              <a:rPr lang="en-US" sz="2800" dirty="0"/>
              <a:t> option </a:t>
            </a:r>
            <a:r>
              <a:rPr lang="en-US" sz="2800" dirty="0" smtClean="0"/>
              <a:t>and the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–g</a:t>
            </a:r>
            <a:r>
              <a:rPr lang="en-US" dirty="0" smtClean="0"/>
              <a:t> option: general numeric value</a:t>
            </a:r>
          </a:p>
          <a:p>
            <a:pPr lvl="1"/>
            <a:r>
              <a:rPr lang="en-US" sz="2400" dirty="0" smtClean="0"/>
              <a:t>Use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sz="2400" dirty="0" smtClean="0"/>
              <a:t> command to record the real, user and system time when running sort with 1</a:t>
            </a:r>
            <a:r>
              <a:rPr lang="en-US" sz="2400" dirty="0"/>
              <a:t>, 2, 4, and 8 </a:t>
            </a:r>
            <a:r>
              <a:rPr lang="en-US" sz="2400" dirty="0" smtClean="0"/>
              <a:t>threads</a:t>
            </a:r>
          </a:p>
          <a:p>
            <a:pPr lvl="2"/>
            <a:r>
              <a:rPr lang="en-US" sz="2100" dirty="0" smtClean="0"/>
              <a:t>$ </a:t>
            </a:r>
            <a:r>
              <a:rPr lang="en-US" sz="2100" dirty="0" smtClean="0">
                <a:cs typeface="Courier New" panose="02070309020205020404" pitchFamily="49" charset="0"/>
              </a:rPr>
              <a:t>time </a:t>
            </a:r>
            <a:r>
              <a:rPr lang="en-US" sz="2100" dirty="0">
                <a:cs typeface="Courier New" panose="02070309020205020404" pitchFamily="49" charset="0"/>
              </a:rPr>
              <a:t>–p </a:t>
            </a:r>
            <a:r>
              <a:rPr lang="en-US" sz="2100" dirty="0" smtClean="0">
                <a:cs typeface="Courier New" panose="02070309020205020404" pitchFamily="49" charset="0"/>
              </a:rPr>
              <a:t>sort </a:t>
            </a:r>
            <a:r>
              <a:rPr lang="en-US" sz="2100" dirty="0">
                <a:cs typeface="Courier New" panose="02070309020205020404" pitchFamily="49" charset="0"/>
              </a:rPr>
              <a:t>–g --</a:t>
            </a:r>
            <a:r>
              <a:rPr lang="en-US" sz="2100" dirty="0" smtClean="0">
                <a:cs typeface="Courier New" panose="02070309020205020404" pitchFamily="49" charset="0"/>
              </a:rPr>
              <a:t>parallel=[1, 2, 4, 8] 10M_file </a:t>
            </a:r>
            <a:r>
              <a:rPr lang="en-US" sz="2100" dirty="0">
                <a:cs typeface="Courier New" panose="02070309020205020404" pitchFamily="49" charset="0"/>
              </a:rPr>
              <a:t>&gt; /</a:t>
            </a:r>
            <a:r>
              <a:rPr lang="en-US" sz="2100" dirty="0" err="1" smtClean="0">
                <a:cs typeface="Courier New" panose="02070309020205020404" pitchFamily="49" charset="0"/>
              </a:rPr>
              <a:t>dev</a:t>
            </a:r>
            <a:r>
              <a:rPr lang="en-US" sz="2100" dirty="0" smtClean="0">
                <a:cs typeface="Courier New" pitchFamily="49" charset="0"/>
              </a:rPr>
              <a:t>/null 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Record the times and steps in log.txt</a:t>
            </a:r>
            <a:endParaRPr lang="en-US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342900" lvl="2" indent="-342900"/>
            <a:r>
              <a:rPr lang="en-US" dirty="0"/>
              <a:t>The use of </a:t>
            </a:r>
            <a:r>
              <a:rPr lang="en-US" dirty="0" smtClean="0"/>
              <a:t>multiple CPUs/cores </a:t>
            </a:r>
            <a:r>
              <a:rPr lang="en-US" dirty="0"/>
              <a:t>to run multiple tasks </a:t>
            </a:r>
            <a:r>
              <a:rPr lang="en-US" dirty="0" smtClean="0"/>
              <a:t>simultaneously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1023"/>
            <a:ext cx="5249008" cy="26959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9" y="3962400"/>
            <a:ext cx="5096587" cy="26673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91200" y="2209800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Uniprocessing</a:t>
            </a:r>
            <a:r>
              <a:rPr lang="en-US" sz="2800" b="1" dirty="0" smtClean="0"/>
              <a:t> system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5181600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Multiprocessing system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046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Parallelism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</a:t>
            </a:r>
            <a:r>
              <a:rPr lang="en-US" dirty="0" smtClean="0"/>
              <a:t>xecuting several computations simultaneously to gain performance</a:t>
            </a:r>
          </a:p>
          <a:p>
            <a:r>
              <a:rPr lang="en-US" dirty="0" smtClean="0"/>
              <a:t>Different forms of parallelism</a:t>
            </a:r>
          </a:p>
          <a:p>
            <a:pPr lvl="1"/>
            <a:r>
              <a:rPr lang="en-US" b="1" dirty="0" smtClean="0"/>
              <a:t>Multitasking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everal </a:t>
            </a:r>
            <a:r>
              <a:rPr lang="en-US" dirty="0"/>
              <a:t>processes are scheduled </a:t>
            </a:r>
            <a:r>
              <a:rPr lang="en-US" dirty="0" smtClean="0"/>
              <a:t>alternately or possibly simultaneously on a multiprocessing system</a:t>
            </a:r>
          </a:p>
          <a:p>
            <a:pPr lvl="1"/>
            <a:r>
              <a:rPr lang="en-US" b="1" dirty="0" smtClean="0"/>
              <a:t>Multithreading</a:t>
            </a:r>
          </a:p>
          <a:p>
            <a:pPr lvl="2"/>
            <a:r>
              <a:rPr lang="en-US" dirty="0"/>
              <a:t>Same job is broken logically into pieces (threads) which may be executed </a:t>
            </a:r>
            <a:r>
              <a:rPr lang="en-US" dirty="0" smtClean="0"/>
              <a:t>simultaneously on </a:t>
            </a:r>
            <a:r>
              <a:rPr lang="en-US" dirty="0"/>
              <a:t>a multiprocessing system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976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Multitasking vs. Multithreading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5096587" cy="2667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962400"/>
            <a:ext cx="5039429" cy="2505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21502" y="1933854"/>
            <a:ext cx="2360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Multitasking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8006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Multithreading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24914" y="1933853"/>
            <a:ext cx="2360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Multitasking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241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8189586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8683" y="6096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Multithreading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942945" y="3227457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Multitasking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427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thread?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A flow of instructions, path of execution within a process</a:t>
            </a:r>
          </a:p>
          <a:p>
            <a:r>
              <a:rPr lang="en-US" sz="2400" dirty="0" smtClean="0"/>
              <a:t>The smallest unit of processing scheduled by OS</a:t>
            </a:r>
          </a:p>
          <a:p>
            <a:r>
              <a:rPr lang="en-US" sz="2400" dirty="0"/>
              <a:t>A process consists of at least one </a:t>
            </a:r>
            <a:r>
              <a:rPr lang="en-US" sz="2400" dirty="0" smtClean="0"/>
              <a:t>thread</a:t>
            </a:r>
          </a:p>
          <a:p>
            <a:r>
              <a:rPr lang="en-US" sz="2400" dirty="0" smtClean="0"/>
              <a:t>Multiple threads can be run on:</a:t>
            </a:r>
          </a:p>
          <a:p>
            <a:pPr lvl="1"/>
            <a:r>
              <a:rPr lang="en-US" sz="2400" b="1" dirty="0" smtClean="0"/>
              <a:t>A uniprocessor (time-sharing)</a:t>
            </a:r>
          </a:p>
          <a:p>
            <a:pPr lvl="2"/>
            <a:r>
              <a:rPr lang="en-US" dirty="0" smtClean="0"/>
              <a:t>Processor switches between different threads</a:t>
            </a:r>
          </a:p>
          <a:p>
            <a:pPr lvl="2"/>
            <a:r>
              <a:rPr lang="en-US" dirty="0" smtClean="0"/>
              <a:t>Virtual parallelism (concurrency)</a:t>
            </a:r>
          </a:p>
          <a:p>
            <a:pPr lvl="1"/>
            <a:r>
              <a:rPr lang="en-US" sz="2400" b="1" dirty="0" smtClean="0"/>
              <a:t>A multiprocessor</a:t>
            </a:r>
          </a:p>
          <a:p>
            <a:pPr lvl="2"/>
            <a:r>
              <a:rPr lang="en-US" dirty="0" smtClean="0"/>
              <a:t>Multiple processors or cores run the threads at the same time</a:t>
            </a:r>
          </a:p>
          <a:p>
            <a:pPr lvl="2"/>
            <a:r>
              <a:rPr lang="en-US" dirty="0" smtClean="0"/>
              <a:t>True parallelism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305800" cy="1633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733800"/>
            <a:ext cx="8420100" cy="16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4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Memory Layout: Single-Threaded Program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0"/>
            <a:ext cx="1219370" cy="1209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47800"/>
            <a:ext cx="4246964" cy="49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Multitasking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/>
              <a:t>tr</a:t>
            </a:r>
            <a:r>
              <a:rPr lang="en-US" sz="2800" dirty="0"/>
              <a:t> -</a:t>
            </a:r>
            <a:r>
              <a:rPr lang="en-US" sz="2800" dirty="0" err="1"/>
              <a:t>cs</a:t>
            </a:r>
            <a:r>
              <a:rPr lang="en-US" sz="2800" dirty="0"/>
              <a:t> 'A-</a:t>
            </a:r>
            <a:r>
              <a:rPr lang="en-US" sz="2800" dirty="0" err="1"/>
              <a:t>Za</a:t>
            </a:r>
            <a:r>
              <a:rPr lang="en-US" sz="2800" dirty="0"/>
              <a:t>-z' '[\n*]' | sort -u | </a:t>
            </a:r>
            <a:r>
              <a:rPr lang="en-US" sz="2800" dirty="0" err="1"/>
              <a:t>comm</a:t>
            </a:r>
            <a:r>
              <a:rPr lang="en-US" sz="2800" dirty="0"/>
              <a:t> -23 – </a:t>
            </a:r>
            <a:r>
              <a:rPr lang="en-US" sz="2800" dirty="0" smtClean="0"/>
              <a:t>words</a:t>
            </a:r>
          </a:p>
          <a:p>
            <a:pPr lvl="1"/>
            <a:r>
              <a:rPr lang="en-US" dirty="0" smtClean="0"/>
              <a:t>Process 1 (</a:t>
            </a:r>
            <a:r>
              <a:rPr lang="en-US" dirty="0" err="1" smtClean="0"/>
              <a:t>tr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Process 2 (sort)</a:t>
            </a:r>
          </a:p>
          <a:p>
            <a:pPr lvl="1"/>
            <a:r>
              <a:rPr lang="en-US" dirty="0" smtClean="0"/>
              <a:t>Process 3 (</a:t>
            </a:r>
            <a:r>
              <a:rPr lang="en-US" dirty="0" err="1" smtClean="0"/>
              <a:t>comm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Each process has its own address space</a:t>
            </a:r>
          </a:p>
          <a:p>
            <a:r>
              <a:rPr lang="en-US" dirty="0" smtClean="0"/>
              <a:t>How do these processes communicate?</a:t>
            </a:r>
          </a:p>
          <a:p>
            <a:pPr lvl="1"/>
            <a:r>
              <a:rPr lang="en-US" dirty="0" smtClean="0"/>
              <a:t>Pipes/System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487</Words>
  <Application>Microsoft Macintosh PowerPoint</Application>
  <PresentationFormat>On-screen Show (4:3)</PresentationFormat>
  <Paragraphs>103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Courier New</vt:lpstr>
      <vt:lpstr>Arial</vt:lpstr>
      <vt:lpstr>Office Theme</vt:lpstr>
      <vt:lpstr>Multithreaded Performance</vt:lpstr>
      <vt:lpstr>Multiprocessing</vt:lpstr>
      <vt:lpstr>Parallelism</vt:lpstr>
      <vt:lpstr>Multitasking vs. Multithreading</vt:lpstr>
      <vt:lpstr>PowerPoint Presentation</vt:lpstr>
      <vt:lpstr>What is a thread?</vt:lpstr>
      <vt:lpstr>PowerPoint Presentation</vt:lpstr>
      <vt:lpstr>Memory Layout: Single-Threaded Program </vt:lpstr>
      <vt:lpstr>Multitasking</vt:lpstr>
      <vt:lpstr>Memory Layout: Multithreaded Program </vt:lpstr>
      <vt:lpstr>Multithreading</vt:lpstr>
      <vt:lpstr>Shared Memory</vt:lpstr>
      <vt:lpstr>Race Condition</vt:lpstr>
      <vt:lpstr>Multithreading &amp; Multitasking: Comparison</vt:lpstr>
      <vt:lpstr>Lab 6</vt:lpstr>
      <vt:lpstr>Lab 6</vt:lpstr>
      <vt:lpstr>Lab 6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Performance</dc:title>
  <dc:creator>Lauren</dc:creator>
  <cp:lastModifiedBy>Microsoft Office User</cp:lastModifiedBy>
  <cp:revision>188</cp:revision>
  <dcterms:created xsi:type="dcterms:W3CDTF">2006-08-16T00:00:00Z</dcterms:created>
  <dcterms:modified xsi:type="dcterms:W3CDTF">2017-10-23T23:21:24Z</dcterms:modified>
</cp:coreProperties>
</file>