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77820" autoAdjust="0"/>
  </p:normalViewPr>
  <p:slideViewPr>
    <p:cSldViewPr snapToGrid="0">
      <p:cViewPr varScale="1">
        <p:scale>
          <a:sx n="87" d="100"/>
          <a:sy n="87" d="100"/>
        </p:scale>
        <p:origin x="220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23503-BCD7-4186-98FA-B9EE3F1418E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E56E-3C51-4526-9EAF-C308530F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smtClean="0"/>
              <a:t>-I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 the directory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list of directories to be searched for header files. Directories named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searched before the standard system include directories.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|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,-v shows default include path)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-L option tells the linker to search for libraries in the following argument on top of standard system directories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EE56E-3C51-4526-9EAF-C308530FA4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dirty="0" smtClean="0"/>
              <a:t>LD_LIBRARY_PATH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environment variable defines where to look for the available shared objects.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EE56E-3C51-4526-9EAF-C308530FA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BA6C-1E48-457D-ACCB-EBAD4FF7DB3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048E-BC24-4D67-9076-C13F0C9D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Libraries: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same example as before (add and sub)</a:t>
            </a:r>
          </a:p>
          <a:p>
            <a:pPr lvl="1"/>
            <a:r>
              <a:rPr lang="en-US" dirty="0" smtClean="0"/>
              <a:t>Regenerate object files, but compile with –</a:t>
            </a:r>
            <a:r>
              <a:rPr lang="en-US" dirty="0" err="1" smtClean="0"/>
              <a:t>fPIC</a:t>
            </a:r>
            <a:r>
              <a:rPr lang="en-US" dirty="0" smtClean="0"/>
              <a:t> flag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–Wall -</a:t>
            </a:r>
            <a:r>
              <a:rPr lang="en-US" dirty="0" err="1" smtClean="0"/>
              <a:t>fPIC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 smtClean="0"/>
              <a:t>add.c</a:t>
            </a:r>
            <a:endParaRPr lang="en-US" dirty="0" smtClean="0"/>
          </a:p>
          <a:p>
            <a:pPr lvl="2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smtClean="0"/>
              <a:t>–Wall -</a:t>
            </a:r>
            <a:r>
              <a:rPr lang="en-US" dirty="0" err="1" smtClean="0"/>
              <a:t>fPIC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 smtClean="0"/>
              <a:t>sub.c</a:t>
            </a:r>
            <a:endParaRPr lang="en-US" dirty="0" smtClean="0"/>
          </a:p>
          <a:p>
            <a:pPr lvl="1"/>
            <a:r>
              <a:rPr lang="en-US" dirty="0" smtClean="0"/>
              <a:t>Build the shared library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-shared -o </a:t>
            </a:r>
            <a:r>
              <a:rPr lang="en-US" dirty="0" smtClean="0"/>
              <a:t>libmymath.</a:t>
            </a:r>
            <a:r>
              <a:rPr lang="en-US" b="1" dirty="0" smtClean="0"/>
              <a:t>so</a:t>
            </a:r>
            <a:r>
              <a:rPr lang="en-US" dirty="0" smtClean="0"/>
              <a:t>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 smtClean="0"/>
              <a:t>sub.o</a:t>
            </a:r>
            <a:endParaRPr lang="en-US" dirty="0" smtClean="0"/>
          </a:p>
          <a:p>
            <a:pPr lvl="1"/>
            <a:r>
              <a:rPr lang="en-US" dirty="0" smtClean="0"/>
              <a:t>To use a shared library, it has to be installed first</a:t>
            </a:r>
            <a:r>
              <a:rPr lang="en-US" dirty="0"/>
              <a:t>  </a:t>
            </a:r>
            <a:endParaRPr lang="en-US" dirty="0" smtClean="0"/>
          </a:p>
          <a:p>
            <a:pPr lvl="2"/>
            <a:r>
              <a:rPr lang="en-US" dirty="0" smtClean="0"/>
              <a:t>Copy the library into one of the standard directories (/</a:t>
            </a:r>
            <a:r>
              <a:rPr lang="en-US" dirty="0" err="1" smtClean="0"/>
              <a:t>usr</a:t>
            </a:r>
            <a:r>
              <a:rPr lang="en-US" dirty="0" smtClean="0"/>
              <a:t>/lib)</a:t>
            </a:r>
          </a:p>
          <a:p>
            <a:pPr lvl="2"/>
            <a:r>
              <a:rPr lang="en-US" dirty="0" err="1" smtClean="0"/>
              <a:t>ldconfig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Use the library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smtClean="0"/>
              <a:t>example2 </a:t>
            </a:r>
            <a:r>
              <a:rPr lang="en-US" dirty="0" err="1" smtClean="0"/>
              <a:t>main.o</a:t>
            </a:r>
            <a:r>
              <a:rPr lang="en-US" dirty="0" smtClean="0"/>
              <a:t> libmymath.so   OR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smtClean="0"/>
              <a:t>example2 </a:t>
            </a:r>
            <a:r>
              <a:rPr lang="en-US" dirty="0" err="1" smtClean="0"/>
              <a:t>main.o</a:t>
            </a:r>
            <a:r>
              <a:rPr lang="en-US" dirty="0" smtClean="0"/>
              <a:t> –</a:t>
            </a:r>
            <a:r>
              <a:rPr lang="en-US" dirty="0" err="1" smtClean="0"/>
              <a:t>lmymath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Shared Library Dependencies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dirty="0" smtClean="0"/>
              <a:t> command lists all shared libraries that an executable depends on</a:t>
            </a:r>
          </a:p>
          <a:p>
            <a:pPr lvl="1"/>
            <a:r>
              <a:rPr lang="en-US" dirty="0" err="1" smtClean="0"/>
              <a:t>ldd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executable_name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dirty="0" smtClean="0"/>
              <a:t> example2</a:t>
            </a:r>
          </a:p>
          <a:p>
            <a:pPr lvl="1"/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libmymath.so </a:t>
            </a: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=&gt; /</a:t>
            </a: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usr/lib/libmymath.so (0x00002b19378fa000)</a:t>
            </a:r>
            <a:r>
              <a:rPr lang="en-US" altLang="en-US" sz="16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 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libc.so.6 =&gt; /lib64/libc.so.6 (0x00002b1937afb000) 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/lib64/ld-linux-x86-64.so.2 (0x00002b19376dd000)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Lab </a:t>
            </a:r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and build simple program in C</a:t>
            </a:r>
          </a:p>
          <a:p>
            <a:pPr lvl="1"/>
            <a:r>
              <a:rPr lang="en-US" dirty="0" smtClean="0"/>
              <a:t>Your program should compute cos(0.5) and print the result using </a:t>
            </a:r>
            <a:r>
              <a:rPr lang="en-US" dirty="0" err="1" smtClean="0"/>
              <a:t>printf</a:t>
            </a:r>
            <a:r>
              <a:rPr lang="en-US" dirty="0" smtClean="0"/>
              <a:t> format “%.17g”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 to investigate which dynamic libraries program loads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strace</a:t>
            </a:r>
            <a:r>
              <a:rPr lang="en-US" dirty="0" smtClean="0"/>
              <a:t> to investigate which system calls your program makes</a:t>
            </a:r>
          </a:p>
          <a:p>
            <a:r>
              <a:rPr lang="en-US" dirty="0" smtClean="0"/>
              <a:t>Use 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/</a:t>
            </a:r>
            <a:r>
              <a:rPr lang="en-US" sz="2400" dirty="0" err="1" smtClean="0">
                <a:latin typeface="Courier New"/>
                <a:cs typeface="Courier New"/>
              </a:rPr>
              <a:t>usr</a:t>
            </a:r>
            <a:r>
              <a:rPr lang="en-US" sz="2400" dirty="0" smtClean="0">
                <a:latin typeface="Courier New"/>
                <a:cs typeface="Courier New"/>
              </a:rPr>
              <a:t>/bin | </a:t>
            </a:r>
            <a:r>
              <a:rPr lang="en-US" sz="2400" dirty="0" err="1" smtClean="0">
                <a:latin typeface="Courier New"/>
                <a:cs typeface="Courier New"/>
              </a:rPr>
              <a:t>awk</a:t>
            </a:r>
            <a:r>
              <a:rPr lang="en-US" sz="2400" dirty="0" smtClean="0">
                <a:latin typeface="Courier New"/>
                <a:cs typeface="Courier New"/>
              </a:rPr>
              <a:t> 'NR%101==SID%101'</a:t>
            </a:r>
            <a:r>
              <a:rPr lang="en-US" sz="2400" dirty="0" smtClean="0"/>
              <a:t> </a:t>
            </a:r>
            <a:r>
              <a:rPr lang="en-US" dirty="0" smtClean="0"/>
              <a:t>to find ~30 </a:t>
            </a:r>
            <a:r>
              <a:rPr lang="en-US" dirty="0"/>
              <a:t>L</a:t>
            </a:r>
            <a:r>
              <a:rPr lang="en-US" dirty="0" smtClean="0"/>
              <a:t>inux commands to use </a:t>
            </a:r>
            <a:r>
              <a:rPr lang="en-US" dirty="0" err="1" smtClean="0">
                <a:latin typeface="Courier New"/>
                <a:cs typeface="Courier New"/>
              </a:rPr>
              <a:t>ldd</a:t>
            </a:r>
            <a:r>
              <a:rPr lang="en-US" dirty="0" smtClean="0"/>
              <a:t> on </a:t>
            </a:r>
          </a:p>
          <a:p>
            <a:pPr lvl="1"/>
            <a:r>
              <a:rPr lang="en-US" dirty="0" smtClean="0"/>
              <a:t>Record output for each one in your log and investigate any errors you might see</a:t>
            </a:r>
          </a:p>
          <a:p>
            <a:pPr lvl="1"/>
            <a:r>
              <a:rPr lang="en-US" dirty="0" smtClean="0"/>
              <a:t>From all dynamic libraries you find, create a sorted list </a:t>
            </a:r>
          </a:p>
          <a:p>
            <a:pPr lvl="2"/>
            <a:r>
              <a:rPr lang="en-US" dirty="0" smtClean="0"/>
              <a:t>remove the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Compilation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3" y="1284561"/>
            <a:ext cx="4327058" cy="55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Pre-compiled object files that are packaged together and provide similar functionality</a:t>
            </a:r>
          </a:p>
          <a:p>
            <a:r>
              <a:rPr lang="en-US" dirty="0" smtClean="0"/>
              <a:t>Made available to other developers to enable modular programming</a:t>
            </a:r>
          </a:p>
          <a:p>
            <a:r>
              <a:rPr lang="en-US" dirty="0" smtClean="0"/>
              <a:t>Linux supports 2 types of libraries</a:t>
            </a:r>
          </a:p>
          <a:p>
            <a:pPr lvl="1"/>
            <a:r>
              <a:rPr lang="en-US" b="1" dirty="0" smtClean="0"/>
              <a:t>Static</a:t>
            </a:r>
            <a:r>
              <a:rPr lang="en-US" dirty="0" smtClean="0"/>
              <a:t>: *.a files</a:t>
            </a:r>
          </a:p>
          <a:p>
            <a:pPr lvl="1"/>
            <a:r>
              <a:rPr lang="en-US" b="1" dirty="0" smtClean="0"/>
              <a:t>Shared: </a:t>
            </a:r>
            <a:r>
              <a:rPr lang="en-US" dirty="0" smtClean="0"/>
              <a:t>*.so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Static Libraries vs. Shared 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b="1" dirty="0" smtClean="0"/>
              <a:t>Static Libraries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smtClean="0"/>
              <a:t>statically-linked</a:t>
            </a:r>
            <a:r>
              <a:rPr lang="en-US" dirty="0" smtClean="0"/>
              <a:t>: </a:t>
            </a:r>
            <a:r>
              <a:rPr lang="en-US" dirty="0"/>
              <a:t>the linker copies all library routines used in the program into the final executable image at </a:t>
            </a:r>
            <a:r>
              <a:rPr lang="en-US" dirty="0" smtClean="0"/>
              <a:t>compile-time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b="1" dirty="0" smtClean="0"/>
              <a:t>Shared Libraries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/>
              <a:t>linking process is deferred until </a:t>
            </a:r>
            <a:r>
              <a:rPr lang="en-US" dirty="0" smtClean="0"/>
              <a:t>run time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/>
              <a:t>name of the library is placed in the final executable file while the actual linking takes place at run time when both executable file and library are placed in the </a:t>
            </a:r>
            <a:r>
              <a:rPr lang="en-US" dirty="0" smtClean="0"/>
              <a:t>memory</a:t>
            </a:r>
            <a:endParaRPr lang="en-US" b="1" dirty="0" smtClean="0"/>
          </a:p>
          <a:p>
            <a:pPr marL="1143000" lvl="3">
              <a:spcBef>
                <a:spcPts val="1000"/>
              </a:spcBef>
            </a:pPr>
            <a:r>
              <a:rPr lang="en-US" b="1" dirty="0" smtClean="0"/>
              <a:t>dynamically-linked</a:t>
            </a:r>
            <a:r>
              <a:rPr lang="en-US" dirty="0" smtClean="0"/>
              <a:t>: Linux is responsible for loading library upon execution.</a:t>
            </a:r>
          </a:p>
          <a:p>
            <a:pPr marL="1143000" lvl="3">
              <a:spcBef>
                <a:spcPts val="1000"/>
              </a:spcBef>
            </a:pPr>
            <a:r>
              <a:rPr lang="en-US" b="1" dirty="0" smtClean="0"/>
              <a:t>dynamically-loaded</a:t>
            </a:r>
            <a:r>
              <a:rPr lang="en-US" dirty="0" smtClean="0"/>
              <a:t>: library is used under program control. Program has to </a:t>
            </a:r>
            <a:r>
              <a:rPr lang="en-US" dirty="0"/>
              <a:t>selectively call functions </a:t>
            </a:r>
            <a:r>
              <a:rPr lang="en-US" dirty="0" smtClean="0"/>
              <a:t>within </a:t>
            </a:r>
            <a:r>
              <a:rPr lang="en-US" dirty="0"/>
              <a:t>the </a:t>
            </a:r>
            <a:r>
              <a:rPr lang="en-US" dirty="0" smtClean="0"/>
              <a:t>library.</a:t>
            </a: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Static		</a:t>
            </a:r>
            <a:r>
              <a:rPr lang="en-US" b="1" dirty="0"/>
              <a:t> </a:t>
            </a:r>
            <a:r>
              <a:rPr lang="en-US" b="1" dirty="0" smtClean="0"/>
              <a:t>         Shared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Executable fast &amp; portable</a:t>
            </a:r>
          </a:p>
          <a:p>
            <a:pPr lvl="1"/>
            <a:r>
              <a:rPr lang="en-US" dirty="0"/>
              <a:t>does not require the presence of the library on the system where it </a:t>
            </a:r>
            <a:r>
              <a:rPr lang="en-US" dirty="0" smtClean="0"/>
              <a:t>runs</a:t>
            </a:r>
          </a:p>
          <a:p>
            <a:r>
              <a:rPr lang="en-US" dirty="0" smtClean="0"/>
              <a:t>Takes more space on disk and in memory</a:t>
            </a:r>
          </a:p>
          <a:p>
            <a:pPr lvl="1"/>
            <a:r>
              <a:rPr lang="en-US" dirty="0"/>
              <a:t>Large </a:t>
            </a:r>
            <a:r>
              <a:rPr lang="en-US" dirty="0" smtClean="0"/>
              <a:t>executables</a:t>
            </a:r>
          </a:p>
          <a:p>
            <a:pPr lvl="1"/>
            <a:r>
              <a:rPr lang="en-US" dirty="0"/>
              <a:t>every running program has its own copy of the </a:t>
            </a:r>
            <a:r>
              <a:rPr lang="en-US" dirty="0" smtClean="0"/>
              <a:t>library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800" dirty="0" smtClean="0">
                <a:latin typeface="Arial Unicode MS" charset="0"/>
              </a:rPr>
              <a:t>Performance hit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 smtClean="0">
                <a:latin typeface="Arial Unicode MS" charset="0"/>
              </a:rPr>
              <a:t>Need </a:t>
            </a:r>
            <a:r>
              <a:rPr lang="en-US" altLang="en-US" sz="2400" dirty="0">
                <a:latin typeface="Arial Unicode MS" charset="0"/>
              </a:rPr>
              <a:t>to load shared objects </a:t>
            </a:r>
            <a:endParaRPr lang="en-US" sz="2400" dirty="0" smtClean="0"/>
          </a:p>
          <a:p>
            <a:r>
              <a:rPr lang="en-US" dirty="0" smtClean="0"/>
              <a:t>reduce </a:t>
            </a:r>
            <a:r>
              <a:rPr lang="en-US" dirty="0"/>
              <a:t>the memory footprint of a</a:t>
            </a:r>
            <a:r>
              <a:rPr lang="en-US" dirty="0" smtClean="0"/>
              <a:t> program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single library can be shared among </a:t>
            </a:r>
            <a:r>
              <a:rPr lang="en-US" dirty="0"/>
              <a:t>multiple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Adaptive executables</a:t>
            </a:r>
          </a:p>
          <a:p>
            <a:pPr lvl="1"/>
            <a:r>
              <a:rPr lang="en-US" dirty="0" smtClean="0"/>
              <a:t>When shared libraries are updated, executables using them don’t need to be recompiled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52" y="1825625"/>
            <a:ext cx="4792296" cy="38563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3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Size comparison 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latin typeface="Courier New" charset="0"/>
              </a:rPr>
              <a:t>$ </a:t>
            </a:r>
            <a:r>
              <a:rPr lang="en-US" altLang="en-US" sz="2400" dirty="0" err="1" smtClean="0">
                <a:latin typeface="Courier New" charset="0"/>
              </a:rPr>
              <a:t>gcc</a:t>
            </a:r>
            <a:r>
              <a:rPr lang="en-US" altLang="en-US" sz="2400" dirty="0" smtClean="0">
                <a:latin typeface="Courier New" charset="0"/>
              </a:rPr>
              <a:t> -static </a:t>
            </a:r>
            <a:r>
              <a:rPr lang="en-US" altLang="en-US" sz="2400" dirty="0" err="1">
                <a:latin typeface="Courier New" charset="0"/>
              </a:rPr>
              <a:t>hello.c</a:t>
            </a:r>
            <a:r>
              <a:rPr lang="en-US" altLang="en-US" sz="2400" dirty="0">
                <a:latin typeface="Courier New" charset="0"/>
              </a:rPr>
              <a:t> -o </a:t>
            </a:r>
            <a:r>
              <a:rPr lang="en-US" altLang="en-US" sz="2400" dirty="0" smtClean="0">
                <a:latin typeface="Courier New" charset="0"/>
              </a:rPr>
              <a:t>hello-static</a:t>
            </a:r>
          </a:p>
          <a:p>
            <a:pPr lvl="1"/>
            <a:r>
              <a:rPr lang="en-US" altLang="en-US" sz="2000" dirty="0" smtClean="0"/>
              <a:t>Will generate linker error if static library does not exist on your syste</a:t>
            </a:r>
            <a:r>
              <a:rPr lang="en-US" altLang="en-US" sz="2000" dirty="0"/>
              <a:t>m</a:t>
            </a:r>
            <a:endParaRPr lang="en-US" altLang="en-US" sz="2000" dirty="0" smtClean="0"/>
          </a:p>
          <a:p>
            <a:r>
              <a:rPr lang="en-US" altLang="en-US" sz="2400" dirty="0">
                <a:latin typeface="Courier New" charset="0"/>
              </a:rPr>
              <a:t>$ </a:t>
            </a:r>
            <a:r>
              <a:rPr lang="en-US" altLang="en-US" sz="2400" dirty="0" err="1">
                <a:latin typeface="Courier New" charset="0"/>
              </a:rPr>
              <a:t>gcc</a:t>
            </a:r>
            <a:r>
              <a:rPr lang="en-US" altLang="en-US" sz="2400" dirty="0">
                <a:latin typeface="Courier New" charset="0"/>
              </a:rPr>
              <a:t> </a:t>
            </a:r>
            <a:r>
              <a:rPr lang="en-US" altLang="en-US" sz="2400" dirty="0" err="1">
                <a:latin typeface="Courier New" charset="0"/>
              </a:rPr>
              <a:t>hello.c</a:t>
            </a:r>
            <a:r>
              <a:rPr lang="en-US" altLang="en-US" sz="2400" dirty="0">
                <a:latin typeface="Courier New" charset="0"/>
              </a:rPr>
              <a:t> -o </a:t>
            </a:r>
            <a:r>
              <a:rPr lang="en-US" altLang="en-US" sz="2400" dirty="0" smtClean="0">
                <a:latin typeface="Courier New" charset="0"/>
              </a:rPr>
              <a:t>hello-dynamic</a:t>
            </a:r>
          </a:p>
          <a:p>
            <a:r>
              <a:rPr lang="en-US" altLang="en-US" sz="2400" dirty="0" smtClean="0">
                <a:latin typeface="Courier New" charset="0"/>
              </a:rPr>
              <a:t>$ </a:t>
            </a:r>
            <a:r>
              <a:rPr lang="en-US" altLang="en-US" sz="2400" dirty="0" err="1">
                <a:latin typeface="Courier New" charset="0"/>
              </a:rPr>
              <a:t>l</a:t>
            </a:r>
            <a:r>
              <a:rPr lang="en-US" altLang="en-US" sz="2400" dirty="0" err="1" smtClean="0">
                <a:latin typeface="Courier New" charset="0"/>
              </a:rPr>
              <a:t>s</a:t>
            </a:r>
            <a:r>
              <a:rPr lang="en-US" altLang="en-US" sz="2400" dirty="0" smtClean="0">
                <a:latin typeface="Courier New" charset="0"/>
              </a:rPr>
              <a:t> –l </a:t>
            </a:r>
            <a:r>
              <a:rPr lang="en-US" altLang="en-US" sz="2400" dirty="0" smtClean="0"/>
              <a:t>to get file size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h</a:t>
            </a:r>
            <a:r>
              <a:rPr lang="en-US" altLang="en-US" sz="2000" dirty="0" err="1" smtClean="0"/>
              <a:t>ello.c</a:t>
            </a:r>
            <a:r>
              <a:rPr lang="en-US" altLang="en-US" sz="2000" dirty="0" smtClean="0"/>
              <a:t> -&gt; 74 bytes</a:t>
            </a:r>
          </a:p>
          <a:p>
            <a:pPr lvl="1"/>
            <a:r>
              <a:rPr lang="en-US" altLang="en-US" sz="2000" dirty="0"/>
              <a:t>hello-dynamic -&gt; ~ 14 KB</a:t>
            </a:r>
          </a:p>
          <a:p>
            <a:pPr lvl="1"/>
            <a:r>
              <a:rPr lang="en-US" altLang="en-US" sz="2000" dirty="0"/>
              <a:t>hello-static -&gt; ~ 2 MB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04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Static Libraries: Example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add.h</a:t>
            </a:r>
            <a:r>
              <a:rPr lang="en-US" dirty="0" smtClean="0"/>
              <a:t>			                     	</a:t>
            </a:r>
            <a:r>
              <a:rPr lang="en-US" dirty="0" err="1" smtClean="0"/>
              <a:t>sub.h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add.c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sub.c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add.o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sub.o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5018" y="2371315"/>
            <a:ext cx="23597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591" y="3438114"/>
            <a:ext cx="284459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num1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E2AC0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/>
              <a:t>num1 </a:t>
            </a:r>
            <a:r>
              <a:rPr lang="en-US" b="1" dirty="0" smtClean="0">
                <a:solidFill>
                  <a:srgbClr val="00B050"/>
                </a:solidFill>
              </a:rPr>
              <a:t>+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4669" y="2371315"/>
            <a:ext cx="23597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242" y="3438114"/>
            <a:ext cx="284459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num1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E2AC0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/>
              <a:t>num1 </a:t>
            </a:r>
            <a:r>
              <a:rPr lang="en-US" b="1" dirty="0" smtClean="0">
                <a:solidFill>
                  <a:srgbClr val="00B050"/>
                </a:solidFill>
              </a:rPr>
              <a:t>-</a:t>
            </a:r>
            <a:r>
              <a:rPr lang="en-US" b="1" dirty="0" smtClean="0"/>
              <a:t> num2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84555" y="4712110"/>
            <a:ext cx="0" cy="759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04204" y="4712110"/>
            <a:ext cx="0" cy="759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1878" y="4712110"/>
            <a:ext cx="168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</a:t>
            </a:r>
            <a:r>
              <a:rPr lang="en-US" sz="2400" dirty="0" err="1" smtClean="0"/>
              <a:t>cc</a:t>
            </a:r>
            <a:r>
              <a:rPr lang="en-US" sz="2400" dirty="0" smtClean="0"/>
              <a:t> –c </a:t>
            </a:r>
            <a:r>
              <a:rPr lang="en-US" sz="2400" dirty="0" err="1" smtClean="0"/>
              <a:t>add.c</a:t>
            </a:r>
            <a:endParaRPr lang="en-US" sz="2400" dirty="0" smtClean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–c </a:t>
            </a:r>
            <a:r>
              <a:rPr lang="en-US" sz="2400" dirty="0" err="1" smtClean="0"/>
              <a:t>sub.c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7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Libraries: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header file with both signatures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mymath.h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Execute command to create static library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/>
              <a:t>libmymath.</a:t>
            </a:r>
            <a:r>
              <a:rPr lang="en-US" b="1" dirty="0" err="1" smtClean="0"/>
              <a:t>a</a:t>
            </a:r>
            <a:r>
              <a:rPr lang="en-US" dirty="0" smtClean="0"/>
              <a:t>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 smtClean="0"/>
              <a:t>sub.o</a:t>
            </a:r>
            <a:endParaRPr lang="en-US" dirty="0" smtClean="0"/>
          </a:p>
          <a:p>
            <a:pPr lvl="2"/>
            <a:r>
              <a:rPr lang="en-US" dirty="0" smtClean="0"/>
              <a:t>-s: </a:t>
            </a:r>
            <a:r>
              <a:rPr lang="en-US" dirty="0"/>
              <a:t>w</a:t>
            </a:r>
            <a:r>
              <a:rPr lang="en-US" dirty="0" smtClean="0"/>
              <a:t>rite the object files into </a:t>
            </a:r>
            <a:r>
              <a:rPr lang="en-US" dirty="0"/>
              <a:t>the </a:t>
            </a:r>
            <a:r>
              <a:rPr lang="en-US" dirty="0" smtClean="0"/>
              <a:t>archive</a:t>
            </a:r>
          </a:p>
          <a:p>
            <a:pPr lvl="2"/>
            <a:r>
              <a:rPr lang="en-US" dirty="0"/>
              <a:t>-r: insert files with replacement if they already </a:t>
            </a:r>
            <a:r>
              <a:rPr lang="en-US" dirty="0" smtClean="0"/>
              <a:t>exist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018" y="2371315"/>
            <a:ext cx="235974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/>
              <a:t> 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);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Libraries: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1710"/>
            <a:ext cx="7886700" cy="4665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nclude the </a:t>
            </a:r>
            <a:r>
              <a:rPr lang="en-US" dirty="0" err="1" smtClean="0"/>
              <a:t>mymath</a:t>
            </a:r>
            <a:r>
              <a:rPr lang="en-US" dirty="0" smtClean="0"/>
              <a:t> library in </a:t>
            </a:r>
            <a:r>
              <a:rPr lang="en-US" dirty="0" err="1" smtClean="0"/>
              <a:t>main.c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smtClean="0"/>
              <a:t>. </a:t>
            </a:r>
            <a:r>
              <a:rPr lang="en-US" sz="2400" dirty="0"/>
              <a:t>-c </a:t>
            </a:r>
            <a:r>
              <a:rPr lang="en-US" sz="2400" dirty="0" err="1" smtClean="0"/>
              <a:t>main.c</a:t>
            </a:r>
            <a:r>
              <a:rPr lang="en-US" sz="2400" dirty="0" smtClean="0"/>
              <a:t>		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-o example </a:t>
            </a:r>
            <a:r>
              <a:rPr lang="en-US" sz="2400" dirty="0" err="1" smtClean="0"/>
              <a:t>main.o</a:t>
            </a:r>
            <a:r>
              <a:rPr lang="en-US" sz="2400" dirty="0" smtClean="0"/>
              <a:t> </a:t>
            </a:r>
            <a:r>
              <a:rPr lang="en-US" sz="2400" dirty="0" err="1" smtClean="0"/>
              <a:t>libmymath.a</a:t>
            </a:r>
            <a:r>
              <a:rPr lang="en-US" sz="2400" dirty="0" smtClean="0"/>
              <a:t>	(OR)</a:t>
            </a:r>
          </a:p>
          <a:p>
            <a:r>
              <a:rPr lang="en-US" sz="2400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/>
              <a:t>-o </a:t>
            </a:r>
            <a:r>
              <a:rPr lang="en-US" sz="2400" dirty="0" smtClean="0"/>
              <a:t>example </a:t>
            </a:r>
            <a:r>
              <a:rPr lang="en-US" sz="2400" dirty="0"/>
              <a:t>-L </a:t>
            </a:r>
            <a:r>
              <a:rPr lang="en-US" sz="2400" dirty="0" smtClean="0"/>
              <a:t>. </a:t>
            </a:r>
            <a:r>
              <a:rPr lang="en-US" sz="2400" dirty="0" err="1" smtClean="0"/>
              <a:t>main.o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 smtClean="0"/>
              <a:t>lmymath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1410" y="1933779"/>
            <a:ext cx="435538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#include &lt;</a:t>
            </a:r>
            <a:r>
              <a:rPr lang="en-US" b="1" dirty="0" err="1" smtClean="0">
                <a:solidFill>
                  <a:srgbClr val="00B050"/>
                </a:solidFill>
              </a:rPr>
              <a:t>mymath.h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#include &lt;</a:t>
            </a:r>
            <a:r>
              <a:rPr lang="en-US" b="1" dirty="0" err="1" smtClean="0">
                <a:solidFill>
                  <a:srgbClr val="00B050"/>
                </a:solidFill>
              </a:rPr>
              <a:t>stdio.h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main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x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20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b="1" dirty="0" err="1" smtClean="0"/>
              <a:t>printf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\</a:t>
            </a:r>
            <a:r>
              <a:rPr lang="en-US" b="1" dirty="0" err="1" smtClean="0">
                <a:solidFill>
                  <a:srgbClr val="0070C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%d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%d = %d”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x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/>
              <a:t>x</a:t>
            </a:r>
            <a:r>
              <a:rPr lang="en-US" b="1" dirty="0" err="1" smtClean="0">
                <a:solidFill>
                  <a:srgbClr val="00B050"/>
                </a:solidFill>
              </a:rPr>
              <a:t>,</a:t>
            </a:r>
            <a:r>
              <a:rPr lang="en-US" b="1" dirty="0" err="1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b="1" dirty="0" err="1" smtClean="0"/>
              <a:t>printf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\</a:t>
            </a:r>
            <a:r>
              <a:rPr lang="en-US" b="1" dirty="0" err="1" smtClean="0">
                <a:solidFill>
                  <a:srgbClr val="0070C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%d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- %d = %d”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x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sub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/>
              <a:t>x</a:t>
            </a:r>
            <a:r>
              <a:rPr lang="en-US" b="1" dirty="0" err="1" smtClean="0">
                <a:solidFill>
                  <a:srgbClr val="00B050"/>
                </a:solidFill>
              </a:rPr>
              <a:t>,</a:t>
            </a:r>
            <a:r>
              <a:rPr lang="en-US" b="1" dirty="0" err="1" smtClean="0"/>
              <a:t>y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b="1" dirty="0" smtClean="0">
                <a:solidFill>
                  <a:srgbClr val="E2AC00"/>
                </a:solidFill>
              </a:rPr>
              <a:t>return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659</Words>
  <Application>Microsoft Macintosh PowerPoint</Application>
  <PresentationFormat>On-screen Show (4:3)</PresentationFormat>
  <Paragraphs>121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Calibri</vt:lpstr>
      <vt:lpstr>Calibri Light</vt:lpstr>
      <vt:lpstr>Courier New</vt:lpstr>
      <vt:lpstr>Times New Roman</vt:lpstr>
      <vt:lpstr>Arial</vt:lpstr>
      <vt:lpstr>Office Theme</vt:lpstr>
      <vt:lpstr>Lab 8</vt:lpstr>
      <vt:lpstr>Compilation Process</vt:lpstr>
      <vt:lpstr>Libraries</vt:lpstr>
      <vt:lpstr>Static Libraries vs. Shared Libraries</vt:lpstr>
      <vt:lpstr>         Static            Shared</vt:lpstr>
      <vt:lpstr>Size comparison </vt:lpstr>
      <vt:lpstr>Static Libraries: Example</vt:lpstr>
      <vt:lpstr>Static Libraries: Example</vt:lpstr>
      <vt:lpstr>Static Libraries: Example</vt:lpstr>
      <vt:lpstr>Dynamic Libraries: Example</vt:lpstr>
      <vt:lpstr>List Shared Library Dependencies</vt:lpstr>
      <vt:lpstr>Lab 8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9</dc:title>
  <dc:creator>Lauren Samy</dc:creator>
  <cp:lastModifiedBy>Microsoft Office User</cp:lastModifiedBy>
  <cp:revision>380</cp:revision>
  <dcterms:created xsi:type="dcterms:W3CDTF">2015-05-26T20:40:31Z</dcterms:created>
  <dcterms:modified xsi:type="dcterms:W3CDTF">2017-10-23T23:37:56Z</dcterms:modified>
</cp:coreProperties>
</file>