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5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4" d="100"/>
          <a:sy n="114" d="100"/>
        </p:scale>
        <p:origin x="1312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BABDF-F6A6-4F21-8650-792602281C04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25-D144-4D06-B087-F1459319C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://lostechies.com/joshuaflanagan/2010/09/03/use-gitk-to-understand-g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Verifying and Publishing a </a:t>
            </a:r>
            <a:r>
              <a:rPr lang="en-US" b="1" dirty="0" err="1"/>
              <a:t>B</a:t>
            </a:r>
            <a:r>
              <a:rPr lang="en-US" b="1" dirty="0" err="1" smtClean="0"/>
              <a:t>ackported</a:t>
            </a:r>
            <a:r>
              <a:rPr lang="en-US" b="1" dirty="0" smtClean="0"/>
              <a:t> Change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89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43" y="2695302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243" y="1447800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Switching to New </a:t>
            </a:r>
            <a:r>
              <a:rPr lang="en-US" b="1" dirty="0"/>
              <a:t>B</a:t>
            </a:r>
            <a:r>
              <a:rPr lang="en-US" b="1" dirty="0" smtClean="0"/>
              <a:t>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 smtClean="0">
                <a:cs typeface="Courier New" pitchFamily="49" charset="0"/>
              </a:rPr>
              <a:t>testing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1684" y="4889302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Commit </a:t>
            </a:r>
            <a:r>
              <a:rPr lang="en-US" b="1" dirty="0"/>
              <a:t>A</a:t>
            </a:r>
            <a:r>
              <a:rPr lang="en-US" b="1" dirty="0" smtClean="0"/>
              <a:t>fter Switch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752600"/>
            <a:ext cx="7132878" cy="31242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29000"/>
            <a:ext cx="2133600" cy="8134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284913"/>
            <a:ext cx="3200400" cy="1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Experiment with code without affecting main </a:t>
            </a:r>
            <a:r>
              <a:rPr lang="en-US" sz="3200" dirty="0" smtClean="0"/>
              <a:t>branch</a:t>
            </a:r>
          </a:p>
          <a:p>
            <a:pPr marL="342900" lvl="2" indent="-342900"/>
            <a:r>
              <a:rPr lang="en-US" sz="3200" dirty="0" smtClean="0"/>
              <a:t>Separate </a:t>
            </a:r>
            <a:r>
              <a:rPr lang="en-US" sz="3200" dirty="0"/>
              <a:t>projects that once had a common code </a:t>
            </a:r>
            <a:r>
              <a:rPr lang="en-US" sz="3200" dirty="0" smtClean="0"/>
              <a:t>base</a:t>
            </a:r>
          </a:p>
          <a:p>
            <a:pPr marL="342900" lvl="2" indent="-342900"/>
            <a:r>
              <a:rPr lang="en-US" sz="3200" dirty="0" smtClean="0"/>
              <a:t>2 versions of the project</a:t>
            </a:r>
          </a:p>
          <a:p>
            <a:pPr marL="342900" lvl="2" indent="-342900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fix a bug </a:t>
            </a:r>
          </a:p>
          <a:p>
            <a:r>
              <a:rPr lang="en-US" dirty="0" smtClean="0"/>
              <a:t>Create a branch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bugFix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bugFix</a:t>
            </a:r>
            <a:endParaRPr lang="en-US" dirty="0" smtClean="0"/>
          </a:p>
          <a:p>
            <a:r>
              <a:rPr lang="en-US" dirty="0" smtClean="0"/>
              <a:t>Make some progress</a:t>
            </a:r>
          </a:p>
          <a:p>
            <a:pPr lvl="1"/>
            <a:r>
              <a:rPr lang="en-US" dirty="0" smtClean="0"/>
              <a:t>Make a commit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661828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9203" y="2692308"/>
            <a:ext cx="2209800" cy="693761"/>
            <a:chOff x="6781800" y="4724400"/>
            <a:chExt cx="2209800" cy="693761"/>
          </a:xfrm>
        </p:grpSpPr>
        <p:sp>
          <p:nvSpPr>
            <p:cNvPr id="5" name="Rounded Rectangle 4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67200" y="2692308"/>
            <a:ext cx="2209800" cy="693761"/>
            <a:chOff x="5145206" y="3962400"/>
            <a:chExt cx="2209800" cy="693761"/>
          </a:xfrm>
        </p:grpSpPr>
        <p:sp>
          <p:nvSpPr>
            <p:cNvPr id="8" name="Rounded Rectangle 7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717956" y="2097948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931619" y="1373707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17956" y="3386069"/>
            <a:ext cx="7620" cy="571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95534" y="3957228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72335" y="2692308"/>
            <a:ext cx="2209800" cy="693761"/>
            <a:chOff x="5145206" y="3962400"/>
            <a:chExt cx="2209800" cy="693761"/>
          </a:xfrm>
        </p:grpSpPr>
        <p:sp>
          <p:nvSpPr>
            <p:cNvPr id="27" name="Rounded Rectangle 26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2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done with </a:t>
            </a:r>
            <a:r>
              <a:rPr lang="en-US" dirty="0" err="1" smtClean="0"/>
              <a:t>bugFix</a:t>
            </a:r>
            <a:r>
              <a:rPr lang="en-US" dirty="0" smtClean="0"/>
              <a:t>, but need to fix</a:t>
            </a:r>
          </a:p>
          <a:p>
            <a:pPr marL="0" indent="0">
              <a:buNone/>
            </a:pPr>
            <a:r>
              <a:rPr lang="en-US" dirty="0" smtClean="0"/>
              <a:t>     an urgent bug </a:t>
            </a:r>
          </a:p>
          <a:p>
            <a:r>
              <a:rPr lang="en-US" dirty="0" smtClean="0"/>
              <a:t>Go back to master: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r>
              <a:rPr lang="en-US" dirty="0" smtClean="0"/>
              <a:t>=&gt; Create a branch &amp; check it out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–b </a:t>
            </a:r>
            <a:r>
              <a:rPr lang="en-US" dirty="0" err="1" smtClean="0"/>
              <a:t>urgentFix</a:t>
            </a:r>
            <a:endParaRPr lang="en-US" dirty="0" smtClean="0"/>
          </a:p>
          <a:p>
            <a:r>
              <a:rPr lang="en-US" dirty="0" smtClean="0"/>
              <a:t>Make some progress</a:t>
            </a:r>
          </a:p>
          <a:p>
            <a:pPr lvl="1"/>
            <a:r>
              <a:rPr lang="en-US" dirty="0" smtClean="0"/>
              <a:t>Make a commit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94132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34403" y="2971800"/>
            <a:ext cx="2209800" cy="693761"/>
            <a:chOff x="6781800" y="4724400"/>
            <a:chExt cx="2209800" cy="693761"/>
          </a:xfrm>
        </p:grpSpPr>
        <p:sp>
          <p:nvSpPr>
            <p:cNvPr id="5" name="Rounded Rectangle 4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62400" y="2971800"/>
            <a:ext cx="2209800" cy="693761"/>
            <a:chOff x="5145206" y="3962400"/>
            <a:chExt cx="2209800" cy="693761"/>
          </a:xfrm>
        </p:grpSpPr>
        <p:sp>
          <p:nvSpPr>
            <p:cNvPr id="8" name="Rounded Rectangle 7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413156" y="2377440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626819" y="1653199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661556" y="4004821"/>
            <a:ext cx="7620" cy="571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39134" y="4575980"/>
            <a:ext cx="1505803" cy="6937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72200" y="3318681"/>
            <a:ext cx="2188825" cy="1093277"/>
            <a:chOff x="5166181" y="3562884"/>
            <a:chExt cx="2188825" cy="1093277"/>
          </a:xfrm>
        </p:grpSpPr>
        <p:sp>
          <p:nvSpPr>
            <p:cNvPr id="27" name="Rounded Rectangle 26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endCxn id="8" idx="3"/>
            </p:cNvCxnSpPr>
            <p:nvPr/>
          </p:nvCxnSpPr>
          <p:spPr>
            <a:xfrm flipH="1" flipV="1">
              <a:off x="5166181" y="3562884"/>
              <a:ext cx="664825" cy="704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23" idx="1"/>
            <a:endCxn id="8" idx="3"/>
          </p:cNvCxnSpPr>
          <p:nvPr/>
        </p:nvCxnSpPr>
        <p:spPr>
          <a:xfrm flipH="1">
            <a:off x="6172200" y="2475455"/>
            <a:ext cx="693854" cy="843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66054" y="2128574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60254" y="4161906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urgentFix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13155" y="3697019"/>
            <a:ext cx="0" cy="456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20000" y="1759855"/>
            <a:ext cx="0" cy="350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12101 2.59259E-6 C 0.17535 2.59259E-6 0.24219 -0.12454 0.24219 -0.22547 L 0.24219 -0.4507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1" y="-225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Merging III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confident about fix, we can</a:t>
            </a:r>
          </a:p>
          <a:p>
            <a:pPr marL="0" indent="0">
              <a:buNone/>
            </a:pPr>
            <a:r>
              <a:rPr lang="en-US" sz="2400" dirty="0" smtClean="0"/>
              <a:t>     merge it back into master</a:t>
            </a:r>
          </a:p>
          <a:p>
            <a:pPr lvl="1"/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checkout master </a:t>
            </a:r>
          </a:p>
          <a:p>
            <a:pPr lvl="1"/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merge </a:t>
            </a:r>
            <a:r>
              <a:rPr lang="en-US" sz="2000" dirty="0" err="1" smtClean="0"/>
              <a:t>urgentFix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branch –d </a:t>
            </a:r>
            <a:r>
              <a:rPr lang="en-US" sz="2000" dirty="0" err="1" smtClean="0"/>
              <a:t>urgentFix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sz="2000" b="1" dirty="0" smtClean="0"/>
              <a:t>Fast Forward Merge</a:t>
            </a:r>
            <a:endParaRPr lang="en-US" sz="16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3759663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0603" y="3790143"/>
            <a:ext cx="2209800" cy="693761"/>
            <a:chOff x="6781800" y="4724400"/>
            <a:chExt cx="2209800" cy="693761"/>
          </a:xfrm>
        </p:grpSpPr>
        <p:sp>
          <p:nvSpPr>
            <p:cNvPr id="6" name="Rounded Rectangle 5"/>
            <p:cNvSpPr/>
            <p:nvPr/>
          </p:nvSpPr>
          <p:spPr>
            <a:xfrm>
              <a:off x="7485797" y="4724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781800" y="5029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38600" y="3790143"/>
            <a:ext cx="2209800" cy="693761"/>
            <a:chOff x="5145206" y="3962400"/>
            <a:chExt cx="2209800" cy="693761"/>
          </a:xfrm>
        </p:grpSpPr>
        <p:sp>
          <p:nvSpPr>
            <p:cNvPr id="9" name="Rounded Rectangle 8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145206" y="4267200"/>
              <a:ext cx="685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5489356" y="3195783"/>
            <a:ext cx="0" cy="563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03019" y="2471542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27740" y="5432402"/>
            <a:ext cx="1505803" cy="6937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bugFix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248400" y="4137024"/>
            <a:ext cx="2188825" cy="1093277"/>
            <a:chOff x="5166181" y="3562884"/>
            <a:chExt cx="2188825" cy="1093277"/>
          </a:xfrm>
        </p:grpSpPr>
        <p:sp>
          <p:nvSpPr>
            <p:cNvPr id="15" name="Rounded Rectangle 14"/>
            <p:cNvSpPr/>
            <p:nvPr/>
          </p:nvSpPr>
          <p:spPr>
            <a:xfrm>
              <a:off x="5849203" y="3962400"/>
              <a:ext cx="1505803" cy="693761"/>
            </a:xfrm>
            <a:prstGeom prst="roundRect">
              <a:avLst/>
            </a:prstGeom>
            <a:solidFill>
              <a:srgbClr val="C3FAC0"/>
            </a:solidFill>
            <a:ln w="38100">
              <a:solidFill>
                <a:srgbClr val="6E9F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9" idx="3"/>
            </p:cNvCxnSpPr>
            <p:nvPr/>
          </p:nvCxnSpPr>
          <p:spPr>
            <a:xfrm flipH="1" flipV="1">
              <a:off x="5166181" y="3562884"/>
              <a:ext cx="664825" cy="7043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6942254" y="2946917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6248400" y="3293798"/>
            <a:ext cx="693854" cy="812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942254" y="2071662"/>
            <a:ext cx="1505803" cy="693761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urgentFix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7695156" y="2765423"/>
            <a:ext cx="5876" cy="188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02748" y="5211443"/>
            <a:ext cx="0" cy="220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32941" y="2213681"/>
            <a:ext cx="1295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9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-0.069 0.25 -0.125 L 0.25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Publish patch you made in lab </a:t>
            </a:r>
            <a:r>
              <a:rPr lang="en-US" sz="1800" dirty="0" smtClean="0"/>
              <a:t>9</a:t>
            </a:r>
            <a:endParaRPr lang="en-US" sz="1800" dirty="0" smtClean="0"/>
          </a:p>
          <a:p>
            <a:pPr lvl="1"/>
            <a:r>
              <a:rPr lang="en-US" sz="1800" dirty="0" smtClean="0"/>
              <a:t>Create a new branch “quote” off of version 3.0</a:t>
            </a:r>
          </a:p>
          <a:p>
            <a:pPr lvl="2"/>
            <a:r>
              <a:rPr lang="en-US" sz="1800" dirty="0" smtClean="0"/>
              <a:t>Branch command + checkout command 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05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050" dirty="0" err="1"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050" dirty="0" smtClean="0"/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checkout v3.0 -b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quote</a:t>
            </a:r>
            <a:endParaRPr lang="en-US" sz="900" dirty="0" smtClean="0"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sz="1800" dirty="0" smtClean="0"/>
              <a:t>Use patch from lab </a:t>
            </a:r>
            <a:r>
              <a:rPr lang="en-US" sz="1800" dirty="0" smtClean="0"/>
              <a:t>9 </a:t>
            </a:r>
            <a:r>
              <a:rPr lang="en-US" sz="1800" dirty="0" smtClean="0"/>
              <a:t>to modify this branch</a:t>
            </a:r>
          </a:p>
          <a:p>
            <a:pPr lvl="2"/>
            <a:r>
              <a:rPr lang="en-US" sz="1800" dirty="0" smtClean="0"/>
              <a:t>Patch command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patch –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smtClean="0">
                <a:cs typeface="Courier New" pitchFamily="49" charset="0"/>
              </a:rPr>
              <a:t>quote-3.0-patch.txt</a:t>
            </a:r>
          </a:p>
          <a:p>
            <a:pPr lvl="1"/>
            <a:r>
              <a:rPr lang="en-US" sz="1800" dirty="0" smtClean="0">
                <a:cs typeface="Courier New" pitchFamily="49" charset="0"/>
              </a:rPr>
              <a:t>Create </a:t>
            </a:r>
            <a:r>
              <a:rPr lang="en-US" sz="1800" dirty="0" err="1" smtClean="0">
                <a:cs typeface="Courier New" pitchFamily="49" charset="0"/>
              </a:rPr>
              <a:t>Changelog</a:t>
            </a:r>
            <a:r>
              <a:rPr lang="en-US" sz="1800" dirty="0" smtClean="0">
                <a:cs typeface="Courier New" pitchFamily="49" charset="0"/>
              </a:rPr>
              <a:t> entry (C-x 4 a)</a:t>
            </a:r>
          </a:p>
          <a:p>
            <a:pPr lvl="1"/>
            <a:r>
              <a:rPr lang="en-US" sz="1800" dirty="0" smtClean="0"/>
              <a:t>Commit changes to the new branch</a:t>
            </a:r>
          </a:p>
          <a:p>
            <a:pPr lvl="2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add .	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commit –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file&gt;</a:t>
            </a:r>
          </a:p>
          <a:p>
            <a:pPr lvl="1"/>
            <a:r>
              <a:rPr lang="en-US" sz="1800" dirty="0" smtClean="0"/>
              <a:t> Generate a patch that other people can use to get your changes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sz="1800" dirty="0" smtClean="0"/>
              <a:t>Test your partner’s patch</a:t>
            </a:r>
          </a:p>
          <a:p>
            <a:pPr lvl="2"/>
            <a:r>
              <a:rPr lang="en-US" sz="1800" dirty="0" smtClean="0"/>
              <a:t>Check out version 3.0 into a temporary branch (“partner”)</a:t>
            </a:r>
          </a:p>
          <a:p>
            <a:pPr lvl="2"/>
            <a:r>
              <a:rPr lang="en-US" sz="1800" dirty="0" smtClean="0"/>
              <a:t>Apply patch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800" dirty="0" smtClean="0"/>
              <a:t>command: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am &lt; </a:t>
            </a:r>
            <a:r>
              <a:rPr lang="en-US" sz="1800" dirty="0" smtClean="0">
                <a:cs typeface="Courier New" pitchFamily="49" charset="0"/>
              </a:rPr>
              <a:t>formatted-patch.txt</a:t>
            </a:r>
            <a:endParaRPr lang="en-US" sz="1800" dirty="0">
              <a:cs typeface="Courier New" pitchFamily="49" charset="0"/>
            </a:endParaRPr>
          </a:p>
          <a:p>
            <a:pPr lvl="2"/>
            <a:r>
              <a:rPr lang="en-US" sz="1800" dirty="0" smtClean="0"/>
              <a:t>Build and test with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make check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repository browser</a:t>
            </a:r>
          </a:p>
          <a:p>
            <a:pPr lvl="1"/>
            <a:r>
              <a:rPr lang="en-US" sz="2400" dirty="0" smtClean="0"/>
              <a:t>Visualizes commit graphs</a:t>
            </a:r>
          </a:p>
          <a:p>
            <a:pPr lvl="1"/>
            <a:r>
              <a:rPr lang="en-US" sz="2400" dirty="0" smtClean="0"/>
              <a:t>Used to understand the structure of the repo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	Need X11 forwarding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79" y="3048000"/>
            <a:ext cx="3800899" cy="3657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8400" y="5562600"/>
            <a:ext cx="264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Tutorial </a:t>
            </a:r>
            <a:r>
              <a:rPr lang="en-US" dirty="0" smtClean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File Status Lifecycle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9" y="2362200"/>
            <a:ext cx="8367251" cy="3505200"/>
          </a:xfrm>
        </p:spPr>
      </p:pic>
      <p:sp>
        <p:nvSpPr>
          <p:cNvPr id="5" name="Left Brace 4"/>
          <p:cNvSpPr/>
          <p:nvPr/>
        </p:nvSpPr>
        <p:spPr>
          <a:xfrm rot="5400000">
            <a:off x="5294891" y="-420109"/>
            <a:ext cx="535418" cy="502920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1565" y="1417638"/>
            <a:ext cx="1002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Tracked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15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games: </a:t>
            </a:r>
            <a:r>
              <a:rPr lang="en-US" dirty="0" err="1" smtClean="0"/>
              <a:t>pacman.c</a:t>
            </a:r>
            <a:r>
              <a:rPr lang="en-US" dirty="0" smtClean="0"/>
              <a:t>, </a:t>
            </a:r>
            <a:r>
              <a:rPr lang="en-US" dirty="0" err="1" smtClean="0"/>
              <a:t>pacman.h</a:t>
            </a:r>
            <a:r>
              <a:rPr lang="en-US" dirty="0" smtClean="0"/>
              <a:t>, README </a:t>
            </a:r>
          </a:p>
          <a:p>
            <a:r>
              <a:rPr lang="en-US" dirty="0" smtClean="0"/>
              <a:t>Create repository to track new project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w/ all necessary repo files)</a:t>
            </a:r>
          </a:p>
          <a:p>
            <a:r>
              <a:rPr lang="en-US" dirty="0" smtClean="0"/>
              <a:t>Is the project tracked?</a:t>
            </a:r>
          </a:p>
          <a:p>
            <a:pPr lvl="1"/>
            <a:r>
              <a:rPr lang="en-US" dirty="0" smtClean="0"/>
              <a:t>No, need to add files and do an initial commit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dirty="0" err="1" smtClean="0"/>
              <a:t>pacman.c</a:t>
            </a:r>
            <a:r>
              <a:rPr lang="en-US" dirty="0" smtClean="0"/>
              <a:t> </a:t>
            </a:r>
            <a:r>
              <a:rPr lang="en-US" dirty="0" err="1" smtClean="0"/>
              <a:t>pacman.h</a:t>
            </a:r>
            <a:r>
              <a:rPr lang="en-US" dirty="0" smtClean="0"/>
              <a:t> README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–m </a:t>
            </a:r>
            <a:r>
              <a:rPr lang="en-US" dirty="0" smtClean="0"/>
              <a:t>“initial commit of my project”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Repo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21" y="1295400"/>
            <a:ext cx="7401958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/>
                <a:gridCol w="787400"/>
                <a:gridCol w="918633"/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5b1d3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README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911e7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blob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cba0a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05200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Snapshot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2 More </a:t>
            </a:r>
            <a:r>
              <a:rPr lang="en-US" b="1" dirty="0"/>
              <a:t>C</a:t>
            </a:r>
            <a:r>
              <a:rPr lang="en-US" b="1" dirty="0" smtClean="0"/>
              <a:t>ommits…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Branch?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pointer to one of the commits in the repo (head) + all ancestor commits</a:t>
            </a:r>
          </a:p>
          <a:p>
            <a:r>
              <a:rPr lang="en-US" dirty="0" smtClean="0"/>
              <a:t>When you first create a repo, are there any branches?</a:t>
            </a:r>
          </a:p>
          <a:p>
            <a:pPr lvl="1"/>
            <a:r>
              <a:rPr lang="en-US" dirty="0" smtClean="0"/>
              <a:t>Default branch named ‘master’</a:t>
            </a:r>
          </a:p>
          <a:p>
            <a:r>
              <a:rPr lang="en-US" dirty="0" smtClean="0"/>
              <a:t>The default master branch </a:t>
            </a:r>
          </a:p>
          <a:p>
            <a:pPr lvl="1"/>
            <a:r>
              <a:rPr lang="en-US" dirty="0" smtClean="0"/>
              <a:t>points to last commit made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oves forward automatically, every time you commit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</a:t>
            </a:r>
            <a:r>
              <a:rPr lang="en-US" b="1" dirty="0"/>
              <a:t>I</a:t>
            </a:r>
            <a:r>
              <a:rPr lang="en-US" b="1" dirty="0" smtClean="0"/>
              <a:t>s Master?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67000"/>
            <a:ext cx="1914792" cy="226726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562753" y="2667000"/>
            <a:ext cx="2618847" cy="2267266"/>
            <a:chOff x="2562753" y="2667000"/>
            <a:chExt cx="2618847" cy="226726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39" y="2667000"/>
              <a:ext cx="1867161" cy="226726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2562753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3152" y="1600200"/>
            <a:ext cx="1447800" cy="1143000"/>
            <a:chOff x="914400" y="1676400"/>
            <a:chExt cx="1447800" cy="1143000"/>
          </a:xfrm>
        </p:grpSpPr>
        <p:sp>
          <p:nvSpPr>
            <p:cNvPr id="5" name="Rounded Rectangle 4"/>
            <p:cNvSpPr/>
            <p:nvPr/>
          </p:nvSpPr>
          <p:spPr>
            <a:xfrm>
              <a:off x="914400" y="1676400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>
              <a:off x="1638300" y="23622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81600" y="2590789"/>
            <a:ext cx="2619624" cy="2343477"/>
            <a:chOff x="5181600" y="2590789"/>
            <a:chExt cx="2619624" cy="234347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590789"/>
              <a:ext cx="1781424" cy="234347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5181600" y="3048000"/>
              <a:ext cx="71384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24119" y="1585119"/>
            <a:ext cx="1447800" cy="1143000"/>
            <a:chOff x="914400" y="1691481"/>
            <a:chExt cx="1447800" cy="1143000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1691481"/>
              <a:ext cx="1447800" cy="6858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master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>
              <a:off x="1638300" y="2377281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0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2875 -0.0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8664 -0.003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47595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ew 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new branch = creating new pointer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Where is new branch created?</a:t>
            </a:r>
          </a:p>
          <a:p>
            <a:pPr lvl="2"/>
            <a:r>
              <a:rPr lang="en-US" dirty="0" smtClean="0"/>
              <a:t>Current commit </a:t>
            </a:r>
          </a:p>
          <a:p>
            <a:r>
              <a:rPr lang="en-US" dirty="0" smtClean="0"/>
              <a:t>Where is current commit?</a:t>
            </a:r>
          </a:p>
          <a:p>
            <a:pPr lvl="1"/>
            <a:r>
              <a:rPr lang="en-US" dirty="0" smtClean="0"/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200093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Commit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make another commit?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9755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47554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85797" y="4724400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345f5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81800" y="50292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449</Words>
  <Application>Microsoft Macintosh PowerPoint</Application>
  <PresentationFormat>On-screen Show (4:3)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Black</vt:lpstr>
      <vt:lpstr>Calibri</vt:lpstr>
      <vt:lpstr>Courier New</vt:lpstr>
      <vt:lpstr>Arial</vt:lpstr>
      <vt:lpstr>Office Theme</vt:lpstr>
      <vt:lpstr>Verifying and Publishing a Backported Change</vt:lpstr>
      <vt:lpstr>Git File Status Lifecycle</vt:lpstr>
      <vt:lpstr>Git Example</vt:lpstr>
      <vt:lpstr>Git Repo Structure</vt:lpstr>
      <vt:lpstr>After 2 More Commits…</vt:lpstr>
      <vt:lpstr>What Is a Branch?</vt:lpstr>
      <vt:lpstr>Where Is Master?</vt:lpstr>
      <vt:lpstr>New Branch</vt:lpstr>
      <vt:lpstr>New Commit</vt:lpstr>
      <vt:lpstr>Switching to New Branch</vt:lpstr>
      <vt:lpstr>Commit After Switch</vt:lpstr>
      <vt:lpstr>Why Branching?</vt:lpstr>
      <vt:lpstr>Merging I</vt:lpstr>
      <vt:lpstr>Merging II</vt:lpstr>
      <vt:lpstr>Merging III</vt:lpstr>
      <vt:lpstr>Homework 9</vt:lpstr>
      <vt:lpstr>Gitk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Microsoft Office User</cp:lastModifiedBy>
  <cp:revision>233</cp:revision>
  <dcterms:created xsi:type="dcterms:W3CDTF">2012-10-24T04:54:36Z</dcterms:created>
  <dcterms:modified xsi:type="dcterms:W3CDTF">2017-10-23T23:46:32Z</dcterms:modified>
</cp:coreProperties>
</file>