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68" r:id="rId3"/>
    <p:sldId id="259" r:id="rId4"/>
    <p:sldId id="271" r:id="rId5"/>
    <p:sldId id="270" r:id="rId6"/>
    <p:sldId id="269" r:id="rId7"/>
    <p:sldId id="273" r:id="rId8"/>
    <p:sldId id="272" r:id="rId9"/>
    <p:sldId id="274" r:id="rId10"/>
    <p:sldId id="282" r:id="rId11"/>
    <p:sldId id="283" r:id="rId12"/>
    <p:sldId id="284" r:id="rId13"/>
    <p:sldId id="281" r:id="rId14"/>
    <p:sldId id="279" r:id="rId15"/>
    <p:sldId id="280" r:id="rId16"/>
    <p:sldId id="265" r:id="rId17"/>
    <p:sldId id="278" r:id="rId18"/>
    <p:sldId id="258" r:id="rId19"/>
    <p:sldId id="285" r:id="rId20"/>
    <p:sldId id="263" r:id="rId21"/>
    <p:sldId id="26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407" autoAdjust="0"/>
  </p:normalViewPr>
  <p:slideViewPr>
    <p:cSldViewPr snapToGrid="0">
      <p:cViewPr varScale="1">
        <p:scale>
          <a:sx n="63" d="100"/>
          <a:sy n="63" d="100"/>
        </p:scale>
        <p:origin x="10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6139F-D867-4C80-8632-59F6AB3F7579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04971-2358-448C-8E26-5C7704BA09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627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автошколе обучаются более 100 человек, и преподавательский состав 10 человек. Для эффективного обучения курсантов и для быстрого получения отчетности, сотрудники автошколы сталкиваются со множеством количеством проблем. В ходе анализа, были выявлены следующие проблемы:</a:t>
            </a:r>
          </a:p>
          <a:p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Проблема: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Улучшение управления расписанием: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Клиент-серверное приложение позволит автошколе эффективно управлять расписанием занятий. Инструкторы смогут легко назначать занятия, курсанты могут видеть доступные слоты и записываться на удобное для них время. Это сократит время, затрачиваемое на организацию занятий и сделает процесс более прозрачным.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2.     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Проблема: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отсутствует единая база данных для хранения и обработки данных.</a:t>
            </a:r>
          </a:p>
          <a:p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Централизованное хранение данных: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Приложение позволяет хранить все данные о студентах, инструкторах, занятиях и прогрессе обучения в централизованной базе данных. Это улучшит доступность и актуальность информации, а также обеспечит ее безопасность.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3.     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Проблема: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курсант и сотрудники тратят драгоценное время для заполнения документов. Также курсант тратит время на пока едет в автошколу.</a:t>
            </a:r>
          </a:p>
          <a:p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Обмен информацией: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Клиент-серверная архитектура облегчит обмен информацией между учениками, инструкторами и администрацией. Это может включать в себя обмен материалами для обучения, сообщениями о изменениях в расписании, уведомлениями об оплатах и другими важными аспектами.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4.     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Проблема: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организация и курсант тратят деньги на покупку учебных материалов</a:t>
            </a:r>
          </a:p>
          <a:p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Улучшение качества обучения: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Приложение может включать в себя образовательные материалы, тестирование знаний, а также инструменты для отслеживания прогресса учеников. Это способствует более эффективному обучению и повышению качества подготовки водителей.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5.     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Автоматизация бизнес-процессов: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Клиент-серверное приложение может автоматизировать многие рутинные бизнес-процессы, такие как учет финансов, формирование отчетов, отслеживание проблемных ситуаций и другие. Это помогает сэкономить время и ресурсы компании.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6.     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Повышение безопасности: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Защита конфиденциальных данных студентов и инструкторов - приоритетная задача автошколы. Клиент-серверная архитектура позволяет эффективно управлять доступом к данным, применять средства шифрования и регулярно обновлять систему безопасности.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04971-2358-448C-8E26-5C7704BA091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225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04971-2358-448C-8E26-5C7704BA0912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462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клиент-серверного приложения автошколы и обеспечение её информационной безопасности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067" y="4514659"/>
            <a:ext cx="7766936" cy="1096899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 студент группы ИБ-1-20: Абыл уулу Нурзамат 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7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/>
          </p:cNvPicPr>
          <p:nvPr>
            <p:ph idx="1"/>
          </p:nvPr>
        </p:nvPicPr>
        <p:blipFill rotWithShape="1">
          <a:blip r:embed="rId2"/>
          <a:srcRect l="169" r="-1" b="285"/>
          <a:stretch/>
        </p:blipFill>
        <p:spPr bwMode="auto">
          <a:xfrm>
            <a:off x="261256" y="182879"/>
            <a:ext cx="11713029" cy="67056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1600" y="6052457"/>
            <a:ext cx="4034972" cy="595086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Механизмы защиты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52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88053" y="941385"/>
            <a:ext cx="9307376" cy="578598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4853" y="411615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58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4114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иаграмма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1106" y="1233714"/>
            <a:ext cx="8756952" cy="502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12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215" y="1022475"/>
            <a:ext cx="4859779" cy="53063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62171" y="1828800"/>
            <a:ext cx="412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авторизации в приложении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90171" y="290286"/>
            <a:ext cx="5936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клиент серверного приложения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7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1543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регистрации нового пользователя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161143"/>
            <a:ext cx="8045752" cy="509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89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08000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Подключение к базе данных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1117600"/>
            <a:ext cx="9235923" cy="539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6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68514"/>
            <a:ext cx="8596668" cy="682171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шифрования для логина и пароля – </a:t>
            </a:r>
            <a:r>
              <a:rPr lang="ru-RU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Qt-Secret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815285"/>
            <a:ext cx="8596668" cy="3880773"/>
          </a:xfrm>
        </p:spPr>
        <p:txBody>
          <a:bodyPr/>
          <a:lstStyle/>
          <a:p>
            <a:pPr lvl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Генерирует пары ключей RSA64 и RSA128 (предполагается поддержка количества ключей до RSA2048)</a:t>
            </a:r>
          </a:p>
          <a:p>
            <a:pPr lvl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Шифрует и дешифровывает RSA.</a:t>
            </a:r>
          </a:p>
          <a:p>
            <a:pPr lvl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Генерирует ключи AES (AES64, AES128, AES256)</a:t>
            </a:r>
          </a:p>
          <a:p>
            <a:pPr lvl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Шифрует и дешифровывает AE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891071"/>
            <a:ext cx="102870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48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8306" y="30774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QT</a:t>
            </a:r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Secret </a:t>
            </a:r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примере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/>
              <a:t/>
            </a:r>
            <a:br>
              <a:rPr lang="en-US" b="1" dirty="0"/>
            </a:b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16" y="834571"/>
            <a:ext cx="5106113" cy="502990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4419" y="834571"/>
            <a:ext cx="4829849" cy="496321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/>
          <a:srcRect t="55948" b="27346"/>
          <a:stretch/>
        </p:blipFill>
        <p:spPr>
          <a:xfrm>
            <a:off x="915858" y="5927545"/>
            <a:ext cx="9668410" cy="463756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5754419" y="6172200"/>
            <a:ext cx="1713181" cy="137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155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6718" y="441962"/>
            <a:ext cx="11231217" cy="5900782"/>
          </a:xfrm>
        </p:spPr>
        <p:txBody>
          <a:bodyPr>
            <a:normAutofit/>
          </a:bodyPr>
          <a:lstStyle/>
          <a:p>
            <a:r>
              <a:rPr lang="ru-RU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Подсистема </a:t>
            </a:r>
            <a:r>
              <a:rPr lang="ru-RU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логирования</a:t>
            </a:r>
            <a:r>
              <a:rPr lang="ru-RU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Log4Qt</a:t>
            </a:r>
          </a:p>
          <a:p>
            <a:pPr lvl="0"/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SimpleTimeLayout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(«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дд.ММ.гггг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чч:мм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Сообщение регистратора уровня [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]»)</a:t>
            </a:r>
          </a:p>
          <a:p>
            <a:pPr lvl="0"/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ColorConsoleAppender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(рендеринг цветного сообщения с помощью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escape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-последовательности и вывод его на консоль)</a:t>
            </a:r>
          </a:p>
          <a:p>
            <a:pPr lvl="0"/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SignalAppender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(выдает сигнал при возникновении события журнала)</a:t>
            </a:r>
          </a:p>
          <a:p>
            <a:pPr lvl="0"/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DatabaseAppender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(добавление события журнала в таблицу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0"/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DatabaseLayout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(поместите событие журнала в столбцы таблицы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0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Telnet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(добавление событий журнала к клиентам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Telnet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0"/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LogStream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(добавление сообщений журнала в стиле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qDebug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lvl="0"/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MainThreadAppender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(прокси-приложение для отправки сообщений журнала через цикл событий)</a:t>
            </a:r>
          </a:p>
          <a:p>
            <a:pPr lvl="0"/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XMLLayout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поддержки бензопилы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Apache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DailyFileAppender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генерирует файл журнала за каждый день (добавьте текущую дату в формате имени файла)</a:t>
            </a:r>
          </a:p>
          <a:p>
            <a:pPr lvl="0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Двоичный регистратор</a:t>
            </a:r>
          </a:p>
          <a:p>
            <a:pPr lvl="0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консоли отладки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110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сети приложения</a:t>
            </a:r>
            <a:endParaRPr lang="ru-RU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 descr="Client-Server Architecture - an overview | ScienceDirect Topics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297" y="1153885"/>
            <a:ext cx="7358742" cy="45502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65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Обоснование к разработке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683620"/>
          </a:xfrm>
        </p:spPr>
        <p:txBody>
          <a:bodyPr>
            <a:normAutofit/>
          </a:bodyPr>
          <a:lstStyle/>
          <a:p>
            <a:r>
              <a:rPr lang="ru-RU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Улучшение управления </a:t>
            </a:r>
            <a:r>
              <a:rPr lang="ru-RU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расписанием</a:t>
            </a:r>
          </a:p>
          <a:p>
            <a:r>
              <a:rPr lang="ru-RU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Централизованное хранение </a:t>
            </a:r>
            <a:r>
              <a:rPr lang="ru-RU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</a:p>
          <a:p>
            <a:r>
              <a:rPr lang="ru-RU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Обмен </a:t>
            </a:r>
            <a:r>
              <a:rPr lang="ru-RU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информацией</a:t>
            </a:r>
          </a:p>
          <a:p>
            <a:r>
              <a:rPr lang="ru-RU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Улучшение качества </a:t>
            </a:r>
            <a:r>
              <a:rPr lang="ru-RU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обучения</a:t>
            </a:r>
          </a:p>
          <a:p>
            <a:r>
              <a:rPr lang="ru-RU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</a:t>
            </a:r>
            <a:r>
              <a:rPr lang="ru-RU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бизнес-процессов</a:t>
            </a:r>
          </a:p>
          <a:p>
            <a:r>
              <a:rPr lang="ru-RU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безопасности</a:t>
            </a:r>
            <a:endParaRPr lang="ru-RU" sz="2400" b="1" i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70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8629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nyWall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5106" y="1754189"/>
            <a:ext cx="8596668" cy="3880773"/>
          </a:xfrm>
        </p:spPr>
        <p:txBody>
          <a:bodyPr/>
          <a:lstStyle/>
          <a:p>
            <a:pPr lvl="0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Используя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TinyWall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 блокирую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несанкционированные входящие и исходящие сетевые подключения.</a:t>
            </a:r>
          </a:p>
          <a:p>
            <a:pPr lvl="0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Создаю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правила для разрешения или запрета доступа к приложениям  и веб-сайтам.</a:t>
            </a:r>
          </a:p>
          <a:p>
            <a:pPr lvl="0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Защищаю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 от сетевых атак.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012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55490" y="2875721"/>
            <a:ext cx="6240302" cy="914402"/>
          </a:xfrm>
        </p:spPr>
        <p:txBody>
          <a:bodyPr>
            <a:noAutofit/>
          </a:bodyPr>
          <a:lstStyle/>
          <a:p>
            <a:r>
              <a:rPr lang="ru-RU" sz="4400" dirty="0" smtClean="0"/>
              <a:t>Спасибо за внимание!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30794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приложения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автошколы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763024"/>
            <a:ext cx="8596668" cy="3880773"/>
          </a:xfrm>
        </p:spPr>
        <p:txBody>
          <a:bodyPr/>
          <a:lstStyle/>
          <a:p>
            <a:pPr lvl="0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Регистрация / Авторизация</a:t>
            </a:r>
          </a:p>
          <a:p>
            <a:pPr lvl="0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справочника сотрудников, курсантов</a:t>
            </a:r>
          </a:p>
          <a:p>
            <a:pPr lvl="0"/>
            <a:r>
              <a:rPr lang="ky-KG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 </a:t>
            </a:r>
            <a:r>
              <a:rPr lang="ky-K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расписания занятий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Добавление, удаление, обновление </a:t>
            </a:r>
            <a:r>
              <a:rPr lang="ky-K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y-K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курсантов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y-K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сотрудников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Нагрузка преподавателей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981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70587" y="-45717"/>
            <a:ext cx="3666066" cy="441960"/>
          </a:xfrm>
        </p:spPr>
        <p:txBody>
          <a:bodyPr>
            <a:normAutofit fontScale="90000"/>
          </a:bodyPr>
          <a:lstStyle/>
          <a:p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Идентификация активов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2181782"/>
              </p:ext>
            </p:extLst>
          </p:nvPr>
        </p:nvGraphicFramePr>
        <p:xfrm>
          <a:off x="0" y="381003"/>
          <a:ext cx="12192000" cy="64842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321420372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1676798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21458608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61812766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956656597"/>
                    </a:ext>
                  </a:extLst>
                </a:gridCol>
              </a:tblGrid>
              <a:tr h="218946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Бизнес-процесс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8" marR="49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Активы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8" marR="49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Среда обработки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8" marR="49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ПСИБ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8" marR="49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Уязвимости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8" marR="49038" marT="0" marB="0"/>
                </a:tc>
                <a:extLst>
                  <a:ext uri="{0D108BD9-81ED-4DB2-BD59-A6C34878D82A}">
                    <a16:rowId xmlns:a16="http://schemas.microsoft.com/office/drawing/2014/main" val="2387434548"/>
                  </a:ext>
                </a:extLst>
              </a:tr>
              <a:tr h="425967">
                <a:tc rowSpan="3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449580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449580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Регистрация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8" marR="49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Персональные данные (ИА-1)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8" marR="49038" marT="0" marB="0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Браузер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(Chrome, Mozilla Firefox, Opera)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8" marR="49038" marT="0" marB="0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К,Ц,Д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8" marR="49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CVE-2021-1636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8" marR="49038" marT="0" marB="0"/>
                </a:tc>
                <a:extLst>
                  <a:ext uri="{0D108BD9-81ED-4DB2-BD59-A6C34878D82A}">
                    <a16:rowId xmlns:a16="http://schemas.microsoft.com/office/drawing/2014/main" val="1529435883"/>
                  </a:ext>
                </a:extLst>
              </a:tr>
              <a:tr h="45321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 SQL Server 2017 CU31 (</a:t>
                      </a: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8" marR="49038" marT="0" marB="0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CVE-2022-23298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8" marR="49038" marT="0" marB="0"/>
                </a:tc>
                <a:extLst>
                  <a:ext uri="{0D108BD9-81ED-4DB2-BD59-A6C34878D82A}">
                    <a16:rowId xmlns:a16="http://schemas.microsoft.com/office/drawing/2014/main" val="453167211"/>
                  </a:ext>
                </a:extLst>
              </a:tr>
              <a:tr h="45321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Windows 10 Enterprise 21H2 (</a:t>
                      </a: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8" marR="49038" marT="0" marB="0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CVE-2019 11137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8" marR="49038" marT="0" marB="0"/>
                </a:tc>
                <a:extLst>
                  <a:ext uri="{0D108BD9-81ED-4DB2-BD59-A6C34878D82A}">
                    <a16:rowId xmlns:a16="http://schemas.microsoft.com/office/drawing/2014/main" val="2713755921"/>
                  </a:ext>
                </a:extLst>
              </a:tr>
              <a:tr h="453215">
                <a:tc rowSpan="3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Авторизация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8" marR="49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Идентификационные данные (ИА-2)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8" marR="49038" marT="0" marB="0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Браузер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(Chrome, Mozilla Firefox, Opera)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8" marR="49038" marT="0" marB="0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Д,Ц,К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8" marR="49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CVE-2022-29143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CVE-2017-8516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8" marR="49038" marT="0" marB="0"/>
                </a:tc>
                <a:extLst>
                  <a:ext uri="{0D108BD9-81ED-4DB2-BD59-A6C34878D82A}">
                    <a16:rowId xmlns:a16="http://schemas.microsoft.com/office/drawing/2014/main" val="3271525363"/>
                  </a:ext>
                </a:extLst>
              </a:tr>
              <a:tr h="45321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 SQL Server 2017 CU31 (ПА)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8" marR="49038" marT="0" marB="0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CVE-2022-24454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8" marR="49038" marT="0" marB="0"/>
                </a:tc>
                <a:extLst>
                  <a:ext uri="{0D108BD9-81ED-4DB2-BD59-A6C34878D82A}">
                    <a16:rowId xmlns:a16="http://schemas.microsoft.com/office/drawing/2014/main" val="4110352246"/>
                  </a:ext>
                </a:extLst>
              </a:tr>
              <a:tr h="45321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Windows 10 Enterprise 21H2 (</a:t>
                      </a: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8" marR="49038" marT="0" marB="0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CVE-2019-11137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8" marR="49038" marT="0" marB="0"/>
                </a:tc>
                <a:extLst>
                  <a:ext uri="{0D108BD9-81ED-4DB2-BD59-A6C34878D82A}">
                    <a16:rowId xmlns:a16="http://schemas.microsoft.com/office/drawing/2014/main" val="3341394989"/>
                  </a:ext>
                </a:extLst>
              </a:tr>
              <a:tr h="687485">
                <a:tc rowSpan="3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Редактирование аккаунтов пользователей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8" marR="49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База данных (ИА -3)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8" marR="49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Microsoft SQL Server 2019 (RTM) 15.0.2000.5 Enterprise Edition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8" marR="490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Д,Ц,К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8" marR="49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CVE-2022-29143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CVE-2017-8516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8" marR="49038" marT="0" marB="0"/>
                </a:tc>
                <a:extLst>
                  <a:ext uri="{0D108BD9-81ED-4DB2-BD59-A6C34878D82A}">
                    <a16:rowId xmlns:a16="http://schemas.microsoft.com/office/drawing/2014/main" val="496818031"/>
                  </a:ext>
                </a:extLst>
              </a:tr>
              <a:tr h="45321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Microsoft SQL Se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 2019 (RTM)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8" marR="49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 Office 2019 16.0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8" marR="49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Д,Ц,К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8" marR="49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CVE-2022-24454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8" marR="49038" marT="0" marB="0"/>
                </a:tc>
                <a:extLst>
                  <a:ext uri="{0D108BD9-81ED-4DB2-BD59-A6C34878D82A}">
                    <a16:rowId xmlns:a16="http://schemas.microsoft.com/office/drawing/2014/main" val="1254058962"/>
                  </a:ext>
                </a:extLst>
              </a:tr>
              <a:tr h="83139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15.0.2000.5 Enterprise Edition (</a:t>
                      </a: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 Office 2019 16.0 (</a:t>
                      </a: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8" marR="49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Windows 10 Pro 21H2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8" marR="49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К,Ц,Д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8" marR="49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CVE-2019-11137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8" marR="49038" marT="0" marB="0"/>
                </a:tc>
                <a:extLst>
                  <a:ext uri="{0D108BD9-81ED-4DB2-BD59-A6C34878D82A}">
                    <a16:rowId xmlns:a16="http://schemas.microsoft.com/office/drawing/2014/main" val="3857579814"/>
                  </a:ext>
                </a:extLst>
              </a:tr>
              <a:tr h="687485">
                <a:tc rowSpan="3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Обработка информации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8" marR="49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База данных (ИА-3)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8" marR="49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Microsoft SQL Server 2019 (RTM) 15.0.2000.5 Enterprise Edition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8" marR="49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Ц,Д,К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449580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8" marR="49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CVE-2022-34006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8" marR="49038" marT="0" marB="0"/>
                </a:tc>
                <a:extLst>
                  <a:ext uri="{0D108BD9-81ED-4DB2-BD59-A6C34878D82A}">
                    <a16:rowId xmlns:a16="http://schemas.microsoft.com/office/drawing/2014/main" val="1217177112"/>
                  </a:ext>
                </a:extLst>
              </a:tr>
              <a:tr h="45321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Microsoft SQL Se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 2019 (RTM)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8" marR="49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 Office 2019 16.0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8" marR="49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Ц,Д,К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8" marR="49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CVE-2022-3140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8" marR="49038" marT="0" marB="0"/>
                </a:tc>
                <a:extLst>
                  <a:ext uri="{0D108BD9-81ED-4DB2-BD59-A6C34878D82A}">
                    <a16:rowId xmlns:a16="http://schemas.microsoft.com/office/drawing/2014/main" val="2356414720"/>
                  </a:ext>
                </a:extLst>
              </a:tr>
              <a:tr h="45321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Windows 10 Enterprise 21H2 (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A)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8" marR="49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Windows 10 Pro 21H2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8" marR="49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К,Ц,Д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8" marR="49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CVE-2022-23298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8" marR="49038" marT="0" marB="0"/>
                </a:tc>
                <a:extLst>
                  <a:ext uri="{0D108BD9-81ED-4DB2-BD59-A6C34878D82A}">
                    <a16:rowId xmlns:a16="http://schemas.microsoft.com/office/drawing/2014/main" val="3353387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196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24494" y="0"/>
            <a:ext cx="2705946" cy="507999"/>
          </a:xfrm>
        </p:spPr>
        <p:txBody>
          <a:bodyPr>
            <a:normAutofit/>
          </a:bodyPr>
          <a:lstStyle/>
          <a:p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нарушителя</a:t>
            </a:r>
            <a:endParaRPr lang="ru-RU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203250"/>
              </p:ext>
            </p:extLst>
          </p:nvPr>
        </p:nvGraphicFramePr>
        <p:xfrm>
          <a:off x="0" y="391158"/>
          <a:ext cx="12192001" cy="64668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8400">
                  <a:extLst>
                    <a:ext uri="{9D8B030D-6E8A-4147-A177-3AD203B41FA5}">
                      <a16:colId xmlns:a16="http://schemas.microsoft.com/office/drawing/2014/main" val="3942709505"/>
                    </a:ext>
                  </a:extLst>
                </a:gridCol>
                <a:gridCol w="910388">
                  <a:extLst>
                    <a:ext uri="{9D8B030D-6E8A-4147-A177-3AD203B41FA5}">
                      <a16:colId xmlns:a16="http://schemas.microsoft.com/office/drawing/2014/main" val="3971320574"/>
                    </a:ext>
                  </a:extLst>
                </a:gridCol>
                <a:gridCol w="792196">
                  <a:extLst>
                    <a:ext uri="{9D8B030D-6E8A-4147-A177-3AD203B41FA5}">
                      <a16:colId xmlns:a16="http://schemas.microsoft.com/office/drawing/2014/main" val="4040868978"/>
                    </a:ext>
                  </a:extLst>
                </a:gridCol>
                <a:gridCol w="792196">
                  <a:extLst>
                    <a:ext uri="{9D8B030D-6E8A-4147-A177-3AD203B41FA5}">
                      <a16:colId xmlns:a16="http://schemas.microsoft.com/office/drawing/2014/main" val="3640993382"/>
                    </a:ext>
                  </a:extLst>
                </a:gridCol>
                <a:gridCol w="910388">
                  <a:extLst>
                    <a:ext uri="{9D8B030D-6E8A-4147-A177-3AD203B41FA5}">
                      <a16:colId xmlns:a16="http://schemas.microsoft.com/office/drawing/2014/main" val="3953083311"/>
                    </a:ext>
                  </a:extLst>
                </a:gridCol>
                <a:gridCol w="792995">
                  <a:extLst>
                    <a:ext uri="{9D8B030D-6E8A-4147-A177-3AD203B41FA5}">
                      <a16:colId xmlns:a16="http://schemas.microsoft.com/office/drawing/2014/main" val="2107583142"/>
                    </a:ext>
                  </a:extLst>
                </a:gridCol>
                <a:gridCol w="947922">
                  <a:extLst>
                    <a:ext uri="{9D8B030D-6E8A-4147-A177-3AD203B41FA5}">
                      <a16:colId xmlns:a16="http://schemas.microsoft.com/office/drawing/2014/main" val="2635819913"/>
                    </a:ext>
                  </a:extLst>
                </a:gridCol>
                <a:gridCol w="1322457">
                  <a:extLst>
                    <a:ext uri="{9D8B030D-6E8A-4147-A177-3AD203B41FA5}">
                      <a16:colId xmlns:a16="http://schemas.microsoft.com/office/drawing/2014/main" val="3620380705"/>
                    </a:ext>
                  </a:extLst>
                </a:gridCol>
                <a:gridCol w="1432662">
                  <a:extLst>
                    <a:ext uri="{9D8B030D-6E8A-4147-A177-3AD203B41FA5}">
                      <a16:colId xmlns:a16="http://schemas.microsoft.com/office/drawing/2014/main" val="2505876686"/>
                    </a:ext>
                  </a:extLst>
                </a:gridCol>
                <a:gridCol w="937539">
                  <a:extLst>
                    <a:ext uri="{9D8B030D-6E8A-4147-A177-3AD203B41FA5}">
                      <a16:colId xmlns:a16="http://schemas.microsoft.com/office/drawing/2014/main" val="2483424964"/>
                    </a:ext>
                  </a:extLst>
                </a:gridCol>
                <a:gridCol w="1193885">
                  <a:extLst>
                    <a:ext uri="{9D8B030D-6E8A-4147-A177-3AD203B41FA5}">
                      <a16:colId xmlns:a16="http://schemas.microsoft.com/office/drawing/2014/main" val="4050058709"/>
                    </a:ext>
                  </a:extLst>
                </a:gridCol>
                <a:gridCol w="1030973">
                  <a:extLst>
                    <a:ext uri="{9D8B030D-6E8A-4147-A177-3AD203B41FA5}">
                      <a16:colId xmlns:a16="http://schemas.microsoft.com/office/drawing/2014/main" val="3799568457"/>
                    </a:ext>
                  </a:extLst>
                </a:gridCol>
              </a:tblGrid>
              <a:tr h="13574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Угроза ИБ 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Источник угроз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Категория нарушителя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Мощность Тех средств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Доступ к интернету, тип каналов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Финансовые возможности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Уровень знаний в области IT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Используемые Технологии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Знания о построении системы защиты объекта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Цели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 действий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Глубина проникновения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/>
                </a:tc>
                <a:extLst>
                  <a:ext uri="{0D108BD9-81ED-4DB2-BD59-A6C34878D82A}">
                    <a16:rowId xmlns:a16="http://schemas.microsoft.com/office/drawing/2014/main" val="641329739"/>
                  </a:ext>
                </a:extLst>
              </a:tr>
              <a:tr h="32388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Выход из строя(сервер)/ Изменение логов/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Повреждение проводки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Сотрудник фирмы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Внутренний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Компьютер /ноутбук, технические спец средства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Добавляется доступ к корпоративной сети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Могут быть слабо ограничены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Варьируется от должности(инженер, системный администратор, офисный рабочий, офицер ИБ)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Добавляется знание и владение корпоративным софтом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Варьируются от должности и допуска субъекта(вплоть до максимального)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Финансовая выгода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Кража данных, порча активов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теории максимальная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/>
                </a:tc>
                <a:extLst>
                  <a:ext uri="{0D108BD9-81ED-4DB2-BD59-A6C34878D82A}">
                    <a16:rowId xmlns:a16="http://schemas.microsoft.com/office/drawing/2014/main" val="2395460666"/>
                  </a:ext>
                </a:extLst>
              </a:tr>
              <a:tr h="187054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Несанкционированный доступ к целевому компьютеру/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Представители силовых структур.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Внешний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ограничено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Сбор информации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ограничено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 уровне офицера ИБ и выше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ограничено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ограничено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Контроль, Сбор информации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Взлом системы, использование уязвимостей, кибер - разведка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Максимальная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/>
                </a:tc>
                <a:extLst>
                  <a:ext uri="{0D108BD9-81ED-4DB2-BD59-A6C34878D82A}">
                    <a16:rowId xmlns:a16="http://schemas.microsoft.com/office/drawing/2014/main" val="2906909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937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81025" y="45186"/>
            <a:ext cx="4229946" cy="502920"/>
          </a:xfrm>
        </p:spPr>
        <p:txBody>
          <a:bodyPr>
            <a:normAutofit/>
          </a:bodyPr>
          <a:lstStyle/>
          <a:p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нарушителя</a:t>
            </a:r>
            <a:endParaRPr lang="ru-RU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805145"/>
              </p:ext>
            </p:extLst>
          </p:nvPr>
        </p:nvGraphicFramePr>
        <p:xfrm>
          <a:off x="-3" y="1767840"/>
          <a:ext cx="12192001" cy="5090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8400">
                  <a:extLst>
                    <a:ext uri="{9D8B030D-6E8A-4147-A177-3AD203B41FA5}">
                      <a16:colId xmlns:a16="http://schemas.microsoft.com/office/drawing/2014/main" val="2110253772"/>
                    </a:ext>
                  </a:extLst>
                </a:gridCol>
                <a:gridCol w="910388">
                  <a:extLst>
                    <a:ext uri="{9D8B030D-6E8A-4147-A177-3AD203B41FA5}">
                      <a16:colId xmlns:a16="http://schemas.microsoft.com/office/drawing/2014/main" val="1798342983"/>
                    </a:ext>
                  </a:extLst>
                </a:gridCol>
                <a:gridCol w="792196">
                  <a:extLst>
                    <a:ext uri="{9D8B030D-6E8A-4147-A177-3AD203B41FA5}">
                      <a16:colId xmlns:a16="http://schemas.microsoft.com/office/drawing/2014/main" val="19327216"/>
                    </a:ext>
                  </a:extLst>
                </a:gridCol>
                <a:gridCol w="792196">
                  <a:extLst>
                    <a:ext uri="{9D8B030D-6E8A-4147-A177-3AD203B41FA5}">
                      <a16:colId xmlns:a16="http://schemas.microsoft.com/office/drawing/2014/main" val="3126564530"/>
                    </a:ext>
                  </a:extLst>
                </a:gridCol>
                <a:gridCol w="910388">
                  <a:extLst>
                    <a:ext uri="{9D8B030D-6E8A-4147-A177-3AD203B41FA5}">
                      <a16:colId xmlns:a16="http://schemas.microsoft.com/office/drawing/2014/main" val="248443194"/>
                    </a:ext>
                  </a:extLst>
                </a:gridCol>
                <a:gridCol w="792995">
                  <a:extLst>
                    <a:ext uri="{9D8B030D-6E8A-4147-A177-3AD203B41FA5}">
                      <a16:colId xmlns:a16="http://schemas.microsoft.com/office/drawing/2014/main" val="2111325426"/>
                    </a:ext>
                  </a:extLst>
                </a:gridCol>
                <a:gridCol w="947922">
                  <a:extLst>
                    <a:ext uri="{9D8B030D-6E8A-4147-A177-3AD203B41FA5}">
                      <a16:colId xmlns:a16="http://schemas.microsoft.com/office/drawing/2014/main" val="3328469443"/>
                    </a:ext>
                  </a:extLst>
                </a:gridCol>
                <a:gridCol w="1322457">
                  <a:extLst>
                    <a:ext uri="{9D8B030D-6E8A-4147-A177-3AD203B41FA5}">
                      <a16:colId xmlns:a16="http://schemas.microsoft.com/office/drawing/2014/main" val="2017607845"/>
                    </a:ext>
                  </a:extLst>
                </a:gridCol>
                <a:gridCol w="1432662">
                  <a:extLst>
                    <a:ext uri="{9D8B030D-6E8A-4147-A177-3AD203B41FA5}">
                      <a16:colId xmlns:a16="http://schemas.microsoft.com/office/drawing/2014/main" val="2053107578"/>
                    </a:ext>
                  </a:extLst>
                </a:gridCol>
                <a:gridCol w="937539">
                  <a:extLst>
                    <a:ext uri="{9D8B030D-6E8A-4147-A177-3AD203B41FA5}">
                      <a16:colId xmlns:a16="http://schemas.microsoft.com/office/drawing/2014/main" val="395511353"/>
                    </a:ext>
                  </a:extLst>
                </a:gridCol>
                <a:gridCol w="1193885">
                  <a:extLst>
                    <a:ext uri="{9D8B030D-6E8A-4147-A177-3AD203B41FA5}">
                      <a16:colId xmlns:a16="http://schemas.microsoft.com/office/drawing/2014/main" val="578837832"/>
                    </a:ext>
                  </a:extLst>
                </a:gridCol>
                <a:gridCol w="1030973">
                  <a:extLst>
                    <a:ext uri="{9D8B030D-6E8A-4147-A177-3AD203B41FA5}">
                      <a16:colId xmlns:a16="http://schemas.microsoft.com/office/drawing/2014/main" val="1941919453"/>
                    </a:ext>
                  </a:extLst>
                </a:gridCol>
              </a:tblGrid>
              <a:tr h="50901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Несанкционированный доступ к целевому компьютеру/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Изменение логов/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Перехват данных с сетевых устройств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(Исполнение произвольного кода и отказ в обслуживании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4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 b="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 b="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 b="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 b="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 b="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 b="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 b="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 b="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 b="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Хакер-одиночка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Внешний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Компьютер /ноутбук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Обычный доступ к сети, теоретическое имение доступа к закрытым спец каналам в телеграмм и </a:t>
                      </a:r>
                      <a:r>
                        <a:rPr lang="ru-RU" sz="1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дип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вэб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Ограничены заработком и мотивацией субъекта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Варьируется от базового знания утилит и протоколов до специфических умений в ИБ и </a:t>
                      </a:r>
                      <a:r>
                        <a:rPr lang="ru-RU" sz="1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хакинге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Открытые утилиты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(платные и бесплатные)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Минимальные(открытые данные, слухи)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Самоутверждение и/или финансовая выгода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Взлом системы, использование уязвимостей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Зависит от мощностей и используемых уязвимостей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558897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224767"/>
              </p:ext>
            </p:extLst>
          </p:nvPr>
        </p:nvGraphicFramePr>
        <p:xfrm>
          <a:off x="-2" y="548106"/>
          <a:ext cx="12192001" cy="13574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8400">
                  <a:extLst>
                    <a:ext uri="{9D8B030D-6E8A-4147-A177-3AD203B41FA5}">
                      <a16:colId xmlns:a16="http://schemas.microsoft.com/office/drawing/2014/main" val="552199875"/>
                    </a:ext>
                  </a:extLst>
                </a:gridCol>
                <a:gridCol w="910388">
                  <a:extLst>
                    <a:ext uri="{9D8B030D-6E8A-4147-A177-3AD203B41FA5}">
                      <a16:colId xmlns:a16="http://schemas.microsoft.com/office/drawing/2014/main" val="1987993003"/>
                    </a:ext>
                  </a:extLst>
                </a:gridCol>
                <a:gridCol w="792196">
                  <a:extLst>
                    <a:ext uri="{9D8B030D-6E8A-4147-A177-3AD203B41FA5}">
                      <a16:colId xmlns:a16="http://schemas.microsoft.com/office/drawing/2014/main" val="1776080858"/>
                    </a:ext>
                  </a:extLst>
                </a:gridCol>
                <a:gridCol w="792196">
                  <a:extLst>
                    <a:ext uri="{9D8B030D-6E8A-4147-A177-3AD203B41FA5}">
                      <a16:colId xmlns:a16="http://schemas.microsoft.com/office/drawing/2014/main" val="2436118451"/>
                    </a:ext>
                  </a:extLst>
                </a:gridCol>
                <a:gridCol w="910388">
                  <a:extLst>
                    <a:ext uri="{9D8B030D-6E8A-4147-A177-3AD203B41FA5}">
                      <a16:colId xmlns:a16="http://schemas.microsoft.com/office/drawing/2014/main" val="245868247"/>
                    </a:ext>
                  </a:extLst>
                </a:gridCol>
                <a:gridCol w="792995">
                  <a:extLst>
                    <a:ext uri="{9D8B030D-6E8A-4147-A177-3AD203B41FA5}">
                      <a16:colId xmlns:a16="http://schemas.microsoft.com/office/drawing/2014/main" val="1084894819"/>
                    </a:ext>
                  </a:extLst>
                </a:gridCol>
                <a:gridCol w="947922">
                  <a:extLst>
                    <a:ext uri="{9D8B030D-6E8A-4147-A177-3AD203B41FA5}">
                      <a16:colId xmlns:a16="http://schemas.microsoft.com/office/drawing/2014/main" val="3648074594"/>
                    </a:ext>
                  </a:extLst>
                </a:gridCol>
                <a:gridCol w="1322457">
                  <a:extLst>
                    <a:ext uri="{9D8B030D-6E8A-4147-A177-3AD203B41FA5}">
                      <a16:colId xmlns:a16="http://schemas.microsoft.com/office/drawing/2014/main" val="1830229014"/>
                    </a:ext>
                  </a:extLst>
                </a:gridCol>
                <a:gridCol w="1432662">
                  <a:extLst>
                    <a:ext uri="{9D8B030D-6E8A-4147-A177-3AD203B41FA5}">
                      <a16:colId xmlns:a16="http://schemas.microsoft.com/office/drawing/2014/main" val="1107983757"/>
                    </a:ext>
                  </a:extLst>
                </a:gridCol>
                <a:gridCol w="937539">
                  <a:extLst>
                    <a:ext uri="{9D8B030D-6E8A-4147-A177-3AD203B41FA5}">
                      <a16:colId xmlns:a16="http://schemas.microsoft.com/office/drawing/2014/main" val="2090306215"/>
                    </a:ext>
                  </a:extLst>
                </a:gridCol>
                <a:gridCol w="1193885">
                  <a:extLst>
                    <a:ext uri="{9D8B030D-6E8A-4147-A177-3AD203B41FA5}">
                      <a16:colId xmlns:a16="http://schemas.microsoft.com/office/drawing/2014/main" val="1415958657"/>
                    </a:ext>
                  </a:extLst>
                </a:gridCol>
                <a:gridCol w="1030973">
                  <a:extLst>
                    <a:ext uri="{9D8B030D-6E8A-4147-A177-3AD203B41FA5}">
                      <a16:colId xmlns:a16="http://schemas.microsoft.com/office/drawing/2014/main" val="1442875365"/>
                    </a:ext>
                  </a:extLst>
                </a:gridCol>
              </a:tblGrid>
              <a:tr h="13574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Угроза ИБ 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Источник угроз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Категория нарушителя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Мощность Тех средств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Доступ к интернету, тип каналов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Финансовые возможности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Уровень знаний в области IT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Используемые Технологии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Знания о построении системы защиты объекта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Цели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 действий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Глубина проникновения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/>
                </a:tc>
                <a:extLst>
                  <a:ext uri="{0D108BD9-81ED-4DB2-BD59-A6C34878D82A}">
                    <a16:rowId xmlns:a16="http://schemas.microsoft.com/office/drawing/2014/main" val="767033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88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9254" y="121920"/>
            <a:ext cx="8596668" cy="487680"/>
          </a:xfrm>
        </p:spPr>
        <p:txBody>
          <a:bodyPr>
            <a:normAutofit/>
          </a:bodyPr>
          <a:lstStyle/>
          <a:p>
            <a:pPr algn="ctr"/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угроз</a:t>
            </a:r>
            <a:endParaRPr lang="ru-RU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5587380"/>
              </p:ext>
            </p:extLst>
          </p:nvPr>
        </p:nvGraphicFramePr>
        <p:xfrm>
          <a:off x="-1" y="609601"/>
          <a:ext cx="12192001" cy="6248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1616">
                  <a:extLst>
                    <a:ext uri="{9D8B030D-6E8A-4147-A177-3AD203B41FA5}">
                      <a16:colId xmlns:a16="http://schemas.microsoft.com/office/drawing/2014/main" val="2281997274"/>
                    </a:ext>
                  </a:extLst>
                </a:gridCol>
                <a:gridCol w="1297075">
                  <a:extLst>
                    <a:ext uri="{9D8B030D-6E8A-4147-A177-3AD203B41FA5}">
                      <a16:colId xmlns:a16="http://schemas.microsoft.com/office/drawing/2014/main" val="3543449484"/>
                    </a:ext>
                  </a:extLst>
                </a:gridCol>
                <a:gridCol w="1148860">
                  <a:extLst>
                    <a:ext uri="{9D8B030D-6E8A-4147-A177-3AD203B41FA5}">
                      <a16:colId xmlns:a16="http://schemas.microsoft.com/office/drawing/2014/main" val="2132630175"/>
                    </a:ext>
                  </a:extLst>
                </a:gridCol>
                <a:gridCol w="907702">
                  <a:extLst>
                    <a:ext uri="{9D8B030D-6E8A-4147-A177-3AD203B41FA5}">
                      <a16:colId xmlns:a16="http://schemas.microsoft.com/office/drawing/2014/main" val="3818955256"/>
                    </a:ext>
                  </a:extLst>
                </a:gridCol>
                <a:gridCol w="1407607">
                  <a:extLst>
                    <a:ext uri="{9D8B030D-6E8A-4147-A177-3AD203B41FA5}">
                      <a16:colId xmlns:a16="http://schemas.microsoft.com/office/drawing/2014/main" val="3731965584"/>
                    </a:ext>
                  </a:extLst>
                </a:gridCol>
                <a:gridCol w="1273628">
                  <a:extLst>
                    <a:ext uri="{9D8B030D-6E8A-4147-A177-3AD203B41FA5}">
                      <a16:colId xmlns:a16="http://schemas.microsoft.com/office/drawing/2014/main" val="3337867019"/>
                    </a:ext>
                  </a:extLst>
                </a:gridCol>
                <a:gridCol w="3350289">
                  <a:extLst>
                    <a:ext uri="{9D8B030D-6E8A-4147-A177-3AD203B41FA5}">
                      <a16:colId xmlns:a16="http://schemas.microsoft.com/office/drawing/2014/main" val="3803755709"/>
                    </a:ext>
                  </a:extLst>
                </a:gridCol>
                <a:gridCol w="1605224">
                  <a:extLst>
                    <a:ext uri="{9D8B030D-6E8A-4147-A177-3AD203B41FA5}">
                      <a16:colId xmlns:a16="http://schemas.microsoft.com/office/drawing/2014/main" val="2276255937"/>
                    </a:ext>
                  </a:extLst>
                </a:gridCol>
              </a:tblGrid>
              <a:tr h="13902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Угроза ИБ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4" marR="211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Источник угрозы ИБ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4" marR="211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актива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4" marR="211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Значимые свойства ИБ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4" marR="211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Среда обработки ИА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4" marR="211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Уязвимость среды обработки ИА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4" marR="211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Метод Реализации угрозы ИБ на среду обработки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4" marR="211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Последствия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реализации угрозы ИБ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Для ИА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4" marR="21174" marT="0" marB="0"/>
                </a:tc>
                <a:extLst>
                  <a:ext uri="{0D108BD9-81ED-4DB2-BD59-A6C34878D82A}">
                    <a16:rowId xmlns:a16="http://schemas.microsoft.com/office/drawing/2014/main" val="3492664150"/>
                  </a:ext>
                </a:extLst>
              </a:tr>
              <a:tr h="17078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Повреждения программных и технических средств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4" marR="211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Антропогенный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[I.A.2]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[I.A.6]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4" marR="211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Персональные данные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(ИА)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4" marR="211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Д, Ц, К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4" marR="211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ОЗУ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(, DDR4 4GB PC-19200 (2400MHz) TEAM ELITE,)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4" marR="211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CVE-2019-7632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4" marR="211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Устройства LifeSize Team, Room, Passport и Networker 220 допускают Аутентифицированное внедрение команд удаленной ОС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4" marR="211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Нарушение целостности и/или доступности системы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4" marR="21174" marT="0" marB="0"/>
                </a:tc>
                <a:extLst>
                  <a:ext uri="{0D108BD9-81ED-4DB2-BD59-A6C34878D82A}">
                    <a16:rowId xmlns:a16="http://schemas.microsoft.com/office/drawing/2014/main" val="4272458974"/>
                  </a:ext>
                </a:extLst>
              </a:tr>
              <a:tr h="3150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Перехват данных с сетевых устройств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(Исполнение произвольного кода и отказ в обслуживании)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4" marR="211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Антропогенный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[I.A.2]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[I.B.4]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4" marR="211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Данные с узлов ком сетей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(ИА)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4" marR="211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Ц, К, Д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4" marR="211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Сетевые устройства (маршрутизаторы, хабы, т.д.)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4" marR="211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CVE-2020-14524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CVE-2020-14522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4" marR="211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Исполнение произвольного кода и отказ в обслуживании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https://ics-cert.kaspersky.ru/publications/news/2021/03/04/more-critical-vulnerabilities-identified-in-opc-protocol-implementations/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4" marR="211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Нарушение конфиденциальности и/или доступности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4" marR="21174" marT="0" marB="0"/>
                </a:tc>
                <a:extLst>
                  <a:ext uri="{0D108BD9-81ED-4DB2-BD59-A6C34878D82A}">
                    <a16:rowId xmlns:a16="http://schemas.microsoft.com/office/drawing/2014/main" val="118435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1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6020" y="0"/>
            <a:ext cx="8596668" cy="464457"/>
          </a:xfrm>
        </p:spPr>
        <p:txBody>
          <a:bodyPr>
            <a:normAutofit/>
          </a:bodyPr>
          <a:lstStyle/>
          <a:p>
            <a:pPr algn="ctr"/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угроз</a:t>
            </a:r>
            <a:endParaRPr lang="ru-RU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1901936"/>
              </p:ext>
            </p:extLst>
          </p:nvPr>
        </p:nvGraphicFramePr>
        <p:xfrm>
          <a:off x="0" y="1854722"/>
          <a:ext cx="12192000" cy="50032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1616">
                  <a:extLst>
                    <a:ext uri="{9D8B030D-6E8A-4147-A177-3AD203B41FA5}">
                      <a16:colId xmlns:a16="http://schemas.microsoft.com/office/drawing/2014/main" val="3173363495"/>
                    </a:ext>
                  </a:extLst>
                </a:gridCol>
                <a:gridCol w="1297075">
                  <a:extLst>
                    <a:ext uri="{9D8B030D-6E8A-4147-A177-3AD203B41FA5}">
                      <a16:colId xmlns:a16="http://schemas.microsoft.com/office/drawing/2014/main" val="2488516867"/>
                    </a:ext>
                  </a:extLst>
                </a:gridCol>
                <a:gridCol w="1148861">
                  <a:extLst>
                    <a:ext uri="{9D8B030D-6E8A-4147-A177-3AD203B41FA5}">
                      <a16:colId xmlns:a16="http://schemas.microsoft.com/office/drawing/2014/main" val="3363739786"/>
                    </a:ext>
                  </a:extLst>
                </a:gridCol>
                <a:gridCol w="907701">
                  <a:extLst>
                    <a:ext uri="{9D8B030D-6E8A-4147-A177-3AD203B41FA5}">
                      <a16:colId xmlns:a16="http://schemas.microsoft.com/office/drawing/2014/main" val="411534337"/>
                    </a:ext>
                  </a:extLst>
                </a:gridCol>
                <a:gridCol w="1407607">
                  <a:extLst>
                    <a:ext uri="{9D8B030D-6E8A-4147-A177-3AD203B41FA5}">
                      <a16:colId xmlns:a16="http://schemas.microsoft.com/office/drawing/2014/main" val="1794326290"/>
                    </a:ext>
                  </a:extLst>
                </a:gridCol>
                <a:gridCol w="1273629">
                  <a:extLst>
                    <a:ext uri="{9D8B030D-6E8A-4147-A177-3AD203B41FA5}">
                      <a16:colId xmlns:a16="http://schemas.microsoft.com/office/drawing/2014/main" val="699686647"/>
                    </a:ext>
                  </a:extLst>
                </a:gridCol>
                <a:gridCol w="3350288">
                  <a:extLst>
                    <a:ext uri="{9D8B030D-6E8A-4147-A177-3AD203B41FA5}">
                      <a16:colId xmlns:a16="http://schemas.microsoft.com/office/drawing/2014/main" val="577386726"/>
                    </a:ext>
                  </a:extLst>
                </a:gridCol>
                <a:gridCol w="1605223">
                  <a:extLst>
                    <a:ext uri="{9D8B030D-6E8A-4147-A177-3AD203B41FA5}">
                      <a16:colId xmlns:a16="http://schemas.microsoft.com/office/drawing/2014/main" val="850620793"/>
                    </a:ext>
                  </a:extLst>
                </a:gridCol>
              </a:tblGrid>
              <a:tr h="294730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Сбои, отказы, разрушения повреждения программных и технических средств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64" marR="6376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Антропогенный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[I.A.2]</a:t>
                      </a:r>
                      <a:endParaRPr lang="ru-R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64" marR="63764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Персональные данные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(ИА)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64" marR="63764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Д, Ц, К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64" marR="63764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Microsoft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Windows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Server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2012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64" marR="63764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CVE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-2013-0075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CVE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-2012-0156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CVE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-2012- 0152рее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CVE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-2011-1965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64" marR="63764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DoS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-атака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64" marR="63764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Нарушение доступности системы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64" marR="63764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400020"/>
                  </a:ext>
                </a:extLst>
              </a:tr>
              <a:tr h="20559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Изменение логов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64" marR="6376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Антропогенный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[I.A.2]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64" marR="63764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Логи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(ИА)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64" marR="63764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Ц, К, Д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64" marR="63764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Сеть компании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(IBM WebSphere Application Server </a:t>
                      </a: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 подобные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64" marR="63764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CVE-2022-22476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CVE-2022-22475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64" marR="63764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IBM WebSphere Application Server Liberty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версий с 17.0.0.3 по 22.0.0.7 и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 Liberty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уязвимы для подмены идентификационных данных аутентифицированным пользователем с использованием специально созданного запроса.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64" marR="63764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Нарушение целостности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и/или конфиденциальности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64" marR="63764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025715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58969"/>
              </p:ext>
            </p:extLst>
          </p:nvPr>
        </p:nvGraphicFramePr>
        <p:xfrm>
          <a:off x="0" y="464457"/>
          <a:ext cx="12192001" cy="13902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1616">
                  <a:extLst>
                    <a:ext uri="{9D8B030D-6E8A-4147-A177-3AD203B41FA5}">
                      <a16:colId xmlns:a16="http://schemas.microsoft.com/office/drawing/2014/main" val="3106602228"/>
                    </a:ext>
                  </a:extLst>
                </a:gridCol>
                <a:gridCol w="1297075">
                  <a:extLst>
                    <a:ext uri="{9D8B030D-6E8A-4147-A177-3AD203B41FA5}">
                      <a16:colId xmlns:a16="http://schemas.microsoft.com/office/drawing/2014/main" val="2500488929"/>
                    </a:ext>
                  </a:extLst>
                </a:gridCol>
                <a:gridCol w="1148860">
                  <a:extLst>
                    <a:ext uri="{9D8B030D-6E8A-4147-A177-3AD203B41FA5}">
                      <a16:colId xmlns:a16="http://schemas.microsoft.com/office/drawing/2014/main" val="747278761"/>
                    </a:ext>
                  </a:extLst>
                </a:gridCol>
                <a:gridCol w="907702">
                  <a:extLst>
                    <a:ext uri="{9D8B030D-6E8A-4147-A177-3AD203B41FA5}">
                      <a16:colId xmlns:a16="http://schemas.microsoft.com/office/drawing/2014/main" val="2959314026"/>
                    </a:ext>
                  </a:extLst>
                </a:gridCol>
                <a:gridCol w="1407607">
                  <a:extLst>
                    <a:ext uri="{9D8B030D-6E8A-4147-A177-3AD203B41FA5}">
                      <a16:colId xmlns:a16="http://schemas.microsoft.com/office/drawing/2014/main" val="3160187407"/>
                    </a:ext>
                  </a:extLst>
                </a:gridCol>
                <a:gridCol w="1273628">
                  <a:extLst>
                    <a:ext uri="{9D8B030D-6E8A-4147-A177-3AD203B41FA5}">
                      <a16:colId xmlns:a16="http://schemas.microsoft.com/office/drawing/2014/main" val="2647423782"/>
                    </a:ext>
                  </a:extLst>
                </a:gridCol>
                <a:gridCol w="3350289">
                  <a:extLst>
                    <a:ext uri="{9D8B030D-6E8A-4147-A177-3AD203B41FA5}">
                      <a16:colId xmlns:a16="http://schemas.microsoft.com/office/drawing/2014/main" val="3550117673"/>
                    </a:ext>
                  </a:extLst>
                </a:gridCol>
                <a:gridCol w="1605224">
                  <a:extLst>
                    <a:ext uri="{9D8B030D-6E8A-4147-A177-3AD203B41FA5}">
                      <a16:colId xmlns:a16="http://schemas.microsoft.com/office/drawing/2014/main" val="227111538"/>
                    </a:ext>
                  </a:extLst>
                </a:gridCol>
              </a:tblGrid>
              <a:tr h="13902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Угроза ИБ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4" marR="211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Источник угрозы ИБ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4" marR="211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актива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4" marR="211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Значимые свойства ИБ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4" marR="211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Среда обработки ИА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4" marR="211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Уязвимость среды обработки ИА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4" marR="211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Метод Реализации угрозы ИБ на среду обработки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4" marR="211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Последствия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реализации угрозы ИБ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Для ИА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4" marR="21174" marT="0" marB="0"/>
                </a:tc>
                <a:extLst>
                  <a:ext uri="{0D108BD9-81ED-4DB2-BD59-A6C34878D82A}">
                    <a16:rowId xmlns:a16="http://schemas.microsoft.com/office/drawing/2014/main" val="4064512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199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3105" y="0"/>
            <a:ext cx="8596668" cy="464457"/>
          </a:xfrm>
        </p:spPr>
        <p:txBody>
          <a:bodyPr>
            <a:normAutofit/>
          </a:bodyPr>
          <a:lstStyle/>
          <a:p>
            <a:pPr algn="ctr"/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угроз </a:t>
            </a:r>
            <a:endParaRPr lang="ru-RU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8001260"/>
              </p:ext>
            </p:extLst>
          </p:nvPr>
        </p:nvGraphicFramePr>
        <p:xfrm>
          <a:off x="-3" y="464457"/>
          <a:ext cx="12192001" cy="13902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1616">
                  <a:extLst>
                    <a:ext uri="{9D8B030D-6E8A-4147-A177-3AD203B41FA5}">
                      <a16:colId xmlns:a16="http://schemas.microsoft.com/office/drawing/2014/main" val="330865605"/>
                    </a:ext>
                  </a:extLst>
                </a:gridCol>
                <a:gridCol w="1297075">
                  <a:extLst>
                    <a:ext uri="{9D8B030D-6E8A-4147-A177-3AD203B41FA5}">
                      <a16:colId xmlns:a16="http://schemas.microsoft.com/office/drawing/2014/main" val="4090875870"/>
                    </a:ext>
                  </a:extLst>
                </a:gridCol>
                <a:gridCol w="1148860">
                  <a:extLst>
                    <a:ext uri="{9D8B030D-6E8A-4147-A177-3AD203B41FA5}">
                      <a16:colId xmlns:a16="http://schemas.microsoft.com/office/drawing/2014/main" val="2944307593"/>
                    </a:ext>
                  </a:extLst>
                </a:gridCol>
                <a:gridCol w="907702">
                  <a:extLst>
                    <a:ext uri="{9D8B030D-6E8A-4147-A177-3AD203B41FA5}">
                      <a16:colId xmlns:a16="http://schemas.microsoft.com/office/drawing/2014/main" val="781127519"/>
                    </a:ext>
                  </a:extLst>
                </a:gridCol>
                <a:gridCol w="1407607">
                  <a:extLst>
                    <a:ext uri="{9D8B030D-6E8A-4147-A177-3AD203B41FA5}">
                      <a16:colId xmlns:a16="http://schemas.microsoft.com/office/drawing/2014/main" val="3633664646"/>
                    </a:ext>
                  </a:extLst>
                </a:gridCol>
                <a:gridCol w="1273628">
                  <a:extLst>
                    <a:ext uri="{9D8B030D-6E8A-4147-A177-3AD203B41FA5}">
                      <a16:colId xmlns:a16="http://schemas.microsoft.com/office/drawing/2014/main" val="2243668196"/>
                    </a:ext>
                  </a:extLst>
                </a:gridCol>
                <a:gridCol w="3350289">
                  <a:extLst>
                    <a:ext uri="{9D8B030D-6E8A-4147-A177-3AD203B41FA5}">
                      <a16:colId xmlns:a16="http://schemas.microsoft.com/office/drawing/2014/main" val="3452243680"/>
                    </a:ext>
                  </a:extLst>
                </a:gridCol>
                <a:gridCol w="1605224">
                  <a:extLst>
                    <a:ext uri="{9D8B030D-6E8A-4147-A177-3AD203B41FA5}">
                      <a16:colId xmlns:a16="http://schemas.microsoft.com/office/drawing/2014/main" val="3800887399"/>
                    </a:ext>
                  </a:extLst>
                </a:gridCol>
              </a:tblGrid>
              <a:tr h="13902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Угроза ИБ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4" marR="211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Источник угрозы ИБ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4" marR="211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актива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4" marR="211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Значимые свойства ИБ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4" marR="211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Среда обработки ИА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4" marR="211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Уязвимость среды обработки ИА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4" marR="211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Метод Реализации угрозы ИБ на среду обработки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4" marR="211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Последствия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реализации угрозы ИБ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Для ИА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4" marR="21174" marT="0" marB="0"/>
                </a:tc>
                <a:extLst>
                  <a:ext uri="{0D108BD9-81ED-4DB2-BD59-A6C34878D82A}">
                    <a16:rowId xmlns:a16="http://schemas.microsoft.com/office/drawing/2014/main" val="3067118451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864662"/>
              </p:ext>
            </p:extLst>
          </p:nvPr>
        </p:nvGraphicFramePr>
        <p:xfrm>
          <a:off x="0" y="1854723"/>
          <a:ext cx="12192002" cy="48581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1616">
                  <a:extLst>
                    <a:ext uri="{9D8B030D-6E8A-4147-A177-3AD203B41FA5}">
                      <a16:colId xmlns:a16="http://schemas.microsoft.com/office/drawing/2014/main" val="295834793"/>
                    </a:ext>
                  </a:extLst>
                </a:gridCol>
                <a:gridCol w="1297075">
                  <a:extLst>
                    <a:ext uri="{9D8B030D-6E8A-4147-A177-3AD203B41FA5}">
                      <a16:colId xmlns:a16="http://schemas.microsoft.com/office/drawing/2014/main" val="3963891504"/>
                    </a:ext>
                  </a:extLst>
                </a:gridCol>
                <a:gridCol w="1148862">
                  <a:extLst>
                    <a:ext uri="{9D8B030D-6E8A-4147-A177-3AD203B41FA5}">
                      <a16:colId xmlns:a16="http://schemas.microsoft.com/office/drawing/2014/main" val="1953350312"/>
                    </a:ext>
                  </a:extLst>
                </a:gridCol>
                <a:gridCol w="907701">
                  <a:extLst>
                    <a:ext uri="{9D8B030D-6E8A-4147-A177-3AD203B41FA5}">
                      <a16:colId xmlns:a16="http://schemas.microsoft.com/office/drawing/2014/main" val="1880458645"/>
                    </a:ext>
                  </a:extLst>
                </a:gridCol>
                <a:gridCol w="1407607">
                  <a:extLst>
                    <a:ext uri="{9D8B030D-6E8A-4147-A177-3AD203B41FA5}">
                      <a16:colId xmlns:a16="http://schemas.microsoft.com/office/drawing/2014/main" val="3410837592"/>
                    </a:ext>
                  </a:extLst>
                </a:gridCol>
                <a:gridCol w="4623917">
                  <a:extLst>
                    <a:ext uri="{9D8B030D-6E8A-4147-A177-3AD203B41FA5}">
                      <a16:colId xmlns:a16="http://schemas.microsoft.com/office/drawing/2014/main" val="2180750943"/>
                    </a:ext>
                  </a:extLst>
                </a:gridCol>
                <a:gridCol w="1605224">
                  <a:extLst>
                    <a:ext uri="{9D8B030D-6E8A-4147-A177-3AD203B41FA5}">
                      <a16:colId xmlns:a16="http://schemas.microsoft.com/office/drawing/2014/main" val="3673144326"/>
                    </a:ext>
                  </a:extLst>
                </a:gridCol>
              </a:tblGrid>
              <a:tr h="29201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Выход из строя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64" marR="6376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Техногенный и/или Стихийный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[II.B.1] [II.B.2]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[III.A.1]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[III.A.2]</a:t>
                      </a:r>
                      <a:endParaRPr lang="ru-R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64" marR="63764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Сервер компании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(ПА)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64" marR="63764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К, Ц, Д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64" marR="63764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Сервер (требования расписаны выше)</a:t>
                      </a:r>
                      <a:endParaRPr lang="ru-R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64" marR="63764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Возможные поломки системы, вызванные различными обстоятельствами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64" marR="63764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Нарушение целостности и/или доступности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64" marR="63764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604100"/>
                  </a:ext>
                </a:extLst>
              </a:tr>
              <a:tr h="19380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Повреждение проводки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64" marR="6376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Антропогенный/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Стихийный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[I.B.4]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[III.A.]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64" marR="63764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Проводка Сети (ПА)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64" marR="63764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Ц, Д, К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64" marR="63764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Проводка Сети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64" marR="63764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Возможные повреждения проводки, вызванные различными обстоятельствами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64" marR="63764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Нарушение целостности и/или доступности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64" marR="63764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361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928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426</TotalTime>
  <Words>1124</Words>
  <Application>Microsoft Office PowerPoint</Application>
  <PresentationFormat>Широкоэкранный</PresentationFormat>
  <Paragraphs>324</Paragraphs>
  <Slides>21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Calibri</vt:lpstr>
      <vt:lpstr>Times New Roman</vt:lpstr>
      <vt:lpstr>Trebuchet MS</vt:lpstr>
      <vt:lpstr>Wingdings 3</vt:lpstr>
      <vt:lpstr>Аспект</vt:lpstr>
      <vt:lpstr>Разработка клиент-серверного приложения автошколы и обеспечение её информационной безопасности</vt:lpstr>
      <vt:lpstr>Обоснование к разработке</vt:lpstr>
      <vt:lpstr>Функции приложения автошколы</vt:lpstr>
      <vt:lpstr>Идентификация активов</vt:lpstr>
      <vt:lpstr>Модель нарушителя</vt:lpstr>
      <vt:lpstr>Модель нарушителя</vt:lpstr>
      <vt:lpstr>Модель угроз</vt:lpstr>
      <vt:lpstr>Модель угроз</vt:lpstr>
      <vt:lpstr>Модель угроз </vt:lpstr>
      <vt:lpstr>Механизмы защиты</vt:lpstr>
      <vt:lpstr>Диаграмма use case</vt:lpstr>
      <vt:lpstr>ER диаграмма</vt:lpstr>
      <vt:lpstr>Презентация PowerPoint</vt:lpstr>
      <vt:lpstr>Процесс регистрации нового пользователя</vt:lpstr>
      <vt:lpstr>Подключение к базе данных</vt:lpstr>
      <vt:lpstr>Модуль шифрования для логина и пароля – Qt-Secret</vt:lpstr>
      <vt:lpstr>QT Secret на примере. </vt:lpstr>
      <vt:lpstr>Презентация PowerPoint</vt:lpstr>
      <vt:lpstr>Архитектура сети приложения</vt:lpstr>
      <vt:lpstr>TinyWall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Описание механизмов защиты для клиент-серверного приложения автошколы</dc:title>
  <dc:creator>Нурзамат Абыл уулу</dc:creator>
  <cp:lastModifiedBy>Нурзамат Абыл уулу</cp:lastModifiedBy>
  <cp:revision>24</cp:revision>
  <dcterms:created xsi:type="dcterms:W3CDTF">2024-04-03T06:12:07Z</dcterms:created>
  <dcterms:modified xsi:type="dcterms:W3CDTF">2024-06-12T07:31:31Z</dcterms:modified>
</cp:coreProperties>
</file>