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81" r:id="rId15"/>
    <p:sldId id="285" r:id="rId16"/>
    <p:sldId id="282" r:id="rId17"/>
    <p:sldId id="283" r:id="rId18"/>
    <p:sldId id="284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72593" autoAdjust="0"/>
  </p:normalViewPr>
  <p:slideViewPr>
    <p:cSldViewPr>
      <p:cViewPr varScale="1">
        <p:scale>
          <a:sx n="35" d="100"/>
          <a:sy n="35" d="100"/>
        </p:scale>
        <p:origin x="149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1B89F-46EA-41A4-91DA-36BB3BF270AF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BC961-E45A-45F0-BB87-CA2EF623DC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213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uasarApp/Qt-Secret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Учитывая конфиденциальные информации, такие как данные курсантов и инструкторов, необходимо предпринимать шаги для защиты от утечек и несанкционированного доступа. Это включает в себя шифрование данных, управление доступом, регулярное обновление системы безопасности и мониторинг активности для выявления подозрительных ситуаций.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одним из ключевых аспектов разработки такого приложения является создание интуитивно понятного интерфейса как для инструкторов, так и для курсантов. Удобство использования приложения включает в себя функциональность для записи на занятия, отслеживания прогресса, доступа к учебным материалам и другим аспектам обучения.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Кроме того, важно обеспечить стабильную работу приложения, чтобы избежать проблем в процессе обучения. Регулярные тестирования, обновления и поддержка приложения помогут устранить возможные сбои и повысить его надежность.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 разработка и обеспечение безопасности клиент-серверного приложения автошколы требует комплексного подхода, включающего в себя удобство использования, защиту данных и стабильность работы..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C961-E45A-45F0-BB87-CA2EF623DCC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31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Неэффективное управление рутинными задачами: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Ручное ведение журнала посещаемости, регистрации курсантов, планирования занятий,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Длительное время обработки заявок на обучение.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Ошибки в документации.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Неоптимальное использование ресурсов.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Низкое качество обучения: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Отсутствие доступа к обучающим материалам 24/7.</a:t>
            </a:r>
          </a:p>
          <a:p>
            <a:pPr lvl="0"/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Неперсонализированный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подход к обучению.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Неэффективные методы обучения.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Недостаточная обратная связь.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Снижение конкурентоспособности: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Отсутствие современных технологий.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Неудовлетворенность клиентов.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Ограниченный спектр услуг.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Повышенные риски: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Ошибки, связанные с человеческим фактором.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Несоответствие требованиям законодательства.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связи с этими проблемами, было принято решение разработать и обеспечить безопасность клиент-серверного приложения для автошколы.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C961-E45A-45F0-BB87-CA2EF623DCC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646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Log</a:t>
            </a:r>
            <a:r>
              <a:rPr lang="ru-RU" dirty="0" smtClean="0"/>
              <a:t>4</a:t>
            </a:r>
            <a:r>
              <a:rPr lang="en-US" dirty="0" err="1" smtClean="0"/>
              <a:t>Qt</a:t>
            </a:r>
            <a:r>
              <a:rPr lang="ru-RU" dirty="0" smtClean="0"/>
              <a:t> - это порт </a:t>
            </a:r>
            <a:r>
              <a:rPr lang="en-US" dirty="0" smtClean="0"/>
              <a:t>C</a:t>
            </a:r>
            <a:r>
              <a:rPr lang="ru-RU" dirty="0" smtClean="0"/>
              <a:t>++ пакета </a:t>
            </a:r>
            <a:r>
              <a:rPr lang="en-US" dirty="0" smtClean="0"/>
              <a:t>Log</a:t>
            </a:r>
            <a:r>
              <a:rPr lang="ru-RU" dirty="0" smtClean="0"/>
              <a:t>4</a:t>
            </a:r>
            <a:r>
              <a:rPr lang="en-US" dirty="0" smtClean="0"/>
              <a:t>j Apache Software Foundation </a:t>
            </a:r>
            <a:r>
              <a:rPr lang="ru-RU" dirty="0" smtClean="0"/>
              <a:t>с использованием </a:t>
            </a:r>
            <a:r>
              <a:rPr lang="en-US" dirty="0" err="1" smtClean="0"/>
              <a:t>Qt</a:t>
            </a:r>
            <a:r>
              <a:rPr lang="en-US" dirty="0" smtClean="0"/>
              <a:t> Framework</a:t>
            </a:r>
            <a:r>
              <a:rPr lang="ru-RU" dirty="0" smtClean="0"/>
              <a:t>.</a:t>
            </a:r>
            <a:r>
              <a:rPr lang="en-US" dirty="0" smtClean="0"/>
              <a:t> </a:t>
            </a:r>
            <a:r>
              <a:rPr lang="ru-RU" dirty="0" smtClean="0"/>
              <a:t>Он предназначен для использования в проектах с открытым исходным кодом и коммерческих проектах </a:t>
            </a:r>
            <a:r>
              <a:rPr lang="ru-RU" dirty="0" err="1" smtClean="0"/>
              <a:t>Qt</a:t>
            </a:r>
            <a:r>
              <a:rPr lang="ru-RU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y-K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y-K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подключения логгера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 </a:t>
            </a:r>
            <a:r>
              <a:rPr lang="ky-K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нам нужно сперва добавить заголовочный файл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y-K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наш проект Рис.3.2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r>
              <a:rPr lang="ky-K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Далее подключаем следующие классы: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 "log4qt/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consoleappender.h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 "log4qt/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logger.h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 "log4qt/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ttcclayout.h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y-K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Настраиваем регистратор для генерации выходных данных Рис. 3.3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C961-E45A-45F0-BB87-CA2EF623DCC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830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установки программа автоматически блокирует все исходящие соединения, кроме нескольких доверенных программ, например, (IE,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Firefox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так далее). Если вы хотите выйти в Интернет с помощью приложения, которое не входит в доверенный перечень программ, то связь по умолчанию блокируется без всплывающих окон предупреждений.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TinyWall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такое поведение - блокировку по умолчанию без предупреждений, является преднамеренным, так как автор программы считает, что когда появляется окно предупреждения Разрешить / Запретить, пользователь чаще нажимает Разрешить. Чтобы разрешить соединение в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TinyWall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необходимо нажать правой кнопкой мыши на значке программы в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панели задач, выбрать "В белый список..." и затем выбрать нужную программу из списка. После этого сразу будет доступно исходящее соединение, а утилита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TinyWall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запомнит ваш выбор.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настройки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tinywall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включаем ее в настройках, добавляем нашу программу в моем случае это сервер и указываем по какому порту она работает.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настройки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tinywall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включаем ее в настройках, добавляем нашу программу в моем случае это сервер и указываем по какому порту она работает.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C961-E45A-45F0-BB87-CA2EF623DCC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350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 smtClean="0">
                <a:hlinkClick r:id="rId3"/>
              </a:rPr>
              <a:t>Qt-Secre</a:t>
            </a:r>
            <a:r>
              <a:rPr lang="en-US" u="sng" dirty="0" smtClean="0">
                <a:hlinkClick r:id="rId3"/>
              </a:rPr>
              <a:t>t</a:t>
            </a:r>
            <a:r>
              <a:rPr lang="ru-RU" u="sng" dirty="0" smtClean="0">
                <a:hlinkClick r:id="rId3"/>
              </a:rPr>
              <a:t> </a:t>
            </a:r>
            <a:r>
              <a:rPr lang="ru-RU" dirty="0" smtClean="0"/>
              <a:t>— это библиотека целью которой является обеспечение основных возможностей шифрования, у которых нет в родном </a:t>
            </a:r>
            <a:r>
              <a:rPr lang="ru-RU" dirty="0" err="1" smtClean="0"/>
              <a:t>Qt</a:t>
            </a:r>
            <a:r>
              <a:rPr lang="ru-RU" dirty="0" smtClean="0"/>
              <a:t>. Это </a:t>
            </a:r>
            <a:r>
              <a:rPr lang="ru-RU" dirty="0" err="1" smtClean="0"/>
              <a:t>алгиритмы</a:t>
            </a:r>
            <a:r>
              <a:rPr lang="ru-RU" dirty="0" smtClean="0"/>
              <a:t> RSA и AES.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Ключевая особенность: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Генерирует пары ключей RSA64 и RSA128 ( а также предполагается поддержка количества номеров до RSA2048)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Шифрование и дешифрование RSA.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Подпись и аутентификация сообщения.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Генерация ключей AES (AES64, AES128, AES256)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Шифрование и дешифрование AES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C961-E45A-45F0-BB87-CA2EF623DCC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291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Разграничение доступа — это процесс установления и управления уровнями доступа к определённым данным, информации или функциям в системе. Эта мера направлена на защиту данных и предотвращение несанкционированного доступа к конфиденциальной информации или чувствительным данным.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процессе разграничения доступа обычно назначаются различные уровни привилегий или ролей для пользователей или групп пользователей. Каждый уровень доступа предоставляет определённые права и привилегии, которые определяют, какие действия или операции пользователь может выполнять в системе.</a:t>
            </a:r>
          </a:p>
          <a:p>
            <a:endParaRPr lang="en-US" dirty="0" smtClean="0"/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Обозначения: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R(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чтение объекта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W(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запись объекта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E(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запись объекта на выполнение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C961-E45A-45F0-BB87-CA2EF623DCC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141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Аутентификация и авторизация пользователей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внедрена система разграничения доступа на основе ролей (RBAC), что позволяет предоставлять различные уровни доступа к функциям и данным системы в зависимости от роли пользователя.</a:t>
            </a:r>
          </a:p>
          <a:p>
            <a:pPr lvl="0"/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Шифрование данных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использованы современные алгоритмы шифрования для защиты данных, передаваемых между клиентом и сервером, что позволяет предотвратить их перехват и несанкционированное использование.</a:t>
            </a:r>
          </a:p>
          <a:p>
            <a:pPr lvl="0"/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Безопасное хранение данных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внедрены механизмы защиты данных, хранимых в базе данных, включая шифрование критически важных данных.</a:t>
            </a:r>
          </a:p>
          <a:p>
            <a:pPr lvl="0"/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Защита от угроз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реализованы меры по предотвращению атак типа SQL-инъекций, что значительно повышает общую безопасность системы.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C961-E45A-45F0-BB87-CA2EF623DCC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043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5051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631" y="3142020"/>
            <a:ext cx="18288631" cy="672045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96990" y="80605"/>
            <a:ext cx="3091009" cy="304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505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6999" y="156712"/>
            <a:ext cx="17674001" cy="13601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7321" y="3426206"/>
            <a:ext cx="16446500" cy="2865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706045"/>
            <a:ext cx="13211810" cy="3885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5"/>
              </a:spcBef>
            </a:pPr>
            <a:r>
              <a:rPr sz="6300" spc="430" dirty="0">
                <a:solidFill>
                  <a:srgbClr val="FFFFFF"/>
                </a:solidFill>
                <a:latin typeface="Trebuchet MS"/>
                <a:cs typeface="Trebuchet MS"/>
              </a:rPr>
              <a:t>Разработка</a:t>
            </a:r>
            <a:r>
              <a:rPr sz="63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300" spc="390" dirty="0">
                <a:solidFill>
                  <a:srgbClr val="FFFFFF"/>
                </a:solidFill>
                <a:latin typeface="Trebuchet MS"/>
                <a:cs typeface="Trebuchet MS"/>
              </a:rPr>
              <a:t>клиент-</a:t>
            </a:r>
            <a:r>
              <a:rPr sz="6300" spc="520" dirty="0">
                <a:solidFill>
                  <a:srgbClr val="FFFFFF"/>
                </a:solidFill>
                <a:latin typeface="Trebuchet MS"/>
                <a:cs typeface="Trebuchet MS"/>
              </a:rPr>
              <a:t>серверного </a:t>
            </a:r>
            <a:r>
              <a:rPr sz="6300" spc="360" dirty="0">
                <a:solidFill>
                  <a:srgbClr val="FFFFFF"/>
                </a:solidFill>
                <a:latin typeface="Trebuchet MS"/>
                <a:cs typeface="Trebuchet MS"/>
              </a:rPr>
              <a:t>приложения</a:t>
            </a:r>
            <a:r>
              <a:rPr sz="63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300" spc="254" dirty="0">
                <a:solidFill>
                  <a:srgbClr val="FFFFFF"/>
                </a:solidFill>
                <a:latin typeface="Trebuchet MS"/>
                <a:cs typeface="Trebuchet MS"/>
              </a:rPr>
              <a:t>автошколы</a:t>
            </a:r>
            <a:r>
              <a:rPr sz="63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300" spc="270" dirty="0">
                <a:solidFill>
                  <a:srgbClr val="FFFFFF"/>
                </a:solidFill>
                <a:latin typeface="Trebuchet MS"/>
                <a:cs typeface="Trebuchet MS"/>
              </a:rPr>
              <a:t>и </a:t>
            </a:r>
            <a:r>
              <a:rPr sz="6300" spc="490" dirty="0">
                <a:solidFill>
                  <a:srgbClr val="FFFFFF"/>
                </a:solidFill>
                <a:latin typeface="Trebuchet MS"/>
                <a:cs typeface="Trebuchet MS"/>
              </a:rPr>
              <a:t>обеспечение</a:t>
            </a:r>
            <a:r>
              <a:rPr sz="63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300" spc="455" dirty="0">
                <a:solidFill>
                  <a:srgbClr val="FFFFFF"/>
                </a:solidFill>
                <a:latin typeface="Trebuchet MS"/>
                <a:cs typeface="Trebuchet MS"/>
              </a:rPr>
              <a:t>её </a:t>
            </a:r>
            <a:r>
              <a:rPr sz="6300" spc="350" dirty="0">
                <a:solidFill>
                  <a:srgbClr val="FFFFFF"/>
                </a:solidFill>
                <a:latin typeface="Trebuchet MS"/>
                <a:cs typeface="Trebuchet MS"/>
              </a:rPr>
              <a:t>информационной</a:t>
            </a:r>
            <a:r>
              <a:rPr sz="63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300" spc="505" dirty="0">
                <a:solidFill>
                  <a:srgbClr val="FFFFFF"/>
                </a:solidFill>
                <a:latin typeface="Trebuchet MS"/>
                <a:cs typeface="Trebuchet MS"/>
              </a:rPr>
              <a:t>безопасности</a:t>
            </a:r>
            <a:endParaRPr sz="6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84058" y="7630152"/>
            <a:ext cx="10088245" cy="164465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5"/>
              </a:spcBef>
            </a:pPr>
            <a:r>
              <a:rPr sz="46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Подготовил</a:t>
            </a:r>
            <a:r>
              <a:rPr sz="46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6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студент</a:t>
            </a:r>
            <a:r>
              <a:rPr sz="46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600" dirty="0">
                <a:solidFill>
                  <a:srgbClr val="FFFFFF"/>
                </a:solidFill>
                <a:latin typeface="Microsoft Sans Serif"/>
                <a:cs typeface="Microsoft Sans Serif"/>
              </a:rPr>
              <a:t>группы</a:t>
            </a:r>
            <a:r>
              <a:rPr sz="46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6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ИБ-</a:t>
            </a:r>
            <a:r>
              <a:rPr sz="4600" spc="275" dirty="0">
                <a:solidFill>
                  <a:srgbClr val="FFFFFF"/>
                </a:solidFill>
                <a:latin typeface="Microsoft Sans Serif"/>
                <a:cs typeface="Microsoft Sans Serif"/>
              </a:rPr>
              <a:t>1-</a:t>
            </a:r>
            <a:r>
              <a:rPr sz="46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20:</a:t>
            </a:r>
            <a:endParaRPr sz="460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855"/>
              </a:spcBef>
            </a:pPr>
            <a:r>
              <a:rPr sz="46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Абыл</a:t>
            </a:r>
            <a:r>
              <a:rPr sz="46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600" dirty="0">
                <a:solidFill>
                  <a:srgbClr val="FFFFFF"/>
                </a:solidFill>
                <a:latin typeface="Microsoft Sans Serif"/>
                <a:cs typeface="Microsoft Sans Serif"/>
              </a:rPr>
              <a:t>уулу</a:t>
            </a:r>
            <a:r>
              <a:rPr sz="46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Нурзамат</a:t>
            </a:r>
            <a:endParaRPr sz="4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2212" y="1028700"/>
            <a:ext cx="14963774" cy="84677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2465" rIns="0" bIns="0" rtlCol="0">
            <a:spAutoFit/>
          </a:bodyPr>
          <a:lstStyle/>
          <a:p>
            <a:pPr marL="13098144">
              <a:lnSpc>
                <a:spcPct val="100000"/>
              </a:lnSpc>
              <a:spcBef>
                <a:spcPts val="100"/>
              </a:spcBef>
            </a:pPr>
            <a:r>
              <a:rPr sz="3200" spc="-155" dirty="0"/>
              <a:t>Модель</a:t>
            </a:r>
            <a:r>
              <a:rPr sz="3200" spc="-105" dirty="0"/>
              <a:t> </a:t>
            </a:r>
            <a:r>
              <a:rPr sz="3200" spc="-20" dirty="0"/>
              <a:t>угроз</a:t>
            </a:r>
            <a:endParaRPr sz="32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195" y="1441071"/>
            <a:ext cx="17106899" cy="74009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2465" rIns="0" bIns="0" rtlCol="0">
            <a:spAutoFit/>
          </a:bodyPr>
          <a:lstStyle/>
          <a:p>
            <a:pPr marL="11050905">
              <a:lnSpc>
                <a:spcPct val="100000"/>
              </a:lnSpc>
              <a:spcBef>
                <a:spcPts val="100"/>
              </a:spcBef>
            </a:pPr>
            <a:r>
              <a:rPr sz="3200" spc="-130" dirty="0"/>
              <a:t>Продолжение</a:t>
            </a:r>
            <a:r>
              <a:rPr sz="3200" spc="-80" dirty="0"/>
              <a:t> </a:t>
            </a:r>
            <a:r>
              <a:rPr sz="3200" spc="-105" dirty="0"/>
              <a:t>таблицы</a:t>
            </a:r>
            <a:r>
              <a:rPr sz="3200" spc="-80" dirty="0"/>
              <a:t> </a:t>
            </a:r>
            <a:r>
              <a:rPr sz="3200" spc="-200" dirty="0"/>
              <a:t>модель</a:t>
            </a:r>
            <a:r>
              <a:rPr sz="3200" spc="-80" dirty="0"/>
              <a:t> </a:t>
            </a:r>
            <a:r>
              <a:rPr sz="3200" spc="-10" dirty="0"/>
              <a:t>угроз</a:t>
            </a:r>
            <a:endParaRPr sz="32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370" y="1397729"/>
            <a:ext cx="17459324" cy="77533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2465" rIns="0" bIns="0" rtlCol="0">
            <a:spAutoFit/>
          </a:bodyPr>
          <a:lstStyle/>
          <a:p>
            <a:pPr marL="11050905">
              <a:lnSpc>
                <a:spcPct val="100000"/>
              </a:lnSpc>
              <a:spcBef>
                <a:spcPts val="100"/>
              </a:spcBef>
            </a:pPr>
            <a:r>
              <a:rPr sz="3200" spc="-130" dirty="0"/>
              <a:t>Продолжение</a:t>
            </a:r>
            <a:r>
              <a:rPr sz="3200" spc="-80" dirty="0"/>
              <a:t> </a:t>
            </a:r>
            <a:r>
              <a:rPr sz="3200" spc="-105" dirty="0"/>
              <a:t>таблицы</a:t>
            </a:r>
            <a:r>
              <a:rPr sz="3200" spc="-80" dirty="0"/>
              <a:t> </a:t>
            </a:r>
            <a:r>
              <a:rPr sz="3200" spc="-200" dirty="0"/>
              <a:t>модель</a:t>
            </a:r>
            <a:r>
              <a:rPr sz="3200" spc="-80" dirty="0"/>
              <a:t> </a:t>
            </a:r>
            <a:r>
              <a:rPr sz="3200" spc="-10" dirty="0"/>
              <a:t>угроз</a:t>
            </a:r>
            <a:endParaRPr sz="32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385" rIns="0" bIns="0" rtlCol="0">
            <a:spAutoFit/>
          </a:bodyPr>
          <a:lstStyle/>
          <a:p>
            <a:pPr marL="12941935">
              <a:lnSpc>
                <a:spcPct val="100000"/>
              </a:lnSpc>
              <a:spcBef>
                <a:spcPts val="100"/>
              </a:spcBef>
            </a:pPr>
            <a:r>
              <a:rPr sz="3800" spc="-125" dirty="0"/>
              <a:t>Диаграмма</a:t>
            </a:r>
            <a:r>
              <a:rPr sz="3800" spc="-114" dirty="0"/>
              <a:t> </a:t>
            </a:r>
            <a:r>
              <a:rPr sz="3800" spc="120" dirty="0"/>
              <a:t>IDEF0</a:t>
            </a:r>
            <a:endParaRPr sz="380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247899" y="1516906"/>
            <a:ext cx="13792200" cy="8122394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6999" y="156712"/>
            <a:ext cx="17674001" cy="607859"/>
          </a:xfrm>
        </p:spPr>
        <p:txBody>
          <a:bodyPr/>
          <a:lstStyle/>
          <a:p>
            <a:r>
              <a:rPr lang="en-US" dirty="0" smtClean="0"/>
              <a:t>LOG4QT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3400" y="1696315"/>
            <a:ext cx="16446500" cy="492443"/>
          </a:xfrm>
        </p:spPr>
        <p:txBody>
          <a:bodyPr/>
          <a:lstStyle/>
          <a:p>
            <a:r>
              <a:rPr lang="en-US" dirty="0" smtClean="0"/>
              <a:t>	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20781" y="2188758"/>
            <a:ext cx="9102435" cy="7069542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 rotWithShape="1">
          <a:blip r:embed="rId4"/>
          <a:srcRect r="14166"/>
          <a:stretch/>
        </p:blipFill>
        <p:spPr>
          <a:xfrm>
            <a:off x="9150926" y="2199148"/>
            <a:ext cx="8830074" cy="705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13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6999" y="156712"/>
            <a:ext cx="17674001" cy="607859"/>
          </a:xfrm>
        </p:spPr>
        <p:txBody>
          <a:bodyPr/>
          <a:lstStyle/>
          <a:p>
            <a:r>
              <a:rPr lang="en-US" dirty="0" smtClean="0"/>
              <a:t>Server logging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b="4711"/>
          <a:stretch/>
        </p:blipFill>
        <p:spPr>
          <a:xfrm>
            <a:off x="3657600" y="764571"/>
            <a:ext cx="12240686" cy="904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32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6999" y="156712"/>
            <a:ext cx="17674001" cy="607859"/>
          </a:xfrm>
        </p:spPr>
        <p:txBody>
          <a:bodyPr/>
          <a:lstStyle/>
          <a:p>
            <a:r>
              <a:rPr lang="en-US" b="1" dirty="0" err="1" smtClean="0"/>
              <a:t>FireWall</a:t>
            </a:r>
            <a:r>
              <a:rPr lang="en-US" b="1" dirty="0" smtClean="0"/>
              <a:t> - </a:t>
            </a:r>
            <a:r>
              <a:rPr lang="en-US" b="1" dirty="0" err="1" smtClean="0"/>
              <a:t>TinyWall</a:t>
            </a:r>
            <a:r>
              <a:rPr lang="ru-RU" b="1" dirty="0" smtClean="0"/>
              <a:t>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6999" y="1104900"/>
            <a:ext cx="16446500" cy="1477328"/>
          </a:xfrm>
        </p:spPr>
        <p:txBody>
          <a:bodyPr/>
          <a:lstStyle/>
          <a:p>
            <a:r>
              <a:rPr lang="ru-RU" b="1" dirty="0" err="1"/>
              <a:t>TinyWall</a:t>
            </a:r>
            <a:r>
              <a:rPr lang="ru-RU" dirty="0"/>
              <a:t> - инструмент для повышения уровня сетевой защиты операционной системы.</a:t>
            </a:r>
          </a:p>
          <a:p>
            <a:endParaRPr lang="ru-RU" dirty="0"/>
          </a:p>
        </p:txBody>
      </p:sp>
      <p:pic>
        <p:nvPicPr>
          <p:cNvPr id="4" name="Рисунок 3" descr="C:\Users\abylu\OneDrive\Изображения\Снимки экрана\Снимок экрана 2024-06-11 20303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99" y="2264771"/>
            <a:ext cx="12847892" cy="777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C:\Users\abylu\OneDrive\Изображения\Снимки экрана\Снимок экрана 2024-06-11 203129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0310" y="2762783"/>
            <a:ext cx="5040971" cy="70977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07516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6999" y="156712"/>
            <a:ext cx="17674001" cy="607859"/>
          </a:xfrm>
        </p:spPr>
        <p:txBody>
          <a:bodyPr/>
          <a:lstStyle/>
          <a:p>
            <a:r>
              <a:rPr lang="ru-RU" b="1" dirty="0"/>
              <a:t>Модуль </a:t>
            </a:r>
            <a:r>
              <a:rPr lang="en-US" b="1" dirty="0"/>
              <a:t>QT</a:t>
            </a:r>
            <a:r>
              <a:rPr lang="ru-RU" b="1" dirty="0"/>
              <a:t>-</a:t>
            </a:r>
            <a:r>
              <a:rPr lang="en-US" b="1" dirty="0"/>
              <a:t>Secret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6999" y="1257300"/>
            <a:ext cx="16446500" cy="492443"/>
          </a:xfrm>
        </p:spPr>
        <p:txBody>
          <a:bodyPr/>
          <a:lstStyle/>
          <a:p>
            <a:r>
              <a:rPr lang="ru-RU" dirty="0" smtClean="0"/>
              <a:t>Код шифрования и дешифрования сообщения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306999" y="2259790"/>
            <a:ext cx="8151202" cy="7209472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 rotWithShape="1">
          <a:blip r:embed="rId4"/>
          <a:srcRect r="3031"/>
          <a:stretch/>
        </p:blipFill>
        <p:spPr bwMode="auto">
          <a:xfrm>
            <a:off x="8763000" y="2259790"/>
            <a:ext cx="8534400" cy="72094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876464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6999" y="156712"/>
            <a:ext cx="17674001" cy="607859"/>
          </a:xfrm>
        </p:spPr>
        <p:txBody>
          <a:bodyPr/>
          <a:lstStyle/>
          <a:p>
            <a:r>
              <a:rPr lang="en-US" b="1" dirty="0"/>
              <a:t>RBAC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3926" y="1181100"/>
            <a:ext cx="16446500" cy="3447098"/>
          </a:xfrm>
        </p:spPr>
        <p:txBody>
          <a:bodyPr/>
          <a:lstStyle/>
          <a:p>
            <a:r>
              <a:rPr lang="en-US" dirty="0" smtClean="0"/>
              <a:t>	</a:t>
            </a:r>
            <a:r>
              <a:rPr lang="ru-RU" dirty="0" smtClean="0"/>
              <a:t>Модель </a:t>
            </a:r>
            <a:r>
              <a:rPr lang="ru-RU" dirty="0"/>
              <a:t>управления доступом на основе ролей (</a:t>
            </a:r>
            <a:r>
              <a:rPr lang="ru-RU" dirty="0" err="1"/>
              <a:t>Role-Based</a:t>
            </a:r>
            <a:r>
              <a:rPr lang="ru-RU" dirty="0"/>
              <a:t> </a:t>
            </a:r>
            <a:r>
              <a:rPr lang="ru-RU" dirty="0" err="1"/>
              <a:t>Access</a:t>
            </a:r>
            <a:r>
              <a:rPr lang="ru-RU" dirty="0"/>
              <a:t> </a:t>
            </a:r>
            <a:r>
              <a:rPr lang="ru-RU" dirty="0" err="1"/>
              <a:t>Control</a:t>
            </a:r>
            <a:r>
              <a:rPr lang="ru-RU" dirty="0"/>
              <a:t>, RBAC) — это подход к управлению доступом, в котором права пользователей определяются их ролями в системе. В RBAC каждому пользователю назначается определённая роль, которая определяет набор разрешений и привилегий, доступных для этой роли. Пользователи получают доступ к ресурсам и функциональности системы в соответствии с назначенной им ролью.</a:t>
            </a:r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2089"/>
              </p:ext>
            </p:extLst>
          </p:nvPr>
        </p:nvGraphicFramePr>
        <p:xfrm>
          <a:off x="1600200" y="4305300"/>
          <a:ext cx="15392400" cy="548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24355">
                  <a:extLst>
                    <a:ext uri="{9D8B030D-6E8A-4147-A177-3AD203B41FA5}">
                      <a16:colId xmlns:a16="http://schemas.microsoft.com/office/drawing/2014/main" val="3033316639"/>
                    </a:ext>
                  </a:extLst>
                </a:gridCol>
                <a:gridCol w="3171845">
                  <a:extLst>
                    <a:ext uri="{9D8B030D-6E8A-4147-A177-3AD203B41FA5}">
                      <a16:colId xmlns:a16="http://schemas.microsoft.com/office/drawing/2014/main" val="3061473463"/>
                    </a:ext>
                  </a:extLst>
                </a:gridCol>
                <a:gridCol w="4306930">
                  <a:extLst>
                    <a:ext uri="{9D8B030D-6E8A-4147-A177-3AD203B41FA5}">
                      <a16:colId xmlns:a16="http://schemas.microsoft.com/office/drawing/2014/main" val="464016482"/>
                    </a:ext>
                  </a:extLst>
                </a:gridCol>
                <a:gridCol w="3389270">
                  <a:extLst>
                    <a:ext uri="{9D8B030D-6E8A-4147-A177-3AD203B41FA5}">
                      <a16:colId xmlns:a16="http://schemas.microsoft.com/office/drawing/2014/main" val="216851576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42875" algn="l"/>
                          <a:tab pos="695325" algn="ctr"/>
                        </a:tabLst>
                      </a:pPr>
                      <a:r>
                        <a:rPr lang="ru-RU" sz="3200">
                          <a:effectLst/>
                        </a:rPr>
                        <a:t>		Субъекты</a:t>
                      </a:r>
                      <a:r>
                        <a:rPr lang="en-US" sz="3200">
                          <a:effectLst/>
                        </a:rPr>
                        <a:t>/</a:t>
                      </a:r>
                      <a:r>
                        <a:rPr lang="ru-RU" sz="3200">
                          <a:effectLst/>
                        </a:rPr>
                        <a:t>Объекты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3200">
                          <a:effectLst/>
                        </a:rPr>
                        <a:t>Администратор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3200">
                          <a:effectLst/>
                        </a:rPr>
                        <a:t>Преподаватель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3200">
                          <a:effectLst/>
                        </a:rPr>
                        <a:t>Курсант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357161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3200">
                          <a:effectLst/>
                        </a:rPr>
                        <a:t>Пользователи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r, w, e 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r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r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343202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3200">
                          <a:effectLst/>
                        </a:rPr>
                        <a:t>Форма сотрудников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r, w, e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r, w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r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370841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>
                          <a:effectLst/>
                        </a:rPr>
                        <a:t>Форма курсантов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r, w, e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r, w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r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894773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3200">
                          <a:effectLst/>
                        </a:rPr>
                        <a:t>Учебный материал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r, w, e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r, w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r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444374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3200">
                          <a:effectLst/>
                        </a:rPr>
                        <a:t>Расписание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r, w, e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r, w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r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8753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564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15983" y="991767"/>
            <a:ext cx="69170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/>
              <a:t>ДИАГРАММА</a:t>
            </a:r>
            <a:r>
              <a:rPr sz="4800" spc="-175" dirty="0"/>
              <a:t> </a:t>
            </a:r>
            <a:r>
              <a:rPr sz="4800" spc="465" dirty="0"/>
              <a:t>USE</a:t>
            </a:r>
            <a:r>
              <a:rPr sz="4800" spc="-175" dirty="0"/>
              <a:t> </a:t>
            </a:r>
            <a:r>
              <a:rPr sz="4800" spc="560" dirty="0"/>
              <a:t>-</a:t>
            </a:r>
            <a:r>
              <a:rPr sz="4800" spc="-170" dirty="0"/>
              <a:t> </a:t>
            </a:r>
            <a:r>
              <a:rPr sz="4800" spc="370" dirty="0"/>
              <a:t>CASE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3835108" y="2269017"/>
            <a:ext cx="14453235" cy="8018145"/>
            <a:chOff x="3835108" y="2269017"/>
            <a:chExt cx="14453235" cy="80181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4714" y="8174637"/>
              <a:ext cx="11813260" cy="21123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35108" y="2269017"/>
              <a:ext cx="11229974" cy="6991349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97333" y="2886322"/>
            <a:ext cx="17191355" cy="46259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854710" algn="just">
              <a:lnSpc>
                <a:spcPct val="116599"/>
              </a:lnSpc>
              <a:spcBef>
                <a:spcPts val="90"/>
              </a:spcBef>
            </a:pPr>
            <a:r>
              <a:rPr sz="3700" spc="145" dirty="0">
                <a:solidFill>
                  <a:srgbClr val="FFFFFF"/>
                </a:solidFill>
                <a:latin typeface="Trebuchet MS"/>
                <a:cs typeface="Trebuchet MS"/>
              </a:rPr>
              <a:t>В</a:t>
            </a:r>
            <a:r>
              <a:rPr sz="37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50" dirty="0">
                <a:solidFill>
                  <a:srgbClr val="FFFFFF"/>
                </a:solidFill>
                <a:latin typeface="Trebuchet MS"/>
                <a:cs typeface="Trebuchet MS"/>
              </a:rPr>
              <a:t>современном</a:t>
            </a:r>
            <a:r>
              <a:rPr sz="3700" spc="-125" dirty="0">
                <a:solidFill>
                  <a:srgbClr val="FFFFFF"/>
                </a:solidFill>
                <a:latin typeface="Trebuchet MS"/>
                <a:cs typeface="Trebuchet MS"/>
              </a:rPr>
              <a:t> мире,</a:t>
            </a:r>
            <a:r>
              <a:rPr sz="37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20" dirty="0">
                <a:solidFill>
                  <a:srgbClr val="FFFFFF"/>
                </a:solidFill>
                <a:latin typeface="Trebuchet MS"/>
                <a:cs typeface="Trebuchet MS"/>
              </a:rPr>
              <a:t>где</a:t>
            </a:r>
            <a:r>
              <a:rPr sz="37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55" dirty="0">
                <a:solidFill>
                  <a:srgbClr val="FFFFFF"/>
                </a:solidFill>
                <a:latin typeface="Trebuchet MS"/>
                <a:cs typeface="Trebuchet MS"/>
              </a:rPr>
              <a:t>информационные</a:t>
            </a:r>
            <a:r>
              <a:rPr sz="37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80" dirty="0">
                <a:solidFill>
                  <a:srgbClr val="FFFFFF"/>
                </a:solidFill>
                <a:latin typeface="Trebuchet MS"/>
                <a:cs typeface="Trebuchet MS"/>
              </a:rPr>
              <a:t>технологии</a:t>
            </a:r>
            <a:r>
              <a:rPr sz="37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60" dirty="0">
                <a:solidFill>
                  <a:srgbClr val="FFFFFF"/>
                </a:solidFill>
                <a:latin typeface="Trebuchet MS"/>
                <a:cs typeface="Trebuchet MS"/>
              </a:rPr>
              <a:t>стали</a:t>
            </a:r>
            <a:r>
              <a:rPr sz="3700" spc="-120" dirty="0">
                <a:solidFill>
                  <a:srgbClr val="FFFFFF"/>
                </a:solidFill>
                <a:latin typeface="Trebuchet MS"/>
                <a:cs typeface="Trebuchet MS"/>
              </a:rPr>
              <a:t> неотъемлемой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частью</a:t>
            </a:r>
            <a:r>
              <a:rPr sz="3700" spc="8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многих</a:t>
            </a:r>
            <a:r>
              <a:rPr sz="3700" spc="8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сфер</a:t>
            </a:r>
            <a:r>
              <a:rPr sz="3700" spc="8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55" dirty="0">
                <a:solidFill>
                  <a:srgbClr val="FFFFFF"/>
                </a:solidFill>
                <a:latin typeface="Trebuchet MS"/>
                <a:cs typeface="Trebuchet MS"/>
              </a:rPr>
              <a:t>деятельности,</a:t>
            </a:r>
            <a:r>
              <a:rPr sz="3700" spc="8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включая</a:t>
            </a:r>
            <a:r>
              <a:rPr sz="3700" spc="8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образование,</a:t>
            </a:r>
            <a:r>
              <a:rPr sz="3700" spc="8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многие</a:t>
            </a:r>
            <a:r>
              <a:rPr sz="3700" spc="8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10" dirty="0">
                <a:solidFill>
                  <a:srgbClr val="FFFFFF"/>
                </a:solidFill>
                <a:latin typeface="Trebuchet MS"/>
                <a:cs typeface="Trebuchet MS"/>
              </a:rPr>
              <a:t>учебные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организации</a:t>
            </a:r>
            <a:r>
              <a:rPr sz="3700" spc="6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прибегают</a:t>
            </a:r>
            <a:r>
              <a:rPr sz="3700" spc="6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к</a:t>
            </a:r>
            <a:r>
              <a:rPr sz="3700" spc="6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использованию</a:t>
            </a:r>
            <a:r>
              <a:rPr sz="3700" spc="6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135" dirty="0">
                <a:solidFill>
                  <a:srgbClr val="FFFFFF"/>
                </a:solidFill>
                <a:latin typeface="Trebuchet MS"/>
                <a:cs typeface="Trebuchet MS"/>
              </a:rPr>
              <a:t>клиент-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серверных</a:t>
            </a:r>
            <a:r>
              <a:rPr sz="3700" spc="6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приложений.</a:t>
            </a:r>
            <a:r>
              <a:rPr sz="3700" spc="6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95" dirty="0">
                <a:solidFill>
                  <a:srgbClr val="FFFFFF"/>
                </a:solidFill>
                <a:latin typeface="Trebuchet MS"/>
                <a:cs typeface="Trebuchet MS"/>
              </a:rPr>
              <a:t>В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частности,</a:t>
            </a:r>
            <a:r>
              <a:rPr sz="3700" spc="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автошколы</a:t>
            </a:r>
            <a:r>
              <a:rPr sz="3700" spc="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активно</a:t>
            </a:r>
            <a:r>
              <a:rPr sz="3700" spc="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внедряют</a:t>
            </a:r>
            <a:r>
              <a:rPr sz="3700" spc="7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технологии</a:t>
            </a:r>
            <a:r>
              <a:rPr sz="3700" spc="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для</a:t>
            </a:r>
            <a:r>
              <a:rPr sz="3700" spc="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улучшения</a:t>
            </a:r>
            <a:r>
              <a:rPr sz="3700" spc="7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20" dirty="0">
                <a:solidFill>
                  <a:srgbClr val="FFFFFF"/>
                </a:solidFill>
                <a:latin typeface="Trebuchet MS"/>
                <a:cs typeface="Trebuchet MS"/>
              </a:rPr>
              <a:t>своей </a:t>
            </a:r>
            <a:r>
              <a:rPr sz="3700" spc="-80" dirty="0">
                <a:solidFill>
                  <a:srgbClr val="FFFFFF"/>
                </a:solidFill>
                <a:latin typeface="Trebuchet MS"/>
                <a:cs typeface="Trebuchet MS"/>
              </a:rPr>
              <a:t>эффективности</a:t>
            </a:r>
            <a:r>
              <a:rPr sz="3700" spc="5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и</a:t>
            </a:r>
            <a:r>
              <a:rPr sz="3700" spc="5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качества</a:t>
            </a:r>
            <a:r>
              <a:rPr sz="3700" spc="5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обучения.</a:t>
            </a:r>
            <a:r>
              <a:rPr sz="3700" spc="5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Тем</a:t>
            </a:r>
            <a:r>
              <a:rPr sz="3700" spc="5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самым</a:t>
            </a:r>
            <a:r>
              <a:rPr sz="3700" spc="5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разработка</a:t>
            </a:r>
            <a:r>
              <a:rPr sz="3700" spc="5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и</a:t>
            </a:r>
            <a:r>
              <a:rPr sz="3700" spc="5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10" dirty="0">
                <a:solidFill>
                  <a:srgbClr val="FFFFFF"/>
                </a:solidFill>
                <a:latin typeface="Trebuchet MS"/>
                <a:cs typeface="Trebuchet MS"/>
              </a:rPr>
              <a:t>обеспечение </a:t>
            </a:r>
            <a:r>
              <a:rPr sz="3700" spc="-25" dirty="0">
                <a:solidFill>
                  <a:srgbClr val="FFFFFF"/>
                </a:solidFill>
                <a:latin typeface="Trebuchet MS"/>
                <a:cs typeface="Trebuchet MS"/>
              </a:rPr>
              <a:t>безопасности</a:t>
            </a:r>
            <a:r>
              <a:rPr sz="37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135" dirty="0">
                <a:solidFill>
                  <a:srgbClr val="FFFFFF"/>
                </a:solidFill>
                <a:latin typeface="Trebuchet MS"/>
                <a:cs typeface="Trebuchet MS"/>
              </a:rPr>
              <a:t>клиент-</a:t>
            </a:r>
            <a:r>
              <a:rPr sz="3700" spc="-30" dirty="0">
                <a:solidFill>
                  <a:srgbClr val="FFFFFF"/>
                </a:solidFill>
                <a:latin typeface="Trebuchet MS"/>
                <a:cs typeface="Trebuchet MS"/>
              </a:rPr>
              <a:t>серверного</a:t>
            </a:r>
            <a:r>
              <a:rPr sz="37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95" dirty="0">
                <a:solidFill>
                  <a:srgbClr val="FFFFFF"/>
                </a:solidFill>
                <a:latin typeface="Trebuchet MS"/>
                <a:cs typeface="Trebuchet MS"/>
              </a:rPr>
              <a:t>приложения</a:t>
            </a:r>
            <a:r>
              <a:rPr sz="37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70" dirty="0">
                <a:solidFill>
                  <a:srgbClr val="FFFFFF"/>
                </a:solidFill>
                <a:latin typeface="Trebuchet MS"/>
                <a:cs typeface="Trebuchet MS"/>
              </a:rPr>
              <a:t>автошколы</a:t>
            </a:r>
            <a:r>
              <a:rPr sz="37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85" dirty="0">
                <a:solidFill>
                  <a:srgbClr val="FFFFFF"/>
                </a:solidFill>
                <a:latin typeface="Trebuchet MS"/>
                <a:cs typeface="Trebuchet MS"/>
              </a:rPr>
              <a:t>становится</a:t>
            </a:r>
            <a:r>
              <a:rPr sz="37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35" dirty="0">
                <a:solidFill>
                  <a:srgbClr val="FFFFFF"/>
                </a:solidFill>
                <a:latin typeface="Trebuchet MS"/>
                <a:cs typeface="Trebuchet MS"/>
              </a:rPr>
              <a:t>критически </a:t>
            </a:r>
            <a:r>
              <a:rPr sz="3700" spc="-90" dirty="0">
                <a:solidFill>
                  <a:srgbClr val="FFFFFF"/>
                </a:solidFill>
                <a:latin typeface="Trebuchet MS"/>
                <a:cs typeface="Trebuchet MS"/>
              </a:rPr>
              <a:t>значимым</a:t>
            </a:r>
            <a:r>
              <a:rPr sz="37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165" dirty="0">
                <a:solidFill>
                  <a:srgbClr val="FFFFFF"/>
                </a:solidFill>
                <a:latin typeface="Trebuchet MS"/>
                <a:cs typeface="Trebuchet MS"/>
              </a:rPr>
              <a:t>аспектом,</a:t>
            </a:r>
            <a:r>
              <a:rPr sz="37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85" dirty="0">
                <a:solidFill>
                  <a:srgbClr val="FFFFFF"/>
                </a:solidFill>
                <a:latin typeface="Trebuchet MS"/>
                <a:cs typeface="Trebuchet MS"/>
              </a:rPr>
              <a:t>требующим</a:t>
            </a:r>
            <a:r>
              <a:rPr sz="37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180" dirty="0">
                <a:solidFill>
                  <a:srgbClr val="FFFFFF"/>
                </a:solidFill>
                <a:latin typeface="Trebuchet MS"/>
                <a:cs typeface="Trebuchet MS"/>
              </a:rPr>
              <a:t>к</a:t>
            </a:r>
            <a:r>
              <a:rPr sz="37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95" dirty="0">
                <a:solidFill>
                  <a:srgbClr val="FFFFFF"/>
                </a:solidFill>
                <a:latin typeface="Trebuchet MS"/>
                <a:cs typeface="Trebuchet MS"/>
              </a:rPr>
              <a:t>себе</a:t>
            </a:r>
            <a:r>
              <a:rPr sz="37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особого</a:t>
            </a:r>
            <a:r>
              <a:rPr sz="37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10" dirty="0">
                <a:solidFill>
                  <a:srgbClr val="FFFFFF"/>
                </a:solidFill>
                <a:latin typeface="Trebuchet MS"/>
                <a:cs typeface="Trebuchet MS"/>
              </a:rPr>
              <a:t>внимания.</a:t>
            </a:r>
            <a:endParaRPr sz="37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822" y="362"/>
            <a:ext cx="3728575" cy="3768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2737" y="1028700"/>
            <a:ext cx="15116174" cy="8686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8725" rIns="0" bIns="0" rtlCol="0">
            <a:spAutoFit/>
          </a:bodyPr>
          <a:lstStyle/>
          <a:p>
            <a:pPr marL="9824720">
              <a:lnSpc>
                <a:spcPct val="100000"/>
              </a:lnSpc>
              <a:spcBef>
                <a:spcPts val="100"/>
              </a:spcBef>
            </a:pPr>
            <a:r>
              <a:rPr sz="4800" spc="114" dirty="0"/>
              <a:t>ER</a:t>
            </a:r>
            <a:r>
              <a:rPr sz="4800" spc="-150" dirty="0"/>
              <a:t> </a:t>
            </a:r>
            <a:r>
              <a:rPr sz="4800" spc="560" dirty="0"/>
              <a:t>-</a:t>
            </a:r>
            <a:r>
              <a:rPr sz="4800" spc="-150" dirty="0"/>
              <a:t> </a:t>
            </a:r>
            <a:r>
              <a:rPr sz="4800" spc="-110" dirty="0"/>
              <a:t>ДИАГРАММА</a:t>
            </a:r>
            <a:endParaRPr sz="480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8725" rIns="0" bIns="0" rtlCol="0">
            <a:spAutoFit/>
          </a:bodyPr>
          <a:lstStyle/>
          <a:p>
            <a:pPr marL="9824720">
              <a:lnSpc>
                <a:spcPct val="100000"/>
              </a:lnSpc>
              <a:spcBef>
                <a:spcPts val="100"/>
              </a:spcBef>
            </a:pPr>
            <a:r>
              <a:rPr sz="4800" spc="-100" dirty="0"/>
              <a:t>АРХИТЕКТУРА</a:t>
            </a:r>
            <a:r>
              <a:rPr sz="4800" spc="-260" dirty="0"/>
              <a:t> </a:t>
            </a:r>
            <a:r>
              <a:rPr sz="4800" spc="-20" dirty="0"/>
              <a:t>СЕТИ</a:t>
            </a:r>
            <a:endParaRPr sz="480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104900"/>
            <a:ext cx="13258801" cy="8973897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8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4846" y="2344020"/>
              <a:ext cx="7067549" cy="52387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8700" y="1892235"/>
              <a:ext cx="8115299" cy="69341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8725" rIns="0" bIns="0" rtlCol="0">
            <a:spAutoFit/>
          </a:bodyPr>
          <a:lstStyle/>
          <a:p>
            <a:pPr marL="6405245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ОБЗОР</a:t>
            </a:r>
            <a:r>
              <a:rPr sz="4800" spc="-360" dirty="0"/>
              <a:t> </a:t>
            </a:r>
            <a:r>
              <a:rPr sz="4800" spc="-120" dirty="0"/>
              <a:t>СИСТЕМЫ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6116566" y="8856853"/>
            <a:ext cx="5265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5" dirty="0">
                <a:solidFill>
                  <a:srgbClr val="FFFFFF"/>
                </a:solidFill>
                <a:latin typeface="Trebuchet MS"/>
                <a:cs typeface="Trebuchet MS"/>
              </a:rPr>
              <a:t>СЕРВЕРНАЯ</a:t>
            </a:r>
            <a:r>
              <a:rPr sz="48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spc="-55" dirty="0">
                <a:solidFill>
                  <a:srgbClr val="FFFFFF"/>
                </a:solidFill>
                <a:latin typeface="Trebuchet MS"/>
                <a:cs typeface="Trebuchet MS"/>
              </a:rPr>
              <a:t>ЧАСТЬ</a:t>
            </a:r>
            <a:endParaRPr sz="4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945" y="77"/>
            <a:ext cx="17938092" cy="188730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760" y="3376481"/>
            <a:ext cx="18287365" cy="6910705"/>
            <a:chOff x="-760" y="3376481"/>
            <a:chExt cx="18287365" cy="691070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60" y="7924390"/>
              <a:ext cx="17888085" cy="236247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376481"/>
              <a:ext cx="9143664" cy="55911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66232" y="3376481"/>
              <a:ext cx="9420224" cy="557212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1247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14"/>
              </a:spcBef>
            </a:pPr>
            <a:r>
              <a:rPr spc="195" dirty="0"/>
              <a:t>Клиентская</a:t>
            </a:r>
            <a:r>
              <a:rPr spc="-114" dirty="0"/>
              <a:t> </a:t>
            </a:r>
            <a:r>
              <a:rPr spc="245" dirty="0"/>
              <a:t>часть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39258" y="1822786"/>
            <a:ext cx="12648565" cy="1260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95"/>
              </a:spcBef>
            </a:pPr>
            <a:r>
              <a:rPr sz="3500" spc="-70" dirty="0">
                <a:solidFill>
                  <a:srgbClr val="FFFFFF"/>
                </a:solidFill>
                <a:latin typeface="Trebuchet MS"/>
                <a:cs typeface="Trebuchet MS"/>
              </a:rPr>
              <a:t>Если</a:t>
            </a:r>
            <a:r>
              <a:rPr sz="35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10" dirty="0">
                <a:solidFill>
                  <a:srgbClr val="FFFFFF"/>
                </a:solidFill>
                <a:latin typeface="Trebuchet MS"/>
                <a:cs typeface="Trebuchet MS"/>
              </a:rPr>
              <a:t>заходит</a:t>
            </a:r>
            <a:r>
              <a:rPr sz="35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90" dirty="0">
                <a:solidFill>
                  <a:srgbClr val="FFFFFF"/>
                </a:solidFill>
                <a:latin typeface="Trebuchet MS"/>
                <a:cs typeface="Trebuchet MS"/>
              </a:rPr>
              <a:t>курсант</a:t>
            </a:r>
            <a:r>
              <a:rPr sz="3500" spc="-140" dirty="0">
                <a:solidFill>
                  <a:srgbClr val="FFFFFF"/>
                </a:solidFill>
                <a:latin typeface="Trebuchet MS"/>
                <a:cs typeface="Trebuchet MS"/>
              </a:rPr>
              <a:t> то</a:t>
            </a:r>
            <a:r>
              <a:rPr sz="35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dirty="0">
                <a:solidFill>
                  <a:srgbClr val="FFFFFF"/>
                </a:solidFill>
                <a:latin typeface="Trebuchet MS"/>
                <a:cs typeface="Trebuchet MS"/>
              </a:rPr>
              <a:t>у</a:t>
            </a:r>
            <a:r>
              <a:rPr sz="35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30" dirty="0">
                <a:solidFill>
                  <a:srgbClr val="FFFFFF"/>
                </a:solidFill>
                <a:latin typeface="Trebuchet MS"/>
                <a:cs typeface="Trebuchet MS"/>
              </a:rPr>
              <a:t>него</a:t>
            </a:r>
            <a:r>
              <a:rPr sz="35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75" dirty="0">
                <a:solidFill>
                  <a:srgbClr val="FFFFFF"/>
                </a:solidFill>
                <a:latin typeface="Trebuchet MS"/>
                <a:cs typeface="Trebuchet MS"/>
              </a:rPr>
              <a:t>будет</a:t>
            </a:r>
            <a:r>
              <a:rPr sz="35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14" dirty="0">
                <a:solidFill>
                  <a:srgbClr val="FFFFFF"/>
                </a:solidFill>
                <a:latin typeface="Trebuchet MS"/>
                <a:cs typeface="Trebuchet MS"/>
              </a:rPr>
              <a:t>доступ</a:t>
            </a:r>
            <a:r>
              <a:rPr sz="35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65" dirty="0">
                <a:solidFill>
                  <a:srgbClr val="FFFFFF"/>
                </a:solidFill>
                <a:latin typeface="Trebuchet MS"/>
                <a:cs typeface="Trebuchet MS"/>
              </a:rPr>
              <a:t>только</a:t>
            </a:r>
            <a:r>
              <a:rPr sz="35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90" dirty="0">
                <a:solidFill>
                  <a:srgbClr val="FFFFFF"/>
                </a:solidFill>
                <a:latin typeface="Trebuchet MS"/>
                <a:cs typeface="Trebuchet MS"/>
              </a:rPr>
              <a:t>к</a:t>
            </a:r>
            <a:r>
              <a:rPr sz="35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0" dirty="0">
                <a:solidFill>
                  <a:srgbClr val="FFFFFF"/>
                </a:solidFill>
                <a:latin typeface="Trebuchet MS"/>
                <a:cs typeface="Trebuchet MS"/>
              </a:rPr>
              <a:t>просмотру </a:t>
            </a:r>
            <a:r>
              <a:rPr sz="3500" spc="-40" dirty="0">
                <a:solidFill>
                  <a:srgbClr val="FFFFFF"/>
                </a:solidFill>
                <a:latin typeface="Trebuchet MS"/>
                <a:cs typeface="Trebuchet MS"/>
              </a:rPr>
              <a:t>расписания</a:t>
            </a:r>
            <a:r>
              <a:rPr sz="35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70" dirty="0">
                <a:solidFill>
                  <a:srgbClr val="FFFFFF"/>
                </a:solidFill>
                <a:latin typeface="Trebuchet MS"/>
                <a:cs typeface="Trebuchet MS"/>
              </a:rPr>
              <a:t>занятий</a:t>
            </a:r>
            <a:r>
              <a:rPr sz="35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dirty="0">
                <a:solidFill>
                  <a:srgbClr val="FFFFFF"/>
                </a:solidFill>
                <a:latin typeface="Trebuchet MS"/>
                <a:cs typeface="Trebuchet MS"/>
              </a:rPr>
              <a:t>и</a:t>
            </a:r>
            <a:r>
              <a:rPr sz="35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95" dirty="0">
                <a:solidFill>
                  <a:srgbClr val="FFFFFF"/>
                </a:solidFill>
                <a:latin typeface="Trebuchet MS"/>
                <a:cs typeface="Trebuchet MS"/>
              </a:rPr>
              <a:t>учебных</a:t>
            </a:r>
            <a:r>
              <a:rPr sz="35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35" dirty="0">
                <a:solidFill>
                  <a:srgbClr val="FFFFFF"/>
                </a:solidFill>
                <a:latin typeface="Trebuchet MS"/>
                <a:cs typeface="Trebuchet MS"/>
              </a:rPr>
              <a:t>материалов.</a:t>
            </a:r>
            <a:endParaRPr sz="35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0854" y="1446774"/>
            <a:ext cx="10696574" cy="7810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276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265" dirty="0"/>
              <a:t>Главное</a:t>
            </a:r>
            <a:r>
              <a:rPr spc="-114" dirty="0"/>
              <a:t> </a:t>
            </a:r>
            <a:r>
              <a:rPr spc="90" dirty="0"/>
              <a:t>меню</a:t>
            </a:r>
            <a:r>
              <a:rPr spc="-114" dirty="0"/>
              <a:t> </a:t>
            </a:r>
            <a:r>
              <a:rPr spc="180" dirty="0"/>
              <a:t>системы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7813" y="1426542"/>
            <a:ext cx="12553949" cy="7429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276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Форма</a:t>
            </a:r>
            <a:r>
              <a:rPr spc="15" dirty="0"/>
              <a:t> </a:t>
            </a:r>
            <a:r>
              <a:rPr spc="285" dirty="0"/>
              <a:t>сотрудников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838200" y="1790700"/>
            <a:ext cx="16446500" cy="810375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l">
              <a:lnSpc>
                <a:spcPct val="116500"/>
              </a:lnSpc>
              <a:spcBef>
                <a:spcPts val="90"/>
              </a:spcBef>
            </a:pPr>
            <a:r>
              <a:rPr lang="ru-RU" spc="145" dirty="0" smtClean="0"/>
              <a:t>	</a:t>
            </a:r>
            <a:r>
              <a:rPr spc="145" dirty="0" smtClean="0"/>
              <a:t>В</a:t>
            </a:r>
            <a:r>
              <a:rPr spc="-155" dirty="0" smtClean="0"/>
              <a:t> </a:t>
            </a:r>
            <a:r>
              <a:rPr spc="-145" dirty="0"/>
              <a:t>ходе</a:t>
            </a:r>
            <a:r>
              <a:rPr spc="-135" dirty="0"/>
              <a:t> </a:t>
            </a:r>
            <a:r>
              <a:rPr spc="-60" dirty="0" err="1"/>
              <a:t>выполнения</a:t>
            </a:r>
            <a:r>
              <a:rPr spc="-145" dirty="0"/>
              <a:t> </a:t>
            </a:r>
            <a:r>
              <a:rPr lang="ru-RU" spc="-145" dirty="0" smtClean="0"/>
              <a:t>выпускной квалификационной работы </a:t>
            </a:r>
            <a:r>
              <a:rPr spc="-60" dirty="0" err="1" smtClean="0"/>
              <a:t>была</a:t>
            </a:r>
            <a:r>
              <a:rPr spc="-140" dirty="0" smtClean="0"/>
              <a:t> </a:t>
            </a:r>
            <a:r>
              <a:rPr dirty="0"/>
              <a:t>разработана</a:t>
            </a:r>
            <a:r>
              <a:rPr spc="-145" dirty="0"/>
              <a:t> </a:t>
            </a:r>
            <a:r>
              <a:rPr spc="-110" dirty="0"/>
              <a:t>клиент-</a:t>
            </a:r>
            <a:r>
              <a:rPr spc="-45" dirty="0"/>
              <a:t>серверная</a:t>
            </a:r>
            <a:r>
              <a:rPr spc="-140" dirty="0"/>
              <a:t> </a:t>
            </a:r>
            <a:r>
              <a:rPr spc="-114" dirty="0"/>
              <a:t>система</a:t>
            </a:r>
            <a:r>
              <a:rPr spc="-135" dirty="0"/>
              <a:t> </a:t>
            </a:r>
            <a:r>
              <a:rPr spc="-25" dirty="0"/>
              <a:t>для </a:t>
            </a:r>
            <a:r>
              <a:rPr spc="-100" dirty="0"/>
              <a:t>автошколы,</a:t>
            </a:r>
            <a:r>
              <a:rPr spc="-135" dirty="0"/>
              <a:t> </a:t>
            </a:r>
            <a:r>
              <a:rPr spc="-20" dirty="0"/>
              <a:t>обеспечивающая</a:t>
            </a:r>
            <a:r>
              <a:rPr spc="-135" dirty="0"/>
              <a:t> </a:t>
            </a:r>
            <a:r>
              <a:rPr spc="-45" dirty="0"/>
              <a:t>удобное</a:t>
            </a:r>
            <a:r>
              <a:rPr spc="-135" dirty="0"/>
              <a:t> </a:t>
            </a:r>
            <a:r>
              <a:rPr spc="-65" dirty="0"/>
              <a:t>управление</a:t>
            </a:r>
            <a:r>
              <a:rPr spc="-130" dirty="0"/>
              <a:t> </a:t>
            </a:r>
            <a:r>
              <a:rPr spc="-80" dirty="0"/>
              <a:t>учебным</a:t>
            </a:r>
            <a:r>
              <a:rPr spc="-135" dirty="0"/>
              <a:t> </a:t>
            </a:r>
            <a:r>
              <a:rPr spc="-70" dirty="0"/>
              <a:t>процессом,</a:t>
            </a:r>
            <a:r>
              <a:rPr spc="-135" dirty="0"/>
              <a:t> </a:t>
            </a:r>
            <a:r>
              <a:rPr dirty="0"/>
              <a:t>а</a:t>
            </a:r>
            <a:r>
              <a:rPr spc="-135" dirty="0"/>
              <a:t> </a:t>
            </a:r>
            <a:r>
              <a:rPr spc="-20" dirty="0"/>
              <a:t>также </a:t>
            </a:r>
            <a:r>
              <a:rPr spc="-90" dirty="0"/>
              <a:t>взаимодействие</a:t>
            </a:r>
            <a:r>
              <a:rPr spc="-105" dirty="0"/>
              <a:t> </a:t>
            </a:r>
            <a:r>
              <a:rPr spc="-185" dirty="0"/>
              <a:t>между</a:t>
            </a:r>
            <a:r>
              <a:rPr spc="-105" dirty="0"/>
              <a:t> </a:t>
            </a:r>
            <a:r>
              <a:rPr spc="-100" dirty="0"/>
              <a:t>администрацией,</a:t>
            </a:r>
            <a:r>
              <a:rPr spc="-105" dirty="0"/>
              <a:t> </a:t>
            </a:r>
            <a:r>
              <a:rPr spc="-90" dirty="0"/>
              <a:t>инструкторами</a:t>
            </a:r>
            <a:r>
              <a:rPr spc="-105" dirty="0"/>
              <a:t> </a:t>
            </a:r>
            <a:r>
              <a:rPr dirty="0"/>
              <a:t>и</a:t>
            </a:r>
            <a:r>
              <a:rPr spc="-105" dirty="0"/>
              <a:t> </a:t>
            </a:r>
            <a:r>
              <a:rPr spc="-85" dirty="0"/>
              <a:t>учащимися.</a:t>
            </a:r>
            <a:r>
              <a:rPr spc="-105" dirty="0"/>
              <a:t> </a:t>
            </a:r>
            <a:r>
              <a:rPr spc="-120" dirty="0"/>
              <a:t>Проект</a:t>
            </a:r>
            <a:r>
              <a:rPr spc="-105" dirty="0"/>
              <a:t> </a:t>
            </a:r>
            <a:r>
              <a:rPr spc="-95" dirty="0"/>
              <a:t>включал</a:t>
            </a:r>
            <a:r>
              <a:rPr spc="-105" dirty="0"/>
              <a:t> </a:t>
            </a:r>
            <a:r>
              <a:rPr spc="-50" dirty="0"/>
              <a:t>в себя</a:t>
            </a:r>
            <a:r>
              <a:rPr spc="-160" dirty="0"/>
              <a:t> </a:t>
            </a:r>
            <a:r>
              <a:rPr spc="-35" dirty="0"/>
              <a:t>создание</a:t>
            </a:r>
            <a:r>
              <a:rPr spc="-155" dirty="0"/>
              <a:t> </a:t>
            </a:r>
            <a:r>
              <a:rPr dirty="0"/>
              <a:t>и</a:t>
            </a:r>
            <a:r>
              <a:rPr spc="-155" dirty="0"/>
              <a:t> </a:t>
            </a:r>
            <a:r>
              <a:rPr spc="-60" dirty="0"/>
              <a:t>управления</a:t>
            </a:r>
            <a:r>
              <a:rPr spc="-155" dirty="0"/>
              <a:t> </a:t>
            </a:r>
            <a:r>
              <a:rPr spc="-75" dirty="0"/>
              <a:t>расписанием,</a:t>
            </a:r>
            <a:r>
              <a:rPr spc="-155" dirty="0"/>
              <a:t> </a:t>
            </a:r>
            <a:r>
              <a:rPr spc="-80" dirty="0"/>
              <a:t>редактирование</a:t>
            </a:r>
            <a:r>
              <a:rPr spc="-155" dirty="0"/>
              <a:t> </a:t>
            </a:r>
            <a:r>
              <a:rPr dirty="0"/>
              <a:t>с</a:t>
            </a:r>
            <a:r>
              <a:rPr spc="-150" dirty="0"/>
              <a:t> </a:t>
            </a:r>
            <a:r>
              <a:rPr spc="-90" dirty="0"/>
              <a:t>данными</a:t>
            </a:r>
            <a:r>
              <a:rPr spc="-155" dirty="0"/>
              <a:t> </a:t>
            </a:r>
            <a:r>
              <a:rPr spc="-50" dirty="0"/>
              <a:t>курсантов</a:t>
            </a:r>
            <a:r>
              <a:rPr spc="-150" dirty="0"/>
              <a:t> </a:t>
            </a:r>
            <a:r>
              <a:rPr spc="-50" dirty="0"/>
              <a:t>и </a:t>
            </a:r>
            <a:r>
              <a:rPr spc="-120" dirty="0"/>
              <a:t>преподавателей,</a:t>
            </a:r>
            <a:r>
              <a:rPr spc="-90" dirty="0"/>
              <a:t> </a:t>
            </a:r>
            <a:r>
              <a:rPr spc="-120" dirty="0"/>
              <a:t>что</a:t>
            </a:r>
            <a:r>
              <a:rPr spc="-90" dirty="0"/>
              <a:t> </a:t>
            </a:r>
            <a:r>
              <a:rPr spc="-75" dirty="0"/>
              <a:t>позволяет</a:t>
            </a:r>
            <a:r>
              <a:rPr spc="-90" dirty="0"/>
              <a:t> </a:t>
            </a:r>
            <a:r>
              <a:rPr spc="-75" dirty="0"/>
              <a:t>значительно</a:t>
            </a:r>
            <a:r>
              <a:rPr spc="-90" dirty="0"/>
              <a:t> </a:t>
            </a:r>
            <a:r>
              <a:rPr spc="-85" dirty="0"/>
              <a:t>повысить</a:t>
            </a:r>
            <a:r>
              <a:rPr spc="-90" dirty="0"/>
              <a:t> </a:t>
            </a:r>
            <a:r>
              <a:rPr spc="-160" dirty="0"/>
              <a:t>эффективность</a:t>
            </a:r>
            <a:r>
              <a:rPr spc="-90" dirty="0"/>
              <a:t> </a:t>
            </a:r>
            <a:r>
              <a:rPr spc="-50" dirty="0"/>
              <a:t>работы</a:t>
            </a:r>
            <a:r>
              <a:rPr spc="-90" dirty="0"/>
              <a:t> </a:t>
            </a:r>
            <a:r>
              <a:rPr spc="-10" dirty="0" err="1"/>
              <a:t>автошколы</a:t>
            </a:r>
            <a:r>
              <a:rPr spc="-10" dirty="0" smtClean="0"/>
              <a:t>.</a:t>
            </a:r>
            <a:endParaRPr lang="ru-RU" spc="-10" dirty="0" smtClean="0"/>
          </a:p>
          <a:p>
            <a:pPr marL="12700" marR="5080" algn="l">
              <a:lnSpc>
                <a:spcPct val="116500"/>
              </a:lnSpc>
              <a:spcBef>
                <a:spcPts val="90"/>
              </a:spcBef>
            </a:pPr>
            <a:r>
              <a:rPr lang="ru-RU" dirty="0" smtClean="0"/>
              <a:t>	Разработанное </a:t>
            </a:r>
            <a:r>
              <a:rPr lang="ru-RU" dirty="0"/>
              <a:t>клиент-серверное приложение соответствует современным требованиям к информационной безопасности и предоставляет удобные инструменты для управления процессами автошколы. Данный проект демонстрирует возможность создания эффективных и безопасных систем, которые могут быть успешно интегрированы в деятельность учебных учреждений. Внедрение такой системы позволит автошколам улучшить качество обучения, обеспечить надежную защиту данных и повысить общую эффективность работы.</a:t>
            </a:r>
          </a:p>
          <a:p>
            <a:pPr marL="12700" marR="5080" algn="l">
              <a:lnSpc>
                <a:spcPct val="116500"/>
              </a:lnSpc>
              <a:spcBef>
                <a:spcPts val="90"/>
              </a:spcBef>
            </a:pP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05600" y="495300"/>
            <a:ext cx="405765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b="1" spc="-685" dirty="0">
                <a:latin typeface="Verdana"/>
                <a:cs typeface="Verdana"/>
              </a:rPr>
              <a:t>Заключение</a:t>
            </a:r>
            <a:endParaRPr sz="5300" dirty="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4290" y="4624807"/>
            <a:ext cx="81197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185" dirty="0">
                <a:latin typeface="Palatino Linotype"/>
                <a:cs typeface="Palatino Linotype"/>
              </a:rPr>
              <a:t>Спасибо</a:t>
            </a:r>
            <a:r>
              <a:rPr sz="6000" b="1" spc="-110" dirty="0">
                <a:latin typeface="Palatino Linotype"/>
                <a:cs typeface="Palatino Linotype"/>
              </a:rPr>
              <a:t> </a:t>
            </a:r>
            <a:r>
              <a:rPr sz="6000" b="1" spc="225" dirty="0">
                <a:latin typeface="Palatino Linotype"/>
                <a:cs typeface="Palatino Linotype"/>
              </a:rPr>
              <a:t>за</a:t>
            </a:r>
            <a:r>
              <a:rPr sz="6000" b="1" spc="-110" dirty="0">
                <a:latin typeface="Palatino Linotype"/>
                <a:cs typeface="Palatino Linotype"/>
              </a:rPr>
              <a:t> </a:t>
            </a:r>
            <a:r>
              <a:rPr sz="6000" b="1" spc="-175" dirty="0">
                <a:latin typeface="Palatino Linotype"/>
                <a:cs typeface="Palatino Linotype"/>
              </a:rPr>
              <a:t>внимание!</a:t>
            </a:r>
            <a:endParaRPr sz="6000">
              <a:latin typeface="Palatino Linotype"/>
              <a:cs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6999" y="156712"/>
            <a:ext cx="17674001" cy="607859"/>
          </a:xfrm>
        </p:spPr>
        <p:txBody>
          <a:bodyPr/>
          <a:lstStyle/>
          <a:p>
            <a:pPr algn="ctr"/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9200" y="1884702"/>
            <a:ext cx="16446500" cy="7386638"/>
          </a:xfrm>
        </p:spPr>
        <p:txBody>
          <a:bodyPr/>
          <a:lstStyle/>
          <a:p>
            <a:r>
              <a:rPr lang="ru-RU" dirty="0" smtClean="0"/>
              <a:t>	В </a:t>
            </a:r>
            <a:r>
              <a:rPr lang="ru-RU" dirty="0"/>
              <a:t>ходе выполнения анализа</a:t>
            </a:r>
            <a:r>
              <a:rPr lang="ky-KG" dirty="0"/>
              <a:t> автошколы,</a:t>
            </a:r>
            <a:r>
              <a:rPr lang="ru-RU" dirty="0"/>
              <a:t> были выявлены следующие проблемы</a:t>
            </a:r>
            <a:r>
              <a:rPr lang="ky-KG" dirty="0" smtClean="0"/>
              <a:t>:</a:t>
            </a:r>
          </a:p>
          <a:p>
            <a:endParaRPr lang="ky-KG" dirty="0" smtClean="0"/>
          </a:p>
          <a:p>
            <a:pPr marL="514350" indent="-514350">
              <a:buAutoNum type="arabicPeriod"/>
            </a:pPr>
            <a:r>
              <a:rPr lang="ru-RU" b="1" i="1" dirty="0" smtClean="0"/>
              <a:t>Неэффективное </a:t>
            </a:r>
            <a:r>
              <a:rPr lang="ru-RU" b="1" i="1" dirty="0"/>
              <a:t>управление рутинными </a:t>
            </a:r>
            <a:r>
              <a:rPr lang="ru-RU" b="1" i="1" dirty="0" smtClean="0"/>
              <a:t>задачами</a:t>
            </a:r>
          </a:p>
          <a:p>
            <a:endParaRPr lang="ru-RU" dirty="0"/>
          </a:p>
          <a:p>
            <a:r>
              <a:rPr lang="ru-RU" b="1" i="1" dirty="0" smtClean="0"/>
              <a:t>2</a:t>
            </a:r>
            <a:r>
              <a:rPr lang="ru-RU" b="1" i="1" dirty="0"/>
              <a:t>. Низкое качество </a:t>
            </a:r>
            <a:r>
              <a:rPr lang="ru-RU" b="1" i="1" dirty="0" smtClean="0"/>
              <a:t>обучения</a:t>
            </a:r>
            <a:endParaRPr lang="ru-RU" dirty="0"/>
          </a:p>
          <a:p>
            <a:r>
              <a:rPr lang="ru-RU" dirty="0"/>
              <a:t> </a:t>
            </a:r>
          </a:p>
          <a:p>
            <a:r>
              <a:rPr lang="ru-RU" b="1" i="1" dirty="0"/>
              <a:t>3. Снижение </a:t>
            </a:r>
            <a:r>
              <a:rPr lang="ru-RU" b="1" i="1" dirty="0" smtClean="0"/>
              <a:t>конкурентоспособности</a:t>
            </a:r>
            <a:endParaRPr lang="ru-RU" dirty="0"/>
          </a:p>
          <a:p>
            <a:r>
              <a:rPr lang="ru-RU" dirty="0"/>
              <a:t> </a:t>
            </a:r>
          </a:p>
          <a:p>
            <a:r>
              <a:rPr lang="ru-RU" b="1" i="1" dirty="0"/>
              <a:t>4. Повышенные </a:t>
            </a:r>
            <a:r>
              <a:rPr lang="ru-RU" b="1" i="1" dirty="0" smtClean="0"/>
              <a:t>риски</a:t>
            </a:r>
          </a:p>
          <a:p>
            <a:endParaRPr lang="ru-RU" dirty="0"/>
          </a:p>
          <a:p>
            <a:r>
              <a:rPr lang="ru-RU" dirty="0" smtClean="0"/>
              <a:t>В </a:t>
            </a:r>
            <a:r>
              <a:rPr lang="ru-RU" dirty="0"/>
              <a:t>связи с этими проблемами, было принято решение разработать и обеспечить безопасность клиент-серверного приложения для автошколы.</a:t>
            </a:r>
          </a:p>
          <a:p>
            <a:endParaRPr lang="ky-KG" dirty="0" smtClean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822" y="362"/>
            <a:ext cx="3728575" cy="376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5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38695" y="221390"/>
            <a:ext cx="108521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45" dirty="0"/>
              <a:t>ЦЕЛЬ</a:t>
            </a:r>
            <a:endParaRPr sz="3500" dirty="0"/>
          </a:p>
        </p:txBody>
      </p:sp>
      <p:sp>
        <p:nvSpPr>
          <p:cNvPr id="4" name="object 4"/>
          <p:cNvSpPr txBox="1"/>
          <p:nvPr/>
        </p:nvSpPr>
        <p:spPr>
          <a:xfrm>
            <a:off x="405335" y="928368"/>
            <a:ext cx="15666719" cy="49771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14400">
              <a:lnSpc>
                <a:spcPct val="116100"/>
              </a:lnSpc>
              <a:spcBef>
                <a:spcPts val="95"/>
              </a:spcBef>
            </a:pPr>
            <a:r>
              <a:rPr sz="3500" spc="-185" dirty="0">
                <a:solidFill>
                  <a:srgbClr val="FFFFFF"/>
                </a:solidFill>
                <a:latin typeface="Trebuchet MS"/>
                <a:cs typeface="Trebuchet MS"/>
              </a:rPr>
              <a:t>Цель</a:t>
            </a:r>
            <a:r>
              <a:rPr sz="3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75" dirty="0">
                <a:solidFill>
                  <a:srgbClr val="FFFFFF"/>
                </a:solidFill>
                <a:latin typeface="Trebuchet MS"/>
                <a:cs typeface="Trebuchet MS"/>
              </a:rPr>
              <a:t>работы</a:t>
            </a:r>
            <a:r>
              <a:rPr sz="3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05" dirty="0">
                <a:solidFill>
                  <a:srgbClr val="FFFFFF"/>
                </a:solidFill>
                <a:latin typeface="Trebuchet MS"/>
                <a:cs typeface="Trebuchet MS"/>
              </a:rPr>
              <a:t>заключается</a:t>
            </a:r>
            <a:r>
              <a:rPr sz="3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dirty="0">
                <a:solidFill>
                  <a:srgbClr val="FFFFFF"/>
                </a:solidFill>
                <a:latin typeface="Trebuchet MS"/>
                <a:cs typeface="Trebuchet MS"/>
              </a:rPr>
              <a:t>в</a:t>
            </a:r>
            <a:r>
              <a:rPr sz="35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65" dirty="0">
                <a:solidFill>
                  <a:srgbClr val="FFFFFF"/>
                </a:solidFill>
                <a:latin typeface="Trebuchet MS"/>
                <a:cs typeface="Trebuchet MS"/>
              </a:rPr>
              <a:t>разработке</a:t>
            </a:r>
            <a:r>
              <a:rPr sz="3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dirty="0">
                <a:solidFill>
                  <a:srgbClr val="FFFFFF"/>
                </a:solidFill>
                <a:latin typeface="Trebuchet MS"/>
                <a:cs typeface="Trebuchet MS"/>
              </a:rPr>
              <a:t>и</a:t>
            </a:r>
            <a:r>
              <a:rPr sz="35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75" dirty="0">
                <a:solidFill>
                  <a:srgbClr val="FFFFFF"/>
                </a:solidFill>
                <a:latin typeface="Trebuchet MS"/>
                <a:cs typeface="Trebuchet MS"/>
              </a:rPr>
              <a:t>обеспечении</a:t>
            </a:r>
            <a:r>
              <a:rPr sz="3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0" dirty="0">
                <a:solidFill>
                  <a:srgbClr val="FFFFFF"/>
                </a:solidFill>
                <a:latin typeface="Trebuchet MS"/>
                <a:cs typeface="Trebuchet MS"/>
              </a:rPr>
              <a:t>информационной </a:t>
            </a:r>
            <a:r>
              <a:rPr sz="3500" spc="-45" dirty="0">
                <a:solidFill>
                  <a:srgbClr val="FFFFFF"/>
                </a:solidFill>
                <a:latin typeface="Trebuchet MS"/>
                <a:cs typeface="Trebuchet MS"/>
              </a:rPr>
              <a:t>безопасности</a:t>
            </a:r>
            <a:r>
              <a:rPr sz="35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40" dirty="0">
                <a:solidFill>
                  <a:srgbClr val="FFFFFF"/>
                </a:solidFill>
                <a:latin typeface="Trebuchet MS"/>
                <a:cs typeface="Trebuchet MS"/>
              </a:rPr>
              <a:t>клиент-</a:t>
            </a:r>
            <a:r>
              <a:rPr sz="3500" spc="-45" dirty="0">
                <a:solidFill>
                  <a:srgbClr val="FFFFFF"/>
                </a:solidFill>
                <a:latin typeface="Trebuchet MS"/>
                <a:cs typeface="Trebuchet MS"/>
              </a:rPr>
              <a:t>серверного</a:t>
            </a:r>
            <a:r>
              <a:rPr sz="35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10" dirty="0">
                <a:solidFill>
                  <a:srgbClr val="FFFFFF"/>
                </a:solidFill>
                <a:latin typeface="Trebuchet MS"/>
                <a:cs typeface="Trebuchet MS"/>
              </a:rPr>
              <a:t>приложения</a:t>
            </a:r>
            <a:r>
              <a:rPr sz="35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25" dirty="0">
                <a:solidFill>
                  <a:srgbClr val="FFFFFF"/>
                </a:solidFill>
                <a:latin typeface="Trebuchet MS"/>
                <a:cs typeface="Trebuchet MS"/>
              </a:rPr>
              <a:t>автошколы,</a:t>
            </a:r>
            <a:r>
              <a:rPr sz="35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45" dirty="0">
                <a:solidFill>
                  <a:srgbClr val="FFFFFF"/>
                </a:solidFill>
                <a:latin typeface="Trebuchet MS"/>
                <a:cs typeface="Trebuchet MS"/>
              </a:rPr>
              <a:t>включающая</a:t>
            </a:r>
            <a:r>
              <a:rPr sz="35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dirty="0">
                <a:solidFill>
                  <a:srgbClr val="FFFFFF"/>
                </a:solidFill>
                <a:latin typeface="Trebuchet MS"/>
                <a:cs typeface="Trebuchet MS"/>
              </a:rPr>
              <a:t>в</a:t>
            </a:r>
            <a:r>
              <a:rPr sz="35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20" dirty="0">
                <a:solidFill>
                  <a:srgbClr val="FFFFFF"/>
                </a:solidFill>
                <a:latin typeface="Trebuchet MS"/>
                <a:cs typeface="Trebuchet MS"/>
              </a:rPr>
              <a:t>себя </a:t>
            </a:r>
            <a:r>
              <a:rPr sz="3500" spc="-10" dirty="0">
                <a:solidFill>
                  <a:srgbClr val="FFFFFF"/>
                </a:solidFill>
                <a:latin typeface="Trebuchet MS"/>
                <a:cs typeface="Trebuchet MS"/>
              </a:rPr>
              <a:t>состав:</a:t>
            </a:r>
            <a:endParaRPr sz="3500" dirty="0">
              <a:latin typeface="Trebuchet MS"/>
              <a:cs typeface="Trebuchet MS"/>
            </a:endParaRPr>
          </a:p>
          <a:p>
            <a:pPr marL="297180" indent="-284480">
              <a:lnSpc>
                <a:spcPct val="100000"/>
              </a:lnSpc>
              <a:spcBef>
                <a:spcPts val="675"/>
              </a:spcBef>
              <a:buChar char="•"/>
              <a:tabLst>
                <a:tab pos="297180" algn="l"/>
              </a:tabLst>
            </a:pPr>
            <a:r>
              <a:rPr sz="3500" spc="-95" dirty="0">
                <a:solidFill>
                  <a:srgbClr val="FFFFFF"/>
                </a:solidFill>
                <a:latin typeface="Trebuchet MS"/>
                <a:cs typeface="Trebuchet MS"/>
              </a:rPr>
              <a:t>Управление</a:t>
            </a:r>
            <a:r>
              <a:rPr sz="35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dirty="0">
                <a:solidFill>
                  <a:srgbClr val="FFFFFF"/>
                </a:solidFill>
                <a:latin typeface="Trebuchet MS"/>
                <a:cs typeface="Trebuchet MS"/>
              </a:rPr>
              <a:t>базой</a:t>
            </a:r>
            <a:r>
              <a:rPr sz="3500" spc="-114" dirty="0">
                <a:solidFill>
                  <a:srgbClr val="FFFFFF"/>
                </a:solidFill>
                <a:latin typeface="Trebuchet MS"/>
                <a:cs typeface="Trebuchet MS"/>
              </a:rPr>
              <a:t> данных</a:t>
            </a:r>
            <a:r>
              <a:rPr sz="35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0" dirty="0">
                <a:solidFill>
                  <a:srgbClr val="FFFFFF"/>
                </a:solidFill>
                <a:latin typeface="Trebuchet MS"/>
                <a:cs typeface="Trebuchet MS"/>
              </a:rPr>
              <a:t>курсантов;</a:t>
            </a:r>
            <a:endParaRPr sz="3500" dirty="0">
              <a:latin typeface="Trebuchet MS"/>
              <a:cs typeface="Trebuchet MS"/>
            </a:endParaRPr>
          </a:p>
          <a:p>
            <a:pPr marL="297180" indent="-284480">
              <a:lnSpc>
                <a:spcPct val="100000"/>
              </a:lnSpc>
              <a:spcBef>
                <a:spcPts val="675"/>
              </a:spcBef>
              <a:buChar char="•"/>
              <a:tabLst>
                <a:tab pos="297180" algn="l"/>
              </a:tabLst>
            </a:pPr>
            <a:r>
              <a:rPr sz="3500" spc="-65" dirty="0">
                <a:solidFill>
                  <a:srgbClr val="FFFFFF"/>
                </a:solidFill>
                <a:latin typeface="Trebuchet MS"/>
                <a:cs typeface="Trebuchet MS"/>
              </a:rPr>
              <a:t>Работу</a:t>
            </a:r>
            <a:r>
              <a:rPr sz="35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25" dirty="0">
                <a:solidFill>
                  <a:srgbClr val="FFFFFF"/>
                </a:solidFill>
                <a:latin typeface="Trebuchet MS"/>
                <a:cs typeface="Trebuchet MS"/>
              </a:rPr>
              <a:t>сотрудников;</a:t>
            </a:r>
            <a:endParaRPr sz="3500" dirty="0">
              <a:latin typeface="Trebuchet MS"/>
              <a:cs typeface="Trebuchet MS"/>
            </a:endParaRPr>
          </a:p>
          <a:p>
            <a:pPr marL="12700" marR="85090" indent="284480">
              <a:lnSpc>
                <a:spcPts val="4880"/>
              </a:lnSpc>
              <a:spcBef>
                <a:spcPts val="270"/>
              </a:spcBef>
              <a:buChar char="•"/>
              <a:tabLst>
                <a:tab pos="297180" algn="l"/>
              </a:tabLst>
            </a:pPr>
            <a:r>
              <a:rPr sz="3500" spc="-100" dirty="0">
                <a:solidFill>
                  <a:srgbClr val="FFFFFF"/>
                </a:solidFill>
                <a:latin typeface="Trebuchet MS"/>
                <a:cs typeface="Trebuchet MS"/>
              </a:rPr>
              <a:t>Обеспечение</a:t>
            </a:r>
            <a:r>
              <a:rPr sz="35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45" dirty="0">
                <a:solidFill>
                  <a:srgbClr val="FFFFFF"/>
                </a:solidFill>
                <a:latin typeface="Trebuchet MS"/>
                <a:cs typeface="Trebuchet MS"/>
              </a:rPr>
              <a:t>безопасности</a:t>
            </a:r>
            <a:r>
              <a:rPr sz="3500" spc="-160" dirty="0">
                <a:solidFill>
                  <a:srgbClr val="FFFFFF"/>
                </a:solidFill>
                <a:latin typeface="Trebuchet MS"/>
                <a:cs typeface="Trebuchet MS"/>
              </a:rPr>
              <a:t> системы </a:t>
            </a:r>
            <a:r>
              <a:rPr sz="3500" dirty="0">
                <a:solidFill>
                  <a:srgbClr val="FFFFFF"/>
                </a:solidFill>
                <a:latin typeface="Trebuchet MS"/>
                <a:cs typeface="Trebuchet MS"/>
              </a:rPr>
              <a:t>и</a:t>
            </a:r>
            <a:r>
              <a:rPr sz="35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20" dirty="0">
                <a:solidFill>
                  <a:srgbClr val="FFFFFF"/>
                </a:solidFill>
                <a:latin typeface="Trebuchet MS"/>
                <a:cs typeface="Trebuchet MS"/>
              </a:rPr>
              <a:t>всех</a:t>
            </a:r>
            <a:r>
              <a:rPr sz="3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40" dirty="0">
                <a:solidFill>
                  <a:srgbClr val="FFFFFF"/>
                </a:solidFill>
                <a:latin typeface="Trebuchet MS"/>
                <a:cs typeface="Trebuchet MS"/>
              </a:rPr>
              <a:t>основных</a:t>
            </a:r>
            <a:r>
              <a:rPr sz="3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60" dirty="0">
                <a:solidFill>
                  <a:srgbClr val="FFFFFF"/>
                </a:solidFill>
                <a:latin typeface="Trebuchet MS"/>
                <a:cs typeface="Trebuchet MS"/>
              </a:rPr>
              <a:t>процессов,</a:t>
            </a:r>
            <a:r>
              <a:rPr sz="35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05" dirty="0">
                <a:solidFill>
                  <a:srgbClr val="FFFFFF"/>
                </a:solidFill>
                <a:latin typeface="Trebuchet MS"/>
                <a:cs typeface="Trebuchet MS"/>
              </a:rPr>
              <a:t>входящих</a:t>
            </a:r>
            <a:r>
              <a:rPr sz="3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50" dirty="0">
                <a:solidFill>
                  <a:srgbClr val="FFFFFF"/>
                </a:solidFill>
                <a:latin typeface="Trebuchet MS"/>
                <a:cs typeface="Trebuchet MS"/>
              </a:rPr>
              <a:t>в </a:t>
            </a:r>
            <a:r>
              <a:rPr sz="3500" spc="-70" dirty="0">
                <a:solidFill>
                  <a:srgbClr val="FFFFFF"/>
                </a:solidFill>
                <a:latin typeface="Trebuchet MS"/>
                <a:cs typeface="Trebuchet MS"/>
              </a:rPr>
              <a:t>состав</a:t>
            </a:r>
            <a:r>
              <a:rPr sz="35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0" dirty="0" err="1">
                <a:solidFill>
                  <a:srgbClr val="FFFFFF"/>
                </a:solidFill>
                <a:latin typeface="Trebuchet MS"/>
                <a:cs typeface="Trebuchet MS"/>
              </a:rPr>
              <a:t>автошколы</a:t>
            </a:r>
            <a:r>
              <a:rPr sz="3500" spc="-10" dirty="0" smtClean="0">
                <a:solidFill>
                  <a:srgbClr val="FFFFFF"/>
                </a:solidFill>
                <a:latin typeface="Trebuchet MS"/>
                <a:cs typeface="Trebuchet MS"/>
              </a:rPr>
              <a:t>;</a:t>
            </a:r>
            <a:endParaRPr sz="3500" dirty="0">
              <a:latin typeface="Trebuchet MS"/>
              <a:cs typeface="Trebuchet MS"/>
            </a:endParaRPr>
          </a:p>
          <a:p>
            <a:pPr marL="1314450" algn="ctr">
              <a:lnSpc>
                <a:spcPct val="100000"/>
              </a:lnSpc>
            </a:pPr>
            <a:r>
              <a:rPr sz="3500" spc="-10" dirty="0">
                <a:solidFill>
                  <a:srgbClr val="FFFFFF"/>
                </a:solidFill>
                <a:latin typeface="Trebuchet MS"/>
                <a:cs typeface="Trebuchet MS"/>
              </a:rPr>
              <a:t>ЗАДАЧИ</a:t>
            </a:r>
            <a:endParaRPr sz="35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00" y="5905500"/>
            <a:ext cx="9176385" cy="3779881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510540" indent="-497840">
              <a:lnSpc>
                <a:spcPct val="100000"/>
              </a:lnSpc>
              <a:spcBef>
                <a:spcPts val="775"/>
              </a:spcBef>
              <a:buAutoNum type="arabicPeriod"/>
              <a:tabLst>
                <a:tab pos="510540" algn="l"/>
              </a:tabLst>
            </a:pPr>
            <a:r>
              <a:rPr sz="3500" spc="-30" dirty="0">
                <a:solidFill>
                  <a:srgbClr val="FFFFFF"/>
                </a:solidFill>
                <a:latin typeface="Trebuchet MS"/>
                <a:cs typeface="Trebuchet MS"/>
              </a:rPr>
              <a:t>Анализ</a:t>
            </a:r>
            <a:r>
              <a:rPr sz="3500" spc="-150" dirty="0">
                <a:solidFill>
                  <a:srgbClr val="FFFFFF"/>
                </a:solidFill>
                <a:latin typeface="Trebuchet MS"/>
                <a:cs typeface="Trebuchet MS"/>
              </a:rPr>
              <a:t> предметной </a:t>
            </a:r>
            <a:r>
              <a:rPr sz="3500" spc="-10" dirty="0">
                <a:solidFill>
                  <a:srgbClr val="FFFFFF"/>
                </a:solidFill>
                <a:latin typeface="Trebuchet MS"/>
                <a:cs typeface="Trebuchet MS"/>
              </a:rPr>
              <a:t>области.</a:t>
            </a:r>
            <a:endParaRPr sz="3500" dirty="0">
              <a:latin typeface="Trebuchet MS"/>
              <a:cs typeface="Trebuchet MS"/>
            </a:endParaRPr>
          </a:p>
          <a:p>
            <a:pPr marL="494030" indent="-48133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94030" algn="l"/>
              </a:tabLst>
            </a:pPr>
            <a:r>
              <a:rPr sz="3500" dirty="0">
                <a:solidFill>
                  <a:srgbClr val="FFFFFF"/>
                </a:solidFill>
                <a:latin typeface="Trebuchet MS"/>
                <a:cs typeface="Trebuchet MS"/>
              </a:rPr>
              <a:t>Обзор</a:t>
            </a:r>
            <a:r>
              <a:rPr sz="35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60" dirty="0">
                <a:solidFill>
                  <a:srgbClr val="FFFFFF"/>
                </a:solidFill>
                <a:latin typeface="Trebuchet MS"/>
                <a:cs typeface="Trebuchet MS"/>
              </a:rPr>
              <a:t>системы</a:t>
            </a:r>
            <a:r>
              <a:rPr sz="35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0" dirty="0">
                <a:solidFill>
                  <a:srgbClr val="FFFFFF"/>
                </a:solidFill>
                <a:latin typeface="Trebuchet MS"/>
                <a:cs typeface="Trebuchet MS"/>
              </a:rPr>
              <a:t>организации.</a:t>
            </a:r>
            <a:endParaRPr sz="3500" dirty="0">
              <a:latin typeface="Trebuchet MS"/>
              <a:cs typeface="Trebuchet MS"/>
            </a:endParaRPr>
          </a:p>
          <a:p>
            <a:pPr marL="494030" indent="-48133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94030" algn="l"/>
              </a:tabLst>
            </a:pPr>
            <a:r>
              <a:rPr sz="3500" spc="-55" dirty="0">
                <a:solidFill>
                  <a:srgbClr val="FFFFFF"/>
                </a:solidFill>
                <a:latin typeface="Trebuchet MS"/>
                <a:cs typeface="Trebuchet MS"/>
              </a:rPr>
              <a:t>Описание</a:t>
            </a:r>
            <a:r>
              <a:rPr sz="35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25" dirty="0">
                <a:solidFill>
                  <a:srgbClr val="FFFFFF"/>
                </a:solidFill>
                <a:latin typeface="Trebuchet MS"/>
                <a:cs typeface="Trebuchet MS"/>
              </a:rPr>
              <a:t>бизнес</a:t>
            </a:r>
            <a:r>
              <a:rPr sz="35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0" dirty="0" err="1">
                <a:solidFill>
                  <a:srgbClr val="FFFFFF"/>
                </a:solidFill>
                <a:latin typeface="Trebuchet MS"/>
                <a:cs typeface="Trebuchet MS"/>
              </a:rPr>
              <a:t>процессов</a:t>
            </a:r>
            <a:r>
              <a:rPr sz="3500" spc="-10" dirty="0" smtClean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500" dirty="0">
              <a:latin typeface="Trebuchet MS"/>
              <a:cs typeface="Trebuchet MS"/>
            </a:endParaRPr>
          </a:p>
          <a:p>
            <a:pPr marL="494030" indent="-48133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94030" algn="l"/>
              </a:tabLst>
            </a:pPr>
            <a:r>
              <a:rPr sz="3500" spc="-40" dirty="0">
                <a:solidFill>
                  <a:srgbClr val="FFFFFF"/>
                </a:solidFill>
                <a:latin typeface="Trebuchet MS"/>
                <a:cs typeface="Trebuchet MS"/>
              </a:rPr>
              <a:t>Разработка</a:t>
            </a:r>
            <a:r>
              <a:rPr sz="35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95" dirty="0">
                <a:solidFill>
                  <a:srgbClr val="FFFFFF"/>
                </a:solidFill>
                <a:latin typeface="Trebuchet MS"/>
                <a:cs typeface="Trebuchet MS"/>
              </a:rPr>
              <a:t>модели</a:t>
            </a:r>
            <a:r>
              <a:rPr sz="3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0" dirty="0">
                <a:solidFill>
                  <a:srgbClr val="FFFFFF"/>
                </a:solidFill>
                <a:latin typeface="Trebuchet MS"/>
                <a:cs typeface="Trebuchet MS"/>
              </a:rPr>
              <a:t>угроз.</a:t>
            </a:r>
            <a:endParaRPr sz="3500" dirty="0">
              <a:latin typeface="Trebuchet MS"/>
              <a:cs typeface="Trebuchet MS"/>
            </a:endParaRPr>
          </a:p>
          <a:p>
            <a:pPr marL="494030" indent="-48133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94030" algn="l"/>
              </a:tabLst>
            </a:pPr>
            <a:r>
              <a:rPr sz="3500" spc="-40" dirty="0">
                <a:solidFill>
                  <a:srgbClr val="FFFFFF"/>
                </a:solidFill>
                <a:latin typeface="Trebuchet MS"/>
                <a:cs typeface="Trebuchet MS"/>
              </a:rPr>
              <a:t>Разработка</a:t>
            </a:r>
            <a:r>
              <a:rPr sz="35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95" dirty="0">
                <a:solidFill>
                  <a:srgbClr val="FFFFFF"/>
                </a:solidFill>
                <a:latin typeface="Trebuchet MS"/>
                <a:cs typeface="Trebuchet MS"/>
              </a:rPr>
              <a:t>модели</a:t>
            </a:r>
            <a:r>
              <a:rPr sz="3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20" dirty="0" err="1">
                <a:solidFill>
                  <a:srgbClr val="FFFFFF"/>
                </a:solidFill>
                <a:latin typeface="Trebuchet MS"/>
                <a:cs typeface="Trebuchet MS"/>
              </a:rPr>
              <a:t>нарушителя</a:t>
            </a:r>
            <a:r>
              <a:rPr sz="3500" spc="-20" dirty="0" smtClean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lang="en-US" sz="3500" spc="-2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494030" algn="l"/>
              </a:tabLst>
            </a:pPr>
            <a:r>
              <a:rPr lang="en-US" sz="3500" spc="-20" dirty="0" smtClean="0">
                <a:solidFill>
                  <a:srgbClr val="FFFFFF"/>
                </a:solidFill>
                <a:latin typeface="Trebuchet MS"/>
                <a:cs typeface="Trebuchet MS"/>
              </a:rPr>
              <a:t>6. </a:t>
            </a:r>
            <a:r>
              <a:rPr lang="ru-RU" sz="3500" spc="-20" dirty="0" smtClean="0">
                <a:solidFill>
                  <a:srgbClr val="FFFFFF"/>
                </a:solidFill>
                <a:latin typeface="Trebuchet MS"/>
                <a:cs typeface="Trebuchet MS"/>
              </a:rPr>
              <a:t>Разработка мер защиты информации</a:t>
            </a:r>
            <a:endParaRPr sz="35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8822" y="362"/>
            <a:ext cx="3728575" cy="3768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" y="-10709"/>
            <a:ext cx="15547340" cy="5539740"/>
            <a:chOff x="4" y="-10709"/>
            <a:chExt cx="15547340" cy="55397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" y="-10709"/>
              <a:ext cx="15546713" cy="552222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4117" y="4041244"/>
              <a:ext cx="167628" cy="16762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4117" y="4701283"/>
              <a:ext cx="167628" cy="16762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4117" y="5361322"/>
              <a:ext cx="167628" cy="167628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04117" y="6021361"/>
            <a:ext cx="167628" cy="16762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04117" y="6681400"/>
            <a:ext cx="167628" cy="16762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598211" y="3714639"/>
            <a:ext cx="14059535" cy="3326129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3700" spc="-75" dirty="0">
                <a:solidFill>
                  <a:srgbClr val="FFFFFF"/>
                </a:solidFill>
                <a:latin typeface="Trebuchet MS"/>
                <a:cs typeface="Trebuchet MS"/>
              </a:rPr>
              <a:t>Регистрация</a:t>
            </a:r>
            <a:r>
              <a:rPr sz="37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295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37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10" dirty="0">
                <a:solidFill>
                  <a:srgbClr val="FFFFFF"/>
                </a:solidFill>
                <a:latin typeface="Trebuchet MS"/>
                <a:cs typeface="Trebuchet MS"/>
              </a:rPr>
              <a:t>Авторизация</a:t>
            </a:r>
            <a:endParaRPr sz="3700">
              <a:latin typeface="Trebuchet MS"/>
              <a:cs typeface="Trebuchet MS"/>
            </a:endParaRPr>
          </a:p>
          <a:p>
            <a:pPr marL="12700" marR="4049395">
              <a:lnSpc>
                <a:spcPts val="5200"/>
              </a:lnSpc>
              <a:spcBef>
                <a:spcPts val="295"/>
              </a:spcBef>
            </a:pPr>
            <a:r>
              <a:rPr sz="3700" spc="-95" dirty="0">
                <a:solidFill>
                  <a:srgbClr val="FFFFFF"/>
                </a:solidFill>
                <a:latin typeface="Trebuchet MS"/>
                <a:cs typeface="Trebuchet MS"/>
              </a:rPr>
              <a:t>Просмотр</a:t>
            </a:r>
            <a:r>
              <a:rPr sz="37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30" dirty="0">
                <a:solidFill>
                  <a:srgbClr val="FFFFFF"/>
                </a:solidFill>
                <a:latin typeface="Trebuchet MS"/>
                <a:cs typeface="Trebuchet MS"/>
              </a:rPr>
              <a:t>справочника</a:t>
            </a:r>
            <a:r>
              <a:rPr sz="37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120" dirty="0">
                <a:solidFill>
                  <a:srgbClr val="FFFFFF"/>
                </a:solidFill>
                <a:latin typeface="Trebuchet MS"/>
                <a:cs typeface="Trebuchet MS"/>
              </a:rPr>
              <a:t>сотрудников,</a:t>
            </a:r>
            <a:r>
              <a:rPr sz="37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10" dirty="0">
                <a:solidFill>
                  <a:srgbClr val="FFFFFF"/>
                </a:solidFill>
                <a:latin typeface="Trebuchet MS"/>
                <a:cs typeface="Trebuchet MS"/>
              </a:rPr>
              <a:t>курсантов </a:t>
            </a:r>
            <a:r>
              <a:rPr sz="3700" spc="-110" dirty="0">
                <a:solidFill>
                  <a:srgbClr val="FFFFFF"/>
                </a:solidFill>
                <a:latin typeface="Trebuchet MS"/>
                <a:cs typeface="Trebuchet MS"/>
              </a:rPr>
              <a:t>Введение</a:t>
            </a:r>
            <a:r>
              <a:rPr sz="37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30" dirty="0">
                <a:solidFill>
                  <a:srgbClr val="FFFFFF"/>
                </a:solidFill>
                <a:latin typeface="Trebuchet MS"/>
                <a:cs typeface="Trebuchet MS"/>
              </a:rPr>
              <a:t>расписания</a:t>
            </a:r>
            <a:r>
              <a:rPr sz="37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10" dirty="0">
                <a:solidFill>
                  <a:srgbClr val="FFFFFF"/>
                </a:solidFill>
                <a:latin typeface="Trebuchet MS"/>
                <a:cs typeface="Trebuchet MS"/>
              </a:rPr>
              <a:t>занятий</a:t>
            </a:r>
            <a:endParaRPr sz="3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3700" spc="-130" dirty="0">
                <a:solidFill>
                  <a:srgbClr val="FFFFFF"/>
                </a:solidFill>
                <a:latin typeface="Trebuchet MS"/>
                <a:cs typeface="Trebuchet MS"/>
              </a:rPr>
              <a:t>Добавление,</a:t>
            </a:r>
            <a:r>
              <a:rPr sz="37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175" dirty="0">
                <a:solidFill>
                  <a:srgbClr val="FFFFFF"/>
                </a:solidFill>
                <a:latin typeface="Trebuchet MS"/>
                <a:cs typeface="Trebuchet MS"/>
              </a:rPr>
              <a:t>удаление,</a:t>
            </a:r>
            <a:r>
              <a:rPr sz="37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75" dirty="0">
                <a:solidFill>
                  <a:srgbClr val="FFFFFF"/>
                </a:solidFill>
                <a:latin typeface="Trebuchet MS"/>
                <a:cs typeface="Trebuchet MS"/>
              </a:rPr>
              <a:t>обновление</a:t>
            </a:r>
            <a:r>
              <a:rPr sz="37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95" dirty="0">
                <a:solidFill>
                  <a:srgbClr val="FFFFFF"/>
                </a:solidFill>
                <a:latin typeface="Trebuchet MS"/>
                <a:cs typeface="Trebuchet MS"/>
              </a:rPr>
              <a:t>групп,</a:t>
            </a:r>
            <a:r>
              <a:rPr sz="37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105" dirty="0">
                <a:solidFill>
                  <a:srgbClr val="FFFFFF"/>
                </a:solidFill>
                <a:latin typeface="Trebuchet MS"/>
                <a:cs typeface="Trebuchet MS"/>
              </a:rPr>
              <a:t>курсантов,</a:t>
            </a:r>
            <a:r>
              <a:rPr sz="37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10" dirty="0">
                <a:solidFill>
                  <a:srgbClr val="FFFFFF"/>
                </a:solidFill>
                <a:latin typeface="Trebuchet MS"/>
                <a:cs typeface="Trebuchet MS"/>
              </a:rPr>
              <a:t>сотрудников</a:t>
            </a:r>
            <a:endParaRPr sz="3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3700" spc="-10" dirty="0">
                <a:solidFill>
                  <a:srgbClr val="FFFFFF"/>
                </a:solidFill>
                <a:latin typeface="Trebuchet MS"/>
                <a:cs typeface="Trebuchet MS"/>
              </a:rPr>
              <a:t>Нагрузка</a:t>
            </a:r>
            <a:r>
              <a:rPr sz="3700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40" dirty="0">
                <a:solidFill>
                  <a:srgbClr val="FFFFFF"/>
                </a:solidFill>
                <a:latin typeface="Trebuchet MS"/>
                <a:cs typeface="Trebuchet MS"/>
              </a:rPr>
              <a:t>преподавателей</a:t>
            </a:r>
            <a:endParaRPr sz="37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93298" y="2687134"/>
            <a:ext cx="6687820" cy="7289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600" dirty="0"/>
              <a:t>ФУНКЦИИ</a:t>
            </a:r>
            <a:r>
              <a:rPr sz="4600" spc="-260" dirty="0"/>
              <a:t> </a:t>
            </a:r>
            <a:r>
              <a:rPr sz="4600" spc="-10" dirty="0"/>
              <a:t>ПРИЛОЖЕНИЯ</a:t>
            </a:r>
            <a:endParaRPr sz="460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8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8209" y="692362"/>
              <a:ext cx="14087474" cy="907797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401550">
              <a:lnSpc>
                <a:spcPct val="100000"/>
              </a:lnSpc>
              <a:spcBef>
                <a:spcPts val="90"/>
              </a:spcBef>
            </a:pPr>
            <a:r>
              <a:rPr sz="3200" spc="-35" dirty="0"/>
              <a:t>Идентификация</a:t>
            </a:r>
            <a:r>
              <a:rPr sz="3200" spc="-125" dirty="0"/>
              <a:t> </a:t>
            </a:r>
            <a:r>
              <a:rPr sz="3200" spc="-10" dirty="0"/>
              <a:t>активов</a:t>
            </a:r>
            <a:endParaRPr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1551" y="1308730"/>
            <a:ext cx="15687674" cy="82391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0048" rIns="0" bIns="0" rtlCol="0">
            <a:spAutoFit/>
          </a:bodyPr>
          <a:lstStyle/>
          <a:p>
            <a:pPr marL="13656944">
              <a:lnSpc>
                <a:spcPct val="100000"/>
              </a:lnSpc>
              <a:spcBef>
                <a:spcPts val="100"/>
              </a:spcBef>
            </a:pPr>
            <a:r>
              <a:rPr sz="3400" spc="-170" dirty="0"/>
              <a:t>Модель</a:t>
            </a:r>
            <a:r>
              <a:rPr sz="3400" spc="-105" dirty="0"/>
              <a:t> </a:t>
            </a:r>
            <a:r>
              <a:rPr sz="3400" spc="-80" dirty="0"/>
              <a:t>нарушителя</a:t>
            </a:r>
            <a:endParaRPr sz="34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0630" y="1506124"/>
            <a:ext cx="14192249" cy="77533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544" rIns="0" bIns="0" rtlCol="0">
            <a:spAutoFit/>
          </a:bodyPr>
          <a:lstStyle/>
          <a:p>
            <a:pPr marL="13128625" marR="5080" indent="-1624330">
              <a:lnSpc>
                <a:spcPct val="115199"/>
              </a:lnSpc>
              <a:spcBef>
                <a:spcPts val="100"/>
              </a:spcBef>
            </a:pPr>
            <a:r>
              <a:rPr sz="3200" spc="-130" dirty="0"/>
              <a:t>Продолжение</a:t>
            </a:r>
            <a:r>
              <a:rPr sz="3200" spc="-75" dirty="0"/>
              <a:t> </a:t>
            </a:r>
            <a:r>
              <a:rPr sz="3200" spc="-105" dirty="0"/>
              <a:t>таблицы</a:t>
            </a:r>
            <a:r>
              <a:rPr sz="3200" spc="-70" dirty="0"/>
              <a:t> </a:t>
            </a:r>
            <a:r>
              <a:rPr sz="3200" spc="-155" dirty="0"/>
              <a:t>модель </a:t>
            </a:r>
            <a:r>
              <a:rPr sz="3200" spc="-10" dirty="0"/>
              <a:t>нарушителя</a:t>
            </a:r>
            <a:endParaRPr sz="32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1362" y="1295280"/>
            <a:ext cx="14820899" cy="81629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28625" marR="5080" indent="-1624330">
              <a:lnSpc>
                <a:spcPct val="115199"/>
              </a:lnSpc>
              <a:spcBef>
                <a:spcPts val="100"/>
              </a:spcBef>
            </a:pPr>
            <a:r>
              <a:rPr sz="3200" spc="-130" dirty="0"/>
              <a:t>Продолжение</a:t>
            </a:r>
            <a:r>
              <a:rPr sz="3200" spc="-75" dirty="0"/>
              <a:t> </a:t>
            </a:r>
            <a:r>
              <a:rPr sz="3200" spc="-105" dirty="0"/>
              <a:t>таблицы</a:t>
            </a:r>
            <a:r>
              <a:rPr sz="3200" spc="-70" dirty="0"/>
              <a:t> </a:t>
            </a:r>
            <a:r>
              <a:rPr sz="3200" spc="-155" dirty="0"/>
              <a:t>модель </a:t>
            </a:r>
            <a:r>
              <a:rPr sz="3200" spc="-10" dirty="0"/>
              <a:t>нарушителя</a:t>
            </a:r>
            <a:endParaRPr sz="32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1047</TotalTime>
  <Words>873</Words>
  <Application>Microsoft Office PowerPoint</Application>
  <PresentationFormat>Произвольный</PresentationFormat>
  <Paragraphs>158</Paragraphs>
  <Slides>27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Calibri</vt:lpstr>
      <vt:lpstr>Microsoft Sans Serif</vt:lpstr>
      <vt:lpstr>Palatino Linotype</vt:lpstr>
      <vt:lpstr>Times New Roman</vt:lpstr>
      <vt:lpstr>Trebuchet MS</vt:lpstr>
      <vt:lpstr>Verdana</vt:lpstr>
      <vt:lpstr>Office Theme</vt:lpstr>
      <vt:lpstr>Презентация PowerPoint</vt:lpstr>
      <vt:lpstr>Презентация PowerPoint</vt:lpstr>
      <vt:lpstr>Актуальность</vt:lpstr>
      <vt:lpstr>ЦЕЛЬ</vt:lpstr>
      <vt:lpstr>ФУНКЦИИ ПРИЛОЖЕНИЯ</vt:lpstr>
      <vt:lpstr>Идентификация активов</vt:lpstr>
      <vt:lpstr>Модель нарушителя</vt:lpstr>
      <vt:lpstr>Продолжение таблицы модель нарушителя</vt:lpstr>
      <vt:lpstr>Продолжение таблицы модель нарушителя</vt:lpstr>
      <vt:lpstr>Модель угроз</vt:lpstr>
      <vt:lpstr>Продолжение таблицы модель угроз</vt:lpstr>
      <vt:lpstr>Продолжение таблицы модель угроз</vt:lpstr>
      <vt:lpstr>Диаграмма IDEF0</vt:lpstr>
      <vt:lpstr>LOG4QT</vt:lpstr>
      <vt:lpstr>Server logging</vt:lpstr>
      <vt:lpstr>FireWall - TinyWall </vt:lpstr>
      <vt:lpstr>Модуль QT-Secret</vt:lpstr>
      <vt:lpstr>RBAC</vt:lpstr>
      <vt:lpstr>ДИАГРАММА USE - CASE</vt:lpstr>
      <vt:lpstr>ER - ДИАГРАММА</vt:lpstr>
      <vt:lpstr>АРХИТЕКТУРА СЕТИ</vt:lpstr>
      <vt:lpstr>ОБЗОР СИСТЕМЫ</vt:lpstr>
      <vt:lpstr>Клиентская часть</vt:lpstr>
      <vt:lpstr>Главное меню системы</vt:lpstr>
      <vt:lpstr>Форма сотрудников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Черный и Синий Современный Технология Архитектура Презентация</dc:title>
  <dc:creator>Нурзамат Абыл уулу</dc:creator>
  <cp:keywords>DAGH5T5S09A,BAGH5TfYPsg</cp:keywords>
  <cp:lastModifiedBy>Нурзамат Абыл уулу</cp:lastModifiedBy>
  <cp:revision>11</cp:revision>
  <dcterms:created xsi:type="dcterms:W3CDTF">2024-06-12T08:26:54Z</dcterms:created>
  <dcterms:modified xsi:type="dcterms:W3CDTF">2024-06-13T19:24:33Z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2024-06-12T00:00:00Z</vt:filetime>
  </property>
  <property fmtid="{D5CDD505-2E9C-101B-9397-08002B2CF9AE}" pid="3" name="Creator">
    <vt:lpwstr>Canva</vt:lpwstr>
  </property>
  <property fmtid="{D5CDD505-2E9C-101B-9397-08002B2CF9AE}" pid="4" name="LastSaved">
    <vt:filetime>2024-06-12T00:00:00Z</vt:filetime>
  </property>
  <property fmtid="{D5CDD505-2E9C-101B-9397-08002B2CF9AE}" pid="5" name="Producer">
    <vt:lpwstr>Canva</vt:lpwstr>
  </property>
</Properties>
</file>