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59" r:id="rId4"/>
    <p:sldId id="271" r:id="rId5"/>
    <p:sldId id="270" r:id="rId6"/>
    <p:sldId id="269" r:id="rId7"/>
    <p:sldId id="273" r:id="rId8"/>
    <p:sldId id="272" r:id="rId9"/>
    <p:sldId id="274" r:id="rId10"/>
    <p:sldId id="282" r:id="rId11"/>
    <p:sldId id="283" r:id="rId12"/>
    <p:sldId id="284" r:id="rId13"/>
    <p:sldId id="281" r:id="rId14"/>
    <p:sldId id="279" r:id="rId15"/>
    <p:sldId id="280" r:id="rId16"/>
    <p:sldId id="265" r:id="rId17"/>
    <p:sldId id="278" r:id="rId18"/>
    <p:sldId id="258" r:id="rId19"/>
    <p:sldId id="285" r:id="rId20"/>
    <p:sldId id="26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07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139F-D867-4C80-8632-59F6AB3F7579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04971-2358-448C-8E26-5C7704BA0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2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автошколе обучаются более 100 человек, и преподавательский состав 10 человек. Для эффективного обучения курсантов и для быстрого получения отчетности, сотрудники автошколы сталкиваются со множеством количеством проблем. В ходе анализа, были выявлены следующие проблемы: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управления расписанием: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Клиент-серверное приложение позволит автошколе эффективно управлять расписанием занятий. Инструкторы смогут легко назначать занятия, курсанты могут видеть доступные слоты и записываться на удобное для них время. Это сократит время, затрачиваемое на организацию занятий и сделает процесс более прозрачным.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отсутствует единая база данных для хранения и обработки данных.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Централизованное хранение данных: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позволяет хранить все данные о студентах, инструкторах, занятиях и прогрессе обучения в централизованной базе данных. Это улучшит доступность и актуальность информации, а также обеспечит ее безопасность.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курсант и сотрудники тратят драгоценное время для заполнения документов. Также курсант тратит время на пока едет в автошколу.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информацией: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Клиент-серверная архитектура облегчит обмен информацией между учениками, инструкторами и администрацией. Это может включать в себя обмен материалами для обучения, сообщениями о изменениях в расписании, уведомлениями об оплатах и другими важными аспектами.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организация и курсант тратят деньги на покупку учебных материалов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качества обучения: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может включать в себя образовательные материалы, тестирование знаний, а также инструменты для отслеживания прогресса учеников. Это способствует более эффективному обучению и повышению качества подготовки водителей.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бизнес-процессов: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Клиент-серверное приложение может автоматизировать многие рутинные бизнес-процессы, такие как учет финансов, формирование отчетов, отслеживание проблемных ситуаций и другие. Это помогает сэкономить время и ресурсы компании.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6.     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безопасности: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Защита конфиденциальных данных студентов и инструкторов - приоритетная задача автошколы. Клиент-серверная архитектура позволяет эффективно управлять доступом к данным, применять средства шифрования и регулярно обновлять систему безопасности.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4971-2358-448C-8E26-5C7704BA09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4971-2358-448C-8E26-5C7704BA091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6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автошколы и обеспечение её информационной безопасности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14659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ИБ-1-20: Абыл уулу Нурзамат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169" r="-1" b="285"/>
          <a:stretch/>
        </p:blipFill>
        <p:spPr bwMode="auto">
          <a:xfrm>
            <a:off x="261256" y="182879"/>
            <a:ext cx="11713029" cy="670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" y="6052457"/>
            <a:ext cx="4034972" cy="595086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защиты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8053" y="941385"/>
            <a:ext cx="9307376" cy="57859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853" y="4116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11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иаграмма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106" y="1233714"/>
            <a:ext cx="8756952" cy="50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15" y="1022475"/>
            <a:ext cx="4859779" cy="5306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2171" y="1828800"/>
            <a:ext cx="41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авторизации в приложении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171" y="290286"/>
            <a:ext cx="593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клиент серверного приложения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154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регистрации нового пользователя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61143"/>
            <a:ext cx="8045752" cy="50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8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базе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117600"/>
            <a:ext cx="9235923" cy="5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8514"/>
            <a:ext cx="8596668" cy="68217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шифрования для логина и пароля –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Qt-Secret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15285"/>
            <a:ext cx="8596668" cy="3880773"/>
          </a:xfrm>
        </p:spPr>
        <p:txBody>
          <a:bodyPr/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пары ключей RSA64 и RSA128 (предполагается поддержка количества ключей до RSA2048)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Шифрует и дешифровывает RSA.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ключи AES (AES64, AES128, AES256)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Шифрует и дешифровывает 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1071"/>
            <a:ext cx="10287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306" y="30774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6" y="834571"/>
            <a:ext cx="5106113" cy="5029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19" y="834571"/>
            <a:ext cx="4829849" cy="49632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5948" b="27346"/>
          <a:stretch/>
        </p:blipFill>
        <p:spPr>
          <a:xfrm>
            <a:off x="915858" y="5927545"/>
            <a:ext cx="9668410" cy="4637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54419" y="6172200"/>
            <a:ext cx="1713181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718" y="441962"/>
            <a:ext cx="11231217" cy="5900782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</a:t>
            </a:r>
            <a:r>
              <a:rPr lang="ru-RU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логирования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Log4Qt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SimpleTimeLayout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дд.ММ.гггг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чч:мм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Сообщение регистратора уровня [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]»)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ColorConsoleAppender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(рендеринг цветного сообщения с помощью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-последовательности и вывод его на консоль)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(выдает сигнал при возникновении события журнала)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события журнала в таблицу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(поместите событие журнала в столбцы таблицы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событий журнала к клиентам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LogStream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(добавление сообщений журнала в стиле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MainThreadAppender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(прокси-приложение для отправки сообщений журнала через цикл событий)</a:t>
            </a: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XMLLayout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поддержки бензопилы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DailyFileAppender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генерирует файл журнала за каждый день (добавьте текущую дату в формате имени файла)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Двоичный регистратор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консоли отладки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приложения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lient-Server Architecture - an overview | ScienceDirect Topic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7" y="1153885"/>
            <a:ext cx="7358742" cy="45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к разработке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83620"/>
          </a:xfrm>
        </p:spPr>
        <p:txBody>
          <a:bodyPr>
            <a:normAutofit/>
          </a:bodyPr>
          <a:lstStyle/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управления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расписанием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хранение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</a:t>
            </a:r>
          </a:p>
          <a:p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</a:t>
            </a:r>
            <a:endParaRPr lang="ru-RU" sz="2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629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nyWall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106" y="1754189"/>
            <a:ext cx="8596668" cy="3880773"/>
          </a:xfrm>
        </p:spPr>
        <p:txBody>
          <a:bodyPr/>
          <a:lstStyle/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TinyWall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блокирую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несанкционированные входящие и исходящие сетевые подключения.</a:t>
            </a: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для разрешения или запрета доступа к приложениям  и веб-сайтам.</a:t>
            </a: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Защищаю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от сетевых атак.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5490" y="2875721"/>
            <a:ext cx="6240302" cy="914402"/>
          </a:xfrm>
        </p:spPr>
        <p:txBody>
          <a:bodyPr>
            <a:no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07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автошколы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/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/ Авторизация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справочника сотрудников, курсантов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отчетов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успеваемости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курсантов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расписания занятий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удаление, обновление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курсантов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y-K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Нагрузка преподавателей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8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587" y="-45717"/>
            <a:ext cx="3666066" cy="44196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активов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181782"/>
              </p:ext>
            </p:extLst>
          </p:nvPr>
        </p:nvGraphicFramePr>
        <p:xfrm>
          <a:off x="0" y="381003"/>
          <a:ext cx="12192000" cy="6484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142037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67679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145860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181276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6656597"/>
                    </a:ext>
                  </a:extLst>
                </a:gridCol>
              </a:tblGrid>
              <a:tr h="21894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Бизнес-процесс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387434548"/>
                  </a:ext>
                </a:extLst>
              </a:tr>
              <a:tr h="425967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 (ИА-1)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(Chrome, Mozilla Firefox, Opera)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CVE-2021-1636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529435883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 2017 CU31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CVE-2022-23298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53167211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 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713755921"/>
                  </a:ext>
                </a:extLst>
              </a:tr>
              <a:tr h="45321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Идентификационные данные (ИА-2)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(Chrome, Mozilla Firefox, Opera)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CVE-2022-29143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CVE-2017-8516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271525363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 2017 CU31 (ПА)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CVE-2022-24454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110352246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341394989"/>
                  </a:ext>
                </a:extLst>
              </a:tr>
              <a:tr h="68748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аккаунтов пользователей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 (ИА -3)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 2019 (RTM) 15.0.2000.5 Enterprise Edition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CVE-2022-29143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CVE-2017-8516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496818031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 2019 (RTM)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Д,Ц,К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CVE-2022-24454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254058962"/>
                  </a:ext>
                </a:extLst>
              </a:tr>
              <a:tr h="8313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15.0.2000.5 Enterprise Edition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 (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 21H2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CVE-2019-11137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857579814"/>
                  </a:ext>
                </a:extLst>
              </a:tr>
              <a:tr h="687485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информации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 (ИА-3)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 2019 (RTM) 15.0.2000.5 Enterprise Edition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Ц,Д,К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49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CVE-2022-34006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1217177112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 2019 (RTM)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Office 2019 16.0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Ц,Д,К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CVE-2022-3140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2356414720"/>
                  </a:ext>
                </a:extLst>
              </a:tr>
              <a:tr h="453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Enterprise 21H2 (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 21H2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К,Ц,Д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CVE-2022-23298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38" marR="49038" marT="0" marB="0"/>
                </a:tc>
                <a:extLst>
                  <a:ext uri="{0D108BD9-81ED-4DB2-BD59-A6C34878D82A}">
                    <a16:rowId xmlns:a16="http://schemas.microsoft.com/office/drawing/2014/main" val="335338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4494" y="0"/>
            <a:ext cx="2705946" cy="507999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нарушителя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3250"/>
              </p:ext>
            </p:extLst>
          </p:nvPr>
        </p:nvGraphicFramePr>
        <p:xfrm>
          <a:off x="0" y="391158"/>
          <a:ext cx="12192001" cy="6466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3942709505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3971320574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4040868978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3640993382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3953083311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2107583142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2635819913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3620380705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2505876686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2483424964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4050058709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3799568457"/>
                    </a:ext>
                  </a:extLst>
                </a:gridCol>
              </a:tblGrid>
              <a:tr h="1357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нарушителя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 Тех средств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интернету, тип каналов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знаний в области 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Технологии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о построении системы защиты объекта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действий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Глубина проникновения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641329739"/>
                  </a:ext>
                </a:extLst>
              </a:tr>
              <a:tr h="3238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из строя(сервер)/ Изменение логов/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Повреждение проводки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 фирмы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 /ноутбук, технические спец средства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Добавляется доступ к корпоративной сети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быть слабо ограничены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Варьируется от должности(инженер, системный администратор, офисный рабочий, офицер ИБ)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Добавляется знание и владение корпоративным софтом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Варьируются от должности и допуска субъекта(вплоть до максимального)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 выгода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Кража данных, порча активов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теории максимальная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2395460666"/>
                  </a:ext>
                </a:extLst>
              </a:tr>
              <a:tr h="1870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к целевому компьютеру/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Представители силовых структур.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информации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уровне офицера ИБ и выше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ограничено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Контроль, Сбор информации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Взлом системы, использование уязвимостей, кибер - разведка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290690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1025" y="45186"/>
            <a:ext cx="4229946" cy="502920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нарушителя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5145"/>
              </p:ext>
            </p:extLst>
          </p:nvPr>
        </p:nvGraphicFramePr>
        <p:xfrm>
          <a:off x="-3" y="1767840"/>
          <a:ext cx="12192001" cy="509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2110253772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1798342983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19327216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3126564530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248443194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2111325426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3328469443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2017607845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2053107578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395511353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578837832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1941919453"/>
                    </a:ext>
                  </a:extLst>
                </a:gridCol>
              </a:tblGrid>
              <a:tr h="5090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Несанкционированный доступ к целевому компьютеру/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логов/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Перехват данных с сетевых устройств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(Исполнение произвольного кода и отказ в обслуживании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Хакер-одиночка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 /ноутбук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Обычный доступ к сети, теоретическое имение доступа к закрытым спец каналам в телеграмм и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дип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вэб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Ограничены заработком и мотивацией субъекта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Варьируется от базового знания утилит и протоколов до специфических умений в ИБ и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хакинге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Открытые утилиты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(платные и бесплатные)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Минимальные(открытые данные, слухи)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Самоутверждение и/или финансовая выгода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Взлом системы, использование уязвимостей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Зависит от мощностей и используемых уязвимостей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58897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24767"/>
              </p:ext>
            </p:extLst>
          </p:nvPr>
        </p:nvGraphicFramePr>
        <p:xfrm>
          <a:off x="-2" y="548106"/>
          <a:ext cx="12192001" cy="1357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400">
                  <a:extLst>
                    <a:ext uri="{9D8B030D-6E8A-4147-A177-3AD203B41FA5}">
                      <a16:colId xmlns:a16="http://schemas.microsoft.com/office/drawing/2014/main" val="552199875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1987993003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1776080858"/>
                    </a:ext>
                  </a:extLst>
                </a:gridCol>
                <a:gridCol w="792196">
                  <a:extLst>
                    <a:ext uri="{9D8B030D-6E8A-4147-A177-3AD203B41FA5}">
                      <a16:colId xmlns:a16="http://schemas.microsoft.com/office/drawing/2014/main" val="2436118451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245868247"/>
                    </a:ext>
                  </a:extLst>
                </a:gridCol>
                <a:gridCol w="792995">
                  <a:extLst>
                    <a:ext uri="{9D8B030D-6E8A-4147-A177-3AD203B41FA5}">
                      <a16:colId xmlns:a16="http://schemas.microsoft.com/office/drawing/2014/main" val="1084894819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3648074594"/>
                    </a:ext>
                  </a:extLst>
                </a:gridCol>
                <a:gridCol w="1322457">
                  <a:extLst>
                    <a:ext uri="{9D8B030D-6E8A-4147-A177-3AD203B41FA5}">
                      <a16:colId xmlns:a16="http://schemas.microsoft.com/office/drawing/2014/main" val="1830229014"/>
                    </a:ext>
                  </a:extLst>
                </a:gridCol>
                <a:gridCol w="1432662">
                  <a:extLst>
                    <a:ext uri="{9D8B030D-6E8A-4147-A177-3AD203B41FA5}">
                      <a16:colId xmlns:a16="http://schemas.microsoft.com/office/drawing/2014/main" val="1107983757"/>
                    </a:ext>
                  </a:extLst>
                </a:gridCol>
                <a:gridCol w="937539">
                  <a:extLst>
                    <a:ext uri="{9D8B030D-6E8A-4147-A177-3AD203B41FA5}">
                      <a16:colId xmlns:a16="http://schemas.microsoft.com/office/drawing/2014/main" val="2090306215"/>
                    </a:ext>
                  </a:extLst>
                </a:gridCol>
                <a:gridCol w="1193885">
                  <a:extLst>
                    <a:ext uri="{9D8B030D-6E8A-4147-A177-3AD203B41FA5}">
                      <a16:colId xmlns:a16="http://schemas.microsoft.com/office/drawing/2014/main" val="1415958657"/>
                    </a:ext>
                  </a:extLst>
                </a:gridCol>
                <a:gridCol w="1030973">
                  <a:extLst>
                    <a:ext uri="{9D8B030D-6E8A-4147-A177-3AD203B41FA5}">
                      <a16:colId xmlns:a16="http://schemas.microsoft.com/office/drawing/2014/main" val="1442875365"/>
                    </a:ext>
                  </a:extLst>
                </a:gridCol>
              </a:tblGrid>
              <a:tr h="1357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нарушителя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 Тех средств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интернету, тип каналов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знаний в области 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Технологии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о построении системы защиты объекта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действий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Глубина проникновения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26" marR="28126" marT="0" marB="0" anchor="ctr"/>
                </a:tc>
                <a:extLst>
                  <a:ext uri="{0D108BD9-81ED-4DB2-BD59-A6C34878D82A}">
                    <a16:rowId xmlns:a16="http://schemas.microsoft.com/office/drawing/2014/main" val="76703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254" y="121920"/>
            <a:ext cx="8596668" cy="487680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587380"/>
              </p:ext>
            </p:extLst>
          </p:nvPr>
        </p:nvGraphicFramePr>
        <p:xfrm>
          <a:off x="-1" y="609601"/>
          <a:ext cx="12192001" cy="624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2281997274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3543449484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2132630175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3818955256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731965584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3337867019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803755709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2276255937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3492664150"/>
                  </a:ext>
                </a:extLst>
              </a:tr>
              <a:tr h="1707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Повреждения программных и технических средств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[I.A.6]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 Ц, 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ОЗУ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(, DDR4 4GB PC-19200 (2400MHz) TEAM ELITE,)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CVE-2019-7632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Устройства LifeSize Team, Room, Passport и Networker 220 допускают Аутентифицированное внедрение команд удаленной ОС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 системы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4272458974"/>
                  </a:ext>
                </a:extLst>
              </a:tr>
              <a:tr h="3150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Перехват данных с сетевых устройств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(Исполнение произвольного кода и отказ в обслуживании)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[I.B.4]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с узлов ком сетей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К, 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Сетевые устройства (маршрутизаторы, хабы, т.д.)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CVE-2020-14524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CVE-2020-14522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Исполнение произвольного кода и отказ в обслуживании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https://ics-cert.kaspersky.ru/publications/news/2021/03/04/more-critical-vulnerabilities-identified-in-opc-protocol-implementations/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конфиденциальности и/или доступности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1184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020" y="0"/>
            <a:ext cx="8596668" cy="464457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01936"/>
              </p:ext>
            </p:extLst>
          </p:nvPr>
        </p:nvGraphicFramePr>
        <p:xfrm>
          <a:off x="0" y="1854722"/>
          <a:ext cx="12192000" cy="5003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173363495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2488516867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val="336373978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411534337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179432629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699686647"/>
                    </a:ext>
                  </a:extLst>
                </a:gridCol>
                <a:gridCol w="3350288">
                  <a:extLst>
                    <a:ext uri="{9D8B030D-6E8A-4147-A177-3AD203B41FA5}">
                      <a16:colId xmlns:a16="http://schemas.microsoft.com/office/drawing/2014/main" val="577386726"/>
                    </a:ext>
                  </a:extLst>
                </a:gridCol>
                <a:gridCol w="1605223">
                  <a:extLst>
                    <a:ext uri="{9D8B030D-6E8A-4147-A177-3AD203B41FA5}">
                      <a16:colId xmlns:a16="http://schemas.microsoft.com/office/drawing/2014/main" val="850620793"/>
                    </a:ext>
                  </a:extLst>
                </a:gridCol>
              </a:tblGrid>
              <a:tr h="2947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Сбои, отказы, разрушения повреждения программных и технических средств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Персональные данные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Д, Ц, 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-2013-0075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-2012-0156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-2012- 0152рее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-2011-1965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-атака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доступности системы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00020"/>
                  </a:ext>
                </a:extLst>
              </a:tr>
              <a:tr h="2055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логов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[I.A.2]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К, 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Сеть компании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(IBM WebSphere Application Server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подобные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CVE-2022-22476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CVE-2022-22475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WebSphere Application Server Liberty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версий с 17.0.0.3 по 22.0.0.7 и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Liberty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уязвимы для подмены идентификационных данных аутентифицированным пользователем с использованием специально созданного запроса.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и/или конфиденциальности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2571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8969"/>
              </p:ext>
            </p:extLst>
          </p:nvPr>
        </p:nvGraphicFramePr>
        <p:xfrm>
          <a:off x="0" y="464457"/>
          <a:ext cx="12192001" cy="1390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106602228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2500488929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747278761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2959314026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160187407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647423782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550117673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227111538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406451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05" y="0"/>
            <a:ext cx="8596668" cy="464457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 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001260"/>
              </p:ext>
            </p:extLst>
          </p:nvPr>
        </p:nvGraphicFramePr>
        <p:xfrm>
          <a:off x="-3" y="464457"/>
          <a:ext cx="12192001" cy="1390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330865605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4090875870"/>
                    </a:ext>
                  </a:extLst>
                </a:gridCol>
                <a:gridCol w="1148860">
                  <a:extLst>
                    <a:ext uri="{9D8B030D-6E8A-4147-A177-3AD203B41FA5}">
                      <a16:colId xmlns:a16="http://schemas.microsoft.com/office/drawing/2014/main" val="2944307593"/>
                    </a:ext>
                  </a:extLst>
                </a:gridCol>
                <a:gridCol w="907702">
                  <a:extLst>
                    <a:ext uri="{9D8B030D-6E8A-4147-A177-3AD203B41FA5}">
                      <a16:colId xmlns:a16="http://schemas.microsoft.com/office/drawing/2014/main" val="781127519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633664646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243668196"/>
                    </a:ext>
                  </a:extLst>
                </a:gridCol>
                <a:gridCol w="3350289">
                  <a:extLst>
                    <a:ext uri="{9D8B030D-6E8A-4147-A177-3AD203B41FA5}">
                      <a16:colId xmlns:a16="http://schemas.microsoft.com/office/drawing/2014/main" val="3452243680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3800887399"/>
                    </a:ext>
                  </a:extLst>
                </a:gridCol>
              </a:tblGrid>
              <a:tr h="1390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угрозы ИБ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актива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Значимые свойства ИБ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обработки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Уязвимость среды обработки ИА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Реализации угрозы ИБ на среду обработки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угрозы ИБ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4" marR="21174" marT="0" marB="0"/>
                </a:tc>
                <a:extLst>
                  <a:ext uri="{0D108BD9-81ED-4DB2-BD59-A6C34878D82A}">
                    <a16:rowId xmlns:a16="http://schemas.microsoft.com/office/drawing/2014/main" val="306711845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4662"/>
              </p:ext>
            </p:extLst>
          </p:nvPr>
        </p:nvGraphicFramePr>
        <p:xfrm>
          <a:off x="0" y="1854723"/>
          <a:ext cx="12192002" cy="485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16">
                  <a:extLst>
                    <a:ext uri="{9D8B030D-6E8A-4147-A177-3AD203B41FA5}">
                      <a16:colId xmlns:a16="http://schemas.microsoft.com/office/drawing/2014/main" val="295834793"/>
                    </a:ext>
                  </a:extLst>
                </a:gridCol>
                <a:gridCol w="1297075">
                  <a:extLst>
                    <a:ext uri="{9D8B030D-6E8A-4147-A177-3AD203B41FA5}">
                      <a16:colId xmlns:a16="http://schemas.microsoft.com/office/drawing/2014/main" val="3963891504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1953350312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1880458645"/>
                    </a:ext>
                  </a:extLst>
                </a:gridCol>
                <a:gridCol w="1407607">
                  <a:extLst>
                    <a:ext uri="{9D8B030D-6E8A-4147-A177-3AD203B41FA5}">
                      <a16:colId xmlns:a16="http://schemas.microsoft.com/office/drawing/2014/main" val="3410837592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180750943"/>
                    </a:ext>
                  </a:extLst>
                </a:gridCol>
                <a:gridCol w="1605224">
                  <a:extLst>
                    <a:ext uri="{9D8B030D-6E8A-4147-A177-3AD203B41FA5}">
                      <a16:colId xmlns:a16="http://schemas.microsoft.com/office/drawing/2014/main" val="3673144326"/>
                    </a:ext>
                  </a:extLst>
                </a:gridCol>
              </a:tblGrid>
              <a:tr h="2920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из строя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Техногенный и/или Стихийный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[II.B.1] [II.B.2]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[III.A.1]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[III.A.2]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 компании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(ПА)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К, Ц, Д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 (требования расписаны выше)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Возможные поломки системы, вызванные различными обстоятельствами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04100"/>
                  </a:ext>
                </a:extLst>
              </a:tr>
              <a:tr h="1938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Повреждение проводки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Антропогенный/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Стихийный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[I.B.4]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[III.A.]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Проводка Сети (ПА)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Ц, Д, 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Проводка Сети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Возможные повреждения проводки, вызванные различными обстоятельствами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и/или доступности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4" marR="6376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6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1129</Words>
  <Application>Microsoft Office PowerPoint</Application>
  <PresentationFormat>Широкоэкранный</PresentationFormat>
  <Paragraphs>326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Аспект</vt:lpstr>
      <vt:lpstr>Разработка клиент-серверного приложения автошколы и обеспечение её информационной безопасности</vt:lpstr>
      <vt:lpstr>Обоснование к разработке</vt:lpstr>
      <vt:lpstr>Функции приложения автошколы</vt:lpstr>
      <vt:lpstr>Идентификация активов</vt:lpstr>
      <vt:lpstr>Модель нарушителя</vt:lpstr>
      <vt:lpstr>Модель нарушителя</vt:lpstr>
      <vt:lpstr>Модель угроз</vt:lpstr>
      <vt:lpstr>Модель угроз</vt:lpstr>
      <vt:lpstr>Модель угроз </vt:lpstr>
      <vt:lpstr>Механизмы защиты</vt:lpstr>
      <vt:lpstr>Диаграмма use case</vt:lpstr>
      <vt:lpstr>ER диаграмма</vt:lpstr>
      <vt:lpstr>Презентация PowerPoint</vt:lpstr>
      <vt:lpstr>Процесс регистрации нового пользователя</vt:lpstr>
      <vt:lpstr>Подключение к базе данных</vt:lpstr>
      <vt:lpstr>Модуль шифрования для логина и пароля – Qt-Secret</vt:lpstr>
      <vt:lpstr>QT Secret на примере. </vt:lpstr>
      <vt:lpstr>Презентация PowerPoint</vt:lpstr>
      <vt:lpstr>Архитектура сети приложения</vt:lpstr>
      <vt:lpstr>TinyWall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механизмов защиты для клиент-серверного приложения автошколы</dc:title>
  <dc:creator>Нурзамат Абыл уулу</dc:creator>
  <cp:lastModifiedBy>Нурзамат Абыл уулу</cp:lastModifiedBy>
  <cp:revision>22</cp:revision>
  <dcterms:created xsi:type="dcterms:W3CDTF">2024-04-03T06:12:07Z</dcterms:created>
  <dcterms:modified xsi:type="dcterms:W3CDTF">2024-05-08T05:03:04Z</dcterms:modified>
</cp:coreProperties>
</file>