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5" r:id="rId9"/>
    <p:sldId id="266" r:id="rId10"/>
    <p:sldId id="268" r:id="rId11"/>
    <p:sldId id="270" r:id="rId12"/>
    <p:sldId id="281" r:id="rId13"/>
    <p:sldId id="285" r:id="rId14"/>
    <p:sldId id="282" r:id="rId15"/>
    <p:sldId id="283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2593" autoAdjust="0"/>
  </p:normalViewPr>
  <p:slideViewPr>
    <p:cSldViewPr>
      <p:cViewPr varScale="1">
        <p:scale>
          <a:sx n="54" d="100"/>
          <a:sy n="54" d="100"/>
        </p:scale>
        <p:origin x="18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1B89F-46EA-41A4-91DA-36BB3BF270AF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C961-E45A-45F0-BB87-CA2EF623D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sarApp/Qt-Secr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Учитывая конфиденциальные информации, такие как данные курсантов и инструкторов, необходимо предпринимать шаги для защиты от утечек и несанкционированного доступа. Это включает в себя шифрование данных, управление доступом, регулярное обновление системы безопасности и мониторинг активности для выявления подозрительных ситуаций.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одним из ключевых аспектов разработки такого приложения является создание интуитивно понятного интерфейса как для инструкторов, так и для курсантов. Удобство использования приложения включает в себя функциональность для записи на занятия, отслеживания прогресса, доступа к учебным материалам и другим аспектам обучения.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важно обеспечить стабильную работу приложения, чтобы избежать проблем в процессе обучения. Регулярные тестирования, обновления и поддержка приложения помогут устранить возможные сбои и повысить его надежность.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разработка и обеспечение безопасности клиент-серверного приложения автошколы требует комплексного подхода, включающего в себя удобство использования, защиту данных и стабильность работы..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Неэффективное управление рутинными задачами: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Ручное ведение журнала посещаемости, регистрации курсантов, планирования занятий,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Длительное время обработки заявок на обучение.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 в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Неоптимальное использование ресурсов.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Низкое качество обучения: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доступа к обучающим материалам 24/7.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Неперсонализированный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 к обучению.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Неэффективные методы обучения.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Недостаточная обратная связь.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Снижение конкурентоспособности: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современных технологий.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Неудовлетворенность клиентов.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Ограниченный спектр услуг.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Повышенные риски: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Ошибки, связанные с человеческим фактором.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Несоответствие требованиям законодательства.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4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</a:t>
            </a:r>
            <a:r>
              <a:rPr lang="ru-RU" dirty="0"/>
              <a:t>4</a:t>
            </a:r>
            <a:r>
              <a:rPr lang="en-US" dirty="0" err="1"/>
              <a:t>Qt</a:t>
            </a:r>
            <a:r>
              <a:rPr lang="ru-RU" dirty="0"/>
              <a:t> - это порт </a:t>
            </a:r>
            <a:r>
              <a:rPr lang="en-US" dirty="0"/>
              <a:t>C</a:t>
            </a:r>
            <a:r>
              <a:rPr lang="ru-RU" dirty="0"/>
              <a:t>++ пакета </a:t>
            </a:r>
            <a:r>
              <a:rPr lang="en-US" dirty="0"/>
              <a:t>Log</a:t>
            </a:r>
            <a:r>
              <a:rPr lang="ru-RU" dirty="0"/>
              <a:t>4</a:t>
            </a:r>
            <a:r>
              <a:rPr lang="en-US" dirty="0"/>
              <a:t>j Apache Software Foundation </a:t>
            </a:r>
            <a:r>
              <a:rPr lang="ru-RU" dirty="0"/>
              <a:t>с использованием </a:t>
            </a:r>
            <a:r>
              <a:rPr lang="en-US" dirty="0" err="1"/>
              <a:t>Qt</a:t>
            </a:r>
            <a:r>
              <a:rPr lang="en-US" dirty="0"/>
              <a:t> Framework</a:t>
            </a:r>
            <a:r>
              <a:rPr lang="ru-RU" dirty="0"/>
              <a:t>.</a:t>
            </a:r>
            <a:r>
              <a:rPr lang="en-US" dirty="0"/>
              <a:t> </a:t>
            </a:r>
            <a:r>
              <a:rPr lang="ru-RU" dirty="0"/>
              <a:t>Он предназначен для использования в проектах с открытым исходным кодом и коммерческих проектах </a:t>
            </a:r>
            <a:r>
              <a:rPr lang="ru-RU" dirty="0" err="1"/>
              <a:t>Qt</a:t>
            </a:r>
            <a:r>
              <a:rPr lang="ru-RU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y-K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подключения логгера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 </a:t>
            </a: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нужно сперва добавить заголовочный файл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 проект Рис.3.2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подключаем следующие классы: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consoleappender.h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ttcclayout.h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Настраиваем регистратор для генерации выходных данных Рис. 3.3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3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программа автоматически блокирует все исходящие соединения, кроме нескольких доверенных программ, например, (IE,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далее). Если вы хотите выйти в Интернет с помощью приложения, которое не входит в доверенный перечень программ, то связь по умолчанию блокируется без всплывающих окон предупреждений.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такое поведение - блокировку по умолчанию без предупреждений, является преднамеренным, так как автор программы считает, что когда появляется окно предупреждения Разрешить / Запретить, пользователь чаще нажимает Разрешить. Чтобы разрешить соединение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необходимо нажать правой кнопкой мыши на значке программы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панели задач, выбрать "В белый список..." и затем выбрать нужную программу из списка. После этого сразу будет доступно исходящее соединение, а утилита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запомнит ваш выбор.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5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>
                <a:hlinkClick r:id="rId3"/>
              </a:rPr>
              <a:t>Qt-Secre</a:t>
            </a:r>
            <a:r>
              <a:rPr lang="en-US" u="sng" dirty="0">
                <a:hlinkClick r:id="rId3"/>
              </a:rPr>
              <a:t>t</a:t>
            </a:r>
            <a:r>
              <a:rPr lang="ru-RU" u="sng" dirty="0">
                <a:hlinkClick r:id="rId3"/>
              </a:rPr>
              <a:t> </a:t>
            </a:r>
            <a:r>
              <a:rPr lang="ru-RU" dirty="0"/>
              <a:t>— это библиотека целью которой является обеспечение основных возможностей шифрования, у которых нет в родном </a:t>
            </a:r>
            <a:r>
              <a:rPr lang="ru-RU" dirty="0" err="1"/>
              <a:t>Qt</a:t>
            </a:r>
            <a:r>
              <a:rPr lang="ru-RU" dirty="0"/>
              <a:t>. Это </a:t>
            </a:r>
            <a:r>
              <a:rPr lang="ru-RU" dirty="0" err="1"/>
              <a:t>алгиритмы</a:t>
            </a:r>
            <a:r>
              <a:rPr lang="ru-RU" dirty="0"/>
              <a:t> RSA и AES.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Ключевая особенность: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Генерирует пары ключей RSA64 и RSA128 ( а также предполагается поддержка количества номеров до RSA2048)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RSA.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Подпись и аутентификация сообщения.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ключей AES (AES64, AES128, AES256)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AES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Разграничение доступа — это процесс установления и управления уровнями доступа к определённым данным, информации или функциям в системе. Эта мера направлена на защиту данных и предотвращение несанкционированного доступа к конфиденциальной информации или чувствительным данным.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разграничения доступа обычно назначаются различные уровни привилегий или ролей для пользователей или групп пользователей. Каждый уровень доступа предоставляет определённые права и привилегии, которые определяют, какие действия или операции пользователь может выполнять в системе.</a:t>
            </a:r>
          </a:p>
          <a:p>
            <a:endParaRPr lang="en-US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Обозначения: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чтение объекта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 на выполнение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4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 пользователей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внедрена система разграничения доступа на основе ролей (RBAC), что позволяет предоставлять различные уровни доступа к функциям и данным системы в зависимости от роли пользователя.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данных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использованы современные алгоритмы шифрования для защиты данных, передаваемых между клиентом и сервером, что позволяет предотвратить их перехват и несанкционированное использование.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Безопасное хранение данных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внедрены механизмы защиты данных, хранимых в базе данных, включая шифрование критически важных данных.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угроз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реализованы меры по предотвращению атак типа SQL-инъекций, что значительно повышает общую безопасность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1" y="3142020"/>
            <a:ext cx="18288631" cy="6720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96990" y="80605"/>
            <a:ext cx="3091009" cy="304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136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321" y="3426206"/>
            <a:ext cx="16446500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06045"/>
            <a:ext cx="13211810" cy="388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6300" spc="43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63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39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6300" spc="52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 </a:t>
            </a:r>
            <a:r>
              <a:rPr sz="6300" spc="36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54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7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6300" spc="49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63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455" dirty="0">
                <a:solidFill>
                  <a:srgbClr val="FFFFFF"/>
                </a:solidFill>
                <a:latin typeface="Trebuchet MS"/>
                <a:cs typeface="Trebuchet MS"/>
              </a:rPr>
              <a:t>её </a:t>
            </a:r>
            <a:r>
              <a:rPr sz="6300" spc="35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</a:t>
            </a:r>
            <a:r>
              <a:rPr sz="63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50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4058" y="7630152"/>
            <a:ext cx="10088245" cy="16446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4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Подготовил</a:t>
            </a:r>
            <a:r>
              <a:rPr sz="4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студент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группы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ИБ-</a:t>
            </a:r>
            <a:r>
              <a:rPr sz="46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1-</a:t>
            </a:r>
            <a:r>
              <a:rPr sz="4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20:</a:t>
            </a:r>
            <a:endParaRPr sz="4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4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Абыл</a:t>
            </a:r>
            <a:r>
              <a:rPr sz="4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уулу</a:t>
            </a:r>
            <a:r>
              <a:rPr sz="4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Нурзамат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70" y="1397729"/>
            <a:ext cx="17459324" cy="775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1050905">
              <a:lnSpc>
                <a:spcPct val="100000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80" dirty="0"/>
              <a:t> </a:t>
            </a:r>
            <a:r>
              <a:rPr sz="3200" spc="-105" dirty="0"/>
              <a:t>таблицы</a:t>
            </a:r>
            <a:r>
              <a:rPr sz="3200" spc="-80" dirty="0"/>
              <a:t> </a:t>
            </a:r>
            <a:r>
              <a:rPr sz="3200" spc="-200" dirty="0"/>
              <a:t>модель</a:t>
            </a:r>
            <a:r>
              <a:rPr sz="3200" spc="-80" dirty="0"/>
              <a:t> </a:t>
            </a:r>
            <a:r>
              <a:rPr sz="3200" spc="-10" dirty="0"/>
              <a:t>угроз</a:t>
            </a:r>
            <a:endParaRPr sz="320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85" rIns="0" bIns="0" rtlCol="0">
            <a:spAutoFit/>
          </a:bodyPr>
          <a:lstStyle/>
          <a:p>
            <a:pPr marL="12941935">
              <a:lnSpc>
                <a:spcPct val="100000"/>
              </a:lnSpc>
              <a:spcBef>
                <a:spcPts val="100"/>
              </a:spcBef>
            </a:pPr>
            <a:r>
              <a:rPr sz="3800" spc="-125" dirty="0"/>
              <a:t>Диаграмма</a:t>
            </a:r>
            <a:r>
              <a:rPr sz="3800" spc="-114" dirty="0"/>
              <a:t> </a:t>
            </a:r>
            <a:r>
              <a:rPr sz="3800" spc="120" dirty="0"/>
              <a:t>IDEF0</a:t>
            </a:r>
            <a:endParaRPr sz="380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47899" y="1516906"/>
            <a:ext cx="13792200" cy="81223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dirty="0"/>
              <a:t>LOG4QT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3400" y="1696315"/>
            <a:ext cx="16446500" cy="492443"/>
          </a:xfrm>
        </p:spPr>
        <p:txBody>
          <a:bodyPr/>
          <a:lstStyle/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491" y="2188758"/>
            <a:ext cx="9102435" cy="64019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14166"/>
          <a:stretch/>
        </p:blipFill>
        <p:spPr>
          <a:xfrm>
            <a:off x="9387023" y="2168587"/>
            <a:ext cx="8830074" cy="63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3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dirty="0"/>
              <a:t>Server logging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711"/>
          <a:stretch/>
        </p:blipFill>
        <p:spPr>
          <a:xfrm>
            <a:off x="3657600" y="764571"/>
            <a:ext cx="12240686" cy="9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32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 err="1"/>
              <a:t>FireWall</a:t>
            </a:r>
            <a:r>
              <a:rPr lang="en-US" b="1" dirty="0"/>
              <a:t> - </a:t>
            </a:r>
            <a:r>
              <a:rPr lang="en-US" b="1" dirty="0" err="1"/>
              <a:t>TinyWall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104900"/>
            <a:ext cx="16446500" cy="1477328"/>
          </a:xfrm>
        </p:spPr>
        <p:txBody>
          <a:bodyPr/>
          <a:lstStyle/>
          <a:p>
            <a:r>
              <a:rPr lang="ru-RU" b="1" dirty="0" err="1"/>
              <a:t>TinyWall</a:t>
            </a:r>
            <a:r>
              <a:rPr lang="ru-RU" dirty="0"/>
              <a:t> - инструмент для повышения уровня сетевой защиты операционной системы.</a:t>
            </a:r>
          </a:p>
          <a:p>
            <a:endParaRPr lang="ru-RU" dirty="0"/>
          </a:p>
        </p:txBody>
      </p:sp>
      <p:pic>
        <p:nvPicPr>
          <p:cNvPr id="4" name="Рисунок 3" descr="C:\Users\abylu\OneDrive\Изображения\Снимки экрана\Снимок экрана 2024-06-11 2030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9" y="2264771"/>
            <a:ext cx="12847892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abylu\OneDrive\Изображения\Снимки экрана\Снимок экрана 2024-06-11 203129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310" y="2762783"/>
            <a:ext cx="5040971" cy="7097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75161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ru-RU" b="1" dirty="0"/>
              <a:t>Модуль </a:t>
            </a:r>
            <a:r>
              <a:rPr lang="en-US" b="1" dirty="0"/>
              <a:t>QT</a:t>
            </a:r>
            <a:r>
              <a:rPr lang="ru-RU" b="1" dirty="0"/>
              <a:t>-</a:t>
            </a:r>
            <a:r>
              <a:rPr lang="en-US" b="1" dirty="0"/>
              <a:t>Secret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257300"/>
            <a:ext cx="16446500" cy="492443"/>
          </a:xfrm>
        </p:spPr>
        <p:txBody>
          <a:bodyPr/>
          <a:lstStyle/>
          <a:p>
            <a:r>
              <a:rPr lang="ru-RU" dirty="0"/>
              <a:t>Код шифрования и дешифрования сообщения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6999" y="2259790"/>
            <a:ext cx="8151202" cy="72094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3031"/>
          <a:stretch/>
        </p:blipFill>
        <p:spPr bwMode="auto">
          <a:xfrm>
            <a:off x="8763000" y="2259790"/>
            <a:ext cx="8534400" cy="7209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76464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/>
              <a:t>RBAC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3926" y="1181100"/>
            <a:ext cx="16446500" cy="3447098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Модель управления доступом на основе ролей (</a:t>
            </a:r>
            <a:r>
              <a:rPr lang="ru-RU" dirty="0" err="1"/>
              <a:t>Role-Based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, RBAC) — это подход к управлению доступом, в котором права пользователей определяются их ролями в системе. В RBAC каждому пользователю назначается определённая роль, которая определяет набор разрешений и привилегий, доступных для этой роли. Пользователи получают доступ к ресурсам и функциональности системы в соответствии с назначенной им ролью.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089"/>
              </p:ext>
            </p:extLst>
          </p:nvPr>
        </p:nvGraphicFramePr>
        <p:xfrm>
          <a:off x="1600200" y="4305300"/>
          <a:ext cx="153924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4355">
                  <a:extLst>
                    <a:ext uri="{9D8B030D-6E8A-4147-A177-3AD203B41FA5}">
                      <a16:colId xmlns:a16="http://schemas.microsoft.com/office/drawing/2014/main" val="3033316639"/>
                    </a:ext>
                  </a:extLst>
                </a:gridCol>
                <a:gridCol w="3171845">
                  <a:extLst>
                    <a:ext uri="{9D8B030D-6E8A-4147-A177-3AD203B41FA5}">
                      <a16:colId xmlns:a16="http://schemas.microsoft.com/office/drawing/2014/main" val="3061473463"/>
                    </a:ext>
                  </a:extLst>
                </a:gridCol>
                <a:gridCol w="4306930">
                  <a:extLst>
                    <a:ext uri="{9D8B030D-6E8A-4147-A177-3AD203B41FA5}">
                      <a16:colId xmlns:a16="http://schemas.microsoft.com/office/drawing/2014/main" val="464016482"/>
                    </a:ext>
                  </a:extLst>
                </a:gridCol>
                <a:gridCol w="3389270">
                  <a:extLst>
                    <a:ext uri="{9D8B030D-6E8A-4147-A177-3AD203B41FA5}">
                      <a16:colId xmlns:a16="http://schemas.microsoft.com/office/drawing/2014/main" val="21685157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42875" algn="l"/>
                          <a:tab pos="695325" algn="ctr"/>
                        </a:tabLst>
                      </a:pPr>
                      <a:r>
                        <a:rPr lang="ru-RU" sz="3200">
                          <a:effectLst/>
                        </a:rPr>
                        <a:t>		Субъекты</a:t>
                      </a:r>
                      <a:r>
                        <a:rPr lang="en-US" sz="3200">
                          <a:effectLst/>
                        </a:rPr>
                        <a:t>/</a:t>
                      </a:r>
                      <a:r>
                        <a:rPr lang="ru-RU" sz="3200">
                          <a:effectLst/>
                        </a:rPr>
                        <a:t>Объекты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Администратор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Преподаватель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Курсант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5716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Пользователи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4320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Форма сотрудников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7084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Форма курсантов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r, w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4773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Учебный материал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4437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Расписание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75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640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5983" y="991767"/>
            <a:ext cx="691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ДИАГРАММА</a:t>
            </a:r>
            <a:r>
              <a:rPr sz="4800" spc="-175" dirty="0"/>
              <a:t> </a:t>
            </a:r>
            <a:r>
              <a:rPr sz="4800" spc="465" dirty="0"/>
              <a:t>USE</a:t>
            </a:r>
            <a:r>
              <a:rPr sz="4800" spc="-175" dirty="0"/>
              <a:t> </a:t>
            </a:r>
            <a:r>
              <a:rPr sz="4800" spc="560" dirty="0"/>
              <a:t>-</a:t>
            </a:r>
            <a:r>
              <a:rPr sz="4800" spc="-170" dirty="0"/>
              <a:t> </a:t>
            </a:r>
            <a:r>
              <a:rPr sz="4800" spc="370" dirty="0"/>
              <a:t>CASE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835108" y="2269017"/>
            <a:ext cx="14453235" cy="8018145"/>
            <a:chOff x="3835108" y="2269017"/>
            <a:chExt cx="14453235" cy="801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4714" y="8174637"/>
              <a:ext cx="11813260" cy="211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108" y="2269017"/>
              <a:ext cx="11229974" cy="699134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737" y="1028700"/>
            <a:ext cx="15116174" cy="8686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114" dirty="0"/>
              <a:t>ER</a:t>
            </a:r>
            <a:r>
              <a:rPr sz="4800" spc="-150" dirty="0"/>
              <a:t> </a:t>
            </a:r>
            <a:r>
              <a:rPr sz="4800" spc="560" dirty="0"/>
              <a:t>-</a:t>
            </a:r>
            <a:r>
              <a:rPr sz="4800" spc="-150" dirty="0"/>
              <a:t> </a:t>
            </a:r>
            <a:r>
              <a:rPr sz="4800" spc="-110" dirty="0"/>
              <a:t>ДИАГРАММА</a:t>
            </a:r>
            <a:endParaRPr sz="480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АРХИТЕКТУРА</a:t>
            </a:r>
            <a:r>
              <a:rPr sz="4800" spc="-260" dirty="0"/>
              <a:t> </a:t>
            </a:r>
            <a:r>
              <a:rPr sz="4800" spc="-20" dirty="0"/>
              <a:t>СЕТИ</a:t>
            </a:r>
            <a:endParaRPr sz="4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04900"/>
            <a:ext cx="13258801" cy="89738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333" y="2886322"/>
            <a:ext cx="17191355" cy="462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4710" algn="just">
              <a:lnSpc>
                <a:spcPct val="116599"/>
              </a:lnSpc>
              <a:spcBef>
                <a:spcPts val="90"/>
              </a:spcBef>
            </a:pPr>
            <a:r>
              <a:rPr sz="3700" spc="145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0" dirty="0">
                <a:solidFill>
                  <a:srgbClr val="FFFFFF"/>
                </a:solidFill>
                <a:latin typeface="Trebuchet MS"/>
                <a:cs typeface="Trebuchet MS"/>
              </a:rPr>
              <a:t>современном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мире,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где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информационные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60" dirty="0">
                <a:solidFill>
                  <a:srgbClr val="FFFFFF"/>
                </a:solidFill>
                <a:latin typeface="Trebuchet MS"/>
                <a:cs typeface="Trebuchet MS"/>
              </a:rPr>
              <a:t>стали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неотъемлемой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частью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многих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сфер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деятельности,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включая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образование,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многие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учебные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прибегают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использованию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серверных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приложений.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95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частности,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активно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внедряют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улучшения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своей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эффективности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качества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обучения.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Тем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самым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 </a:t>
            </a:r>
            <a:r>
              <a:rPr sz="3700" spc="-2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становится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Trebuchet MS"/>
                <a:cs typeface="Trebuchet MS"/>
              </a:rPr>
              <a:t>критически </a:t>
            </a:r>
            <a:r>
              <a:rPr sz="3700" spc="-90" dirty="0">
                <a:solidFill>
                  <a:srgbClr val="FFFFFF"/>
                </a:solidFill>
                <a:latin typeface="Trebuchet MS"/>
                <a:cs typeface="Trebuchet MS"/>
              </a:rPr>
              <a:t>значимым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аспектом,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требующим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8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себе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особого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внимания.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4846" y="2344020"/>
              <a:ext cx="7067549" cy="5238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92235"/>
              <a:ext cx="8115299" cy="6934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640524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ОБЗОР</a:t>
            </a:r>
            <a:r>
              <a:rPr sz="4800" spc="-360" dirty="0"/>
              <a:t> </a:t>
            </a:r>
            <a:r>
              <a:rPr sz="4800" spc="-120" dirty="0"/>
              <a:t>СИСТЕМЫ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116566" y="8856853"/>
            <a:ext cx="526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  <a:latin typeface="Trebuchet MS"/>
                <a:cs typeface="Trebuchet MS"/>
              </a:rPr>
              <a:t>СЕРВЕРНАЯ</a:t>
            </a:r>
            <a:r>
              <a:rPr sz="4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Trebuchet MS"/>
                <a:cs typeface="Trebuchet MS"/>
              </a:rPr>
              <a:t>ЧАСТЬ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45" y="77"/>
            <a:ext cx="17938092" cy="18873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60" y="3376481"/>
            <a:ext cx="18287365" cy="6910705"/>
            <a:chOff x="-760" y="3376481"/>
            <a:chExt cx="18287365" cy="69107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0" y="7924390"/>
              <a:ext cx="17888085" cy="23624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481"/>
              <a:ext cx="9143664" cy="559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232" y="3376481"/>
              <a:ext cx="9420224" cy="5572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247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pc="195" dirty="0"/>
              <a:t>Клиентская</a:t>
            </a:r>
            <a:r>
              <a:rPr spc="-114" dirty="0"/>
              <a:t> </a:t>
            </a:r>
            <a:r>
              <a:rPr spc="245" dirty="0"/>
              <a:t>часть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9258" y="1822786"/>
            <a:ext cx="1264856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Если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заходит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курсант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то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него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будет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доступ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только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просмотру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учебных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материалов.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854" y="1446774"/>
            <a:ext cx="10696574" cy="781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5" dirty="0"/>
              <a:t>Главное</a:t>
            </a:r>
            <a:r>
              <a:rPr spc="-114" dirty="0"/>
              <a:t> </a:t>
            </a:r>
            <a:r>
              <a:rPr spc="90" dirty="0"/>
              <a:t>меню</a:t>
            </a:r>
            <a:r>
              <a:rPr spc="-114" dirty="0"/>
              <a:t> </a:t>
            </a:r>
            <a:r>
              <a:rPr spc="180" dirty="0"/>
              <a:t>системы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813" y="1426542"/>
            <a:ext cx="12553949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Форма</a:t>
            </a:r>
            <a:r>
              <a:rPr spc="15" dirty="0"/>
              <a:t> </a:t>
            </a:r>
            <a:r>
              <a:rPr spc="285" dirty="0"/>
              <a:t>сотрудников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8200" y="1790700"/>
            <a:ext cx="16446500" cy="8103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spc="145" dirty="0"/>
              <a:t>	</a:t>
            </a:r>
            <a:r>
              <a:rPr spc="145" dirty="0"/>
              <a:t>В</a:t>
            </a:r>
            <a:r>
              <a:rPr spc="-155" dirty="0"/>
              <a:t> </a:t>
            </a:r>
            <a:r>
              <a:rPr spc="-145" dirty="0"/>
              <a:t>ходе</a:t>
            </a:r>
            <a:r>
              <a:rPr spc="-135" dirty="0"/>
              <a:t> </a:t>
            </a:r>
            <a:r>
              <a:rPr spc="-60" dirty="0" err="1"/>
              <a:t>выполнения</a:t>
            </a:r>
            <a:r>
              <a:rPr spc="-145" dirty="0"/>
              <a:t> </a:t>
            </a:r>
            <a:r>
              <a:rPr lang="ru-RU" spc="-145" dirty="0"/>
              <a:t>выпускной квалификационной работы </a:t>
            </a:r>
            <a:r>
              <a:rPr spc="-60" dirty="0" err="1"/>
              <a:t>была</a:t>
            </a:r>
            <a:r>
              <a:rPr spc="-140" dirty="0"/>
              <a:t> </a:t>
            </a:r>
            <a:r>
              <a:rPr dirty="0"/>
              <a:t>разработана</a:t>
            </a:r>
            <a:r>
              <a:rPr spc="-145" dirty="0"/>
              <a:t> </a:t>
            </a:r>
            <a:r>
              <a:rPr spc="-110" dirty="0"/>
              <a:t>клиент-</a:t>
            </a:r>
            <a:r>
              <a:rPr spc="-45" dirty="0"/>
              <a:t>серверная</a:t>
            </a:r>
            <a:r>
              <a:rPr spc="-140" dirty="0"/>
              <a:t> </a:t>
            </a:r>
            <a:r>
              <a:rPr spc="-114" dirty="0"/>
              <a:t>система</a:t>
            </a:r>
            <a:r>
              <a:rPr spc="-135" dirty="0"/>
              <a:t> </a:t>
            </a:r>
            <a:r>
              <a:rPr spc="-25" dirty="0"/>
              <a:t>для </a:t>
            </a:r>
            <a:r>
              <a:rPr spc="-100" dirty="0"/>
              <a:t>автошколы,</a:t>
            </a:r>
            <a:r>
              <a:rPr spc="-135" dirty="0"/>
              <a:t> </a:t>
            </a:r>
            <a:r>
              <a:rPr spc="-20" dirty="0"/>
              <a:t>обеспечивающая</a:t>
            </a:r>
            <a:r>
              <a:rPr spc="-135" dirty="0"/>
              <a:t> </a:t>
            </a:r>
            <a:r>
              <a:rPr spc="-45" dirty="0"/>
              <a:t>удобное</a:t>
            </a:r>
            <a:r>
              <a:rPr spc="-135" dirty="0"/>
              <a:t> </a:t>
            </a:r>
            <a:r>
              <a:rPr spc="-65" dirty="0"/>
              <a:t>управление</a:t>
            </a:r>
            <a:r>
              <a:rPr spc="-130" dirty="0"/>
              <a:t> </a:t>
            </a:r>
            <a:r>
              <a:rPr spc="-80" dirty="0"/>
              <a:t>учебным</a:t>
            </a:r>
            <a:r>
              <a:rPr spc="-135" dirty="0"/>
              <a:t> </a:t>
            </a:r>
            <a:r>
              <a:rPr spc="-70" dirty="0"/>
              <a:t>процессом,</a:t>
            </a:r>
            <a:r>
              <a:rPr spc="-135" dirty="0"/>
              <a:t> </a:t>
            </a:r>
            <a:r>
              <a:rPr dirty="0"/>
              <a:t>а</a:t>
            </a:r>
            <a:r>
              <a:rPr spc="-135" dirty="0"/>
              <a:t> </a:t>
            </a:r>
            <a:r>
              <a:rPr spc="-20" dirty="0"/>
              <a:t>также </a:t>
            </a:r>
            <a:r>
              <a:rPr spc="-90" dirty="0"/>
              <a:t>взаимодействие</a:t>
            </a:r>
            <a:r>
              <a:rPr spc="-105" dirty="0"/>
              <a:t> </a:t>
            </a:r>
            <a:r>
              <a:rPr spc="-185" dirty="0"/>
              <a:t>между</a:t>
            </a:r>
            <a:r>
              <a:rPr spc="-105" dirty="0"/>
              <a:t> </a:t>
            </a:r>
            <a:r>
              <a:rPr spc="-100" dirty="0"/>
              <a:t>администрацией,</a:t>
            </a:r>
            <a:r>
              <a:rPr spc="-105" dirty="0"/>
              <a:t> </a:t>
            </a:r>
            <a:r>
              <a:rPr spc="-90" dirty="0"/>
              <a:t>инструкторами</a:t>
            </a:r>
            <a:r>
              <a:rPr spc="-105" dirty="0"/>
              <a:t> </a:t>
            </a:r>
            <a:r>
              <a:rPr dirty="0"/>
              <a:t>и</a:t>
            </a:r>
            <a:r>
              <a:rPr spc="-105" dirty="0"/>
              <a:t> </a:t>
            </a:r>
            <a:r>
              <a:rPr spc="-85" dirty="0"/>
              <a:t>учащимися.</a:t>
            </a:r>
            <a:r>
              <a:rPr spc="-105" dirty="0"/>
              <a:t> </a:t>
            </a:r>
            <a:r>
              <a:rPr spc="-120" dirty="0"/>
              <a:t>Проект</a:t>
            </a:r>
            <a:r>
              <a:rPr spc="-105" dirty="0"/>
              <a:t> </a:t>
            </a:r>
            <a:r>
              <a:rPr spc="-95" dirty="0"/>
              <a:t>включал</a:t>
            </a:r>
            <a:r>
              <a:rPr spc="-105" dirty="0"/>
              <a:t> </a:t>
            </a:r>
            <a:r>
              <a:rPr spc="-50" dirty="0"/>
              <a:t>в себя</a:t>
            </a:r>
            <a:r>
              <a:rPr spc="-160" dirty="0"/>
              <a:t> </a:t>
            </a:r>
            <a:r>
              <a:rPr spc="-35" dirty="0"/>
              <a:t>создание</a:t>
            </a:r>
            <a:r>
              <a:rPr spc="-15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60" dirty="0"/>
              <a:t>управления</a:t>
            </a:r>
            <a:r>
              <a:rPr spc="-155" dirty="0"/>
              <a:t> </a:t>
            </a:r>
            <a:r>
              <a:rPr spc="-75" dirty="0"/>
              <a:t>расписанием,</a:t>
            </a:r>
            <a:r>
              <a:rPr spc="-155" dirty="0"/>
              <a:t> </a:t>
            </a:r>
            <a:r>
              <a:rPr spc="-80" dirty="0"/>
              <a:t>редактирование</a:t>
            </a:r>
            <a:r>
              <a:rPr spc="-155" dirty="0"/>
              <a:t> </a:t>
            </a:r>
            <a:r>
              <a:rPr dirty="0"/>
              <a:t>с</a:t>
            </a:r>
            <a:r>
              <a:rPr spc="-150" dirty="0"/>
              <a:t> </a:t>
            </a:r>
            <a:r>
              <a:rPr spc="-90" dirty="0"/>
              <a:t>данными</a:t>
            </a:r>
            <a:r>
              <a:rPr spc="-155" dirty="0"/>
              <a:t> </a:t>
            </a:r>
            <a:r>
              <a:rPr spc="-50" dirty="0"/>
              <a:t>курсантов</a:t>
            </a:r>
            <a:r>
              <a:rPr spc="-150" dirty="0"/>
              <a:t> </a:t>
            </a:r>
            <a:r>
              <a:rPr spc="-50" dirty="0"/>
              <a:t>и </a:t>
            </a:r>
            <a:r>
              <a:rPr spc="-120" dirty="0"/>
              <a:t>преподавателей,</a:t>
            </a:r>
            <a:r>
              <a:rPr spc="-90" dirty="0"/>
              <a:t> </a:t>
            </a:r>
            <a:r>
              <a:rPr spc="-120" dirty="0"/>
              <a:t>что</a:t>
            </a:r>
            <a:r>
              <a:rPr spc="-90" dirty="0"/>
              <a:t> </a:t>
            </a:r>
            <a:r>
              <a:rPr spc="-75" dirty="0"/>
              <a:t>позволяет</a:t>
            </a:r>
            <a:r>
              <a:rPr spc="-90" dirty="0"/>
              <a:t> </a:t>
            </a:r>
            <a:r>
              <a:rPr spc="-75" dirty="0"/>
              <a:t>значительно</a:t>
            </a:r>
            <a:r>
              <a:rPr spc="-90" dirty="0"/>
              <a:t> </a:t>
            </a:r>
            <a:r>
              <a:rPr spc="-85" dirty="0"/>
              <a:t>повысить</a:t>
            </a:r>
            <a:r>
              <a:rPr spc="-90" dirty="0"/>
              <a:t> </a:t>
            </a:r>
            <a:r>
              <a:rPr spc="-160" dirty="0"/>
              <a:t>эффективность</a:t>
            </a:r>
            <a:r>
              <a:rPr spc="-90" dirty="0"/>
              <a:t> </a:t>
            </a:r>
            <a:r>
              <a:rPr spc="-50" dirty="0"/>
              <a:t>работы</a:t>
            </a:r>
            <a:r>
              <a:rPr spc="-90" dirty="0"/>
              <a:t> </a:t>
            </a:r>
            <a:r>
              <a:rPr spc="-10" dirty="0" err="1"/>
              <a:t>автошколы</a:t>
            </a:r>
            <a:r>
              <a:rPr spc="-10" dirty="0"/>
              <a:t>.</a:t>
            </a:r>
            <a:endParaRPr lang="ru-RU" spc="-10" dirty="0"/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dirty="0"/>
              <a:t>	Разработанное клиент-серверное приложение соответствует современным требованиям к информационной безопасности и предоставляет удобные инструменты для управления процессами автошколы. Данный проект демонстрирует возможность создания эффективных и безопасных систем, которые могут быть успешно интегрированы в деятельность учебных учреждений. Внедрение такой системы позволит автошколам улучшить качество обучения, обеспечить надежную защиту данных и повысить общую эффективность работы.</a:t>
            </a:r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5600" y="495300"/>
            <a:ext cx="405765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1" spc="-685" dirty="0">
                <a:latin typeface="Verdana"/>
                <a:cs typeface="Verdana"/>
              </a:rPr>
              <a:t>Заключение</a:t>
            </a:r>
            <a:endParaRPr sz="53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884702"/>
            <a:ext cx="16446500" cy="7386638"/>
          </a:xfrm>
        </p:spPr>
        <p:txBody>
          <a:bodyPr/>
          <a:lstStyle/>
          <a:p>
            <a:r>
              <a:rPr lang="ru-RU" dirty="0"/>
              <a:t>	В ходе выполнения анализа</a:t>
            </a:r>
            <a:r>
              <a:rPr lang="ky-KG" dirty="0"/>
              <a:t> автошколы,</a:t>
            </a:r>
            <a:r>
              <a:rPr lang="ru-RU" dirty="0"/>
              <a:t> были выявлены следующие проблемы</a:t>
            </a:r>
            <a:r>
              <a:rPr lang="ky-KG" dirty="0"/>
              <a:t>:</a:t>
            </a:r>
          </a:p>
          <a:p>
            <a:endParaRPr lang="ky-KG" dirty="0"/>
          </a:p>
          <a:p>
            <a:pPr marL="514350" indent="-514350">
              <a:buAutoNum type="arabicPeriod"/>
            </a:pPr>
            <a:r>
              <a:rPr lang="ru-RU" b="1" i="1" dirty="0"/>
              <a:t>Неэффективное управление рутинными задачами</a:t>
            </a:r>
          </a:p>
          <a:p>
            <a:endParaRPr lang="ru-RU" dirty="0"/>
          </a:p>
          <a:p>
            <a:r>
              <a:rPr lang="ru-RU" b="1" i="1" dirty="0"/>
              <a:t>2. Низкое качество обучения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3. Снижение конкурентоспособности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4. Повышенные риски</a:t>
            </a:r>
          </a:p>
          <a:p>
            <a:endParaRPr lang="ru-RU" dirty="0"/>
          </a:p>
          <a:p>
            <a:r>
              <a:rPr lang="ru-RU" dirty="0"/>
              <a:t>В 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ky-KG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8695" y="221390"/>
            <a:ext cx="10852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5" dirty="0"/>
              <a:t>ЦЕЛЬ</a:t>
            </a:r>
            <a:endParaRPr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405335" y="928368"/>
            <a:ext cx="15666719" cy="49771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16100"/>
              </a:lnSpc>
              <a:spcBef>
                <a:spcPts val="95"/>
              </a:spcBef>
            </a:pPr>
            <a:r>
              <a:rPr sz="3500" spc="-185" dirty="0">
                <a:solidFill>
                  <a:srgbClr val="FFFFFF"/>
                </a:solidFill>
                <a:latin typeface="Trebuchet MS"/>
                <a:cs typeface="Trebuchet MS"/>
              </a:rPr>
              <a:t>Цель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работы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заключается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разработке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5" dirty="0">
                <a:solidFill>
                  <a:srgbClr val="FFFFFF"/>
                </a:solidFill>
                <a:latin typeface="Trebuchet MS"/>
                <a:cs typeface="Trebuchet MS"/>
              </a:rPr>
              <a:t>автошколы,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включающая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Trebuchet MS"/>
                <a:cs typeface="Trebuchet MS"/>
              </a:rPr>
              <a:t>себя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состав: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Управление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базой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данных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курсантов;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Работу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сотрудников;</a:t>
            </a:r>
            <a:endParaRPr sz="3500" dirty="0">
              <a:latin typeface="Trebuchet MS"/>
              <a:cs typeface="Trebuchet MS"/>
            </a:endParaRPr>
          </a:p>
          <a:p>
            <a:pPr marL="12700" marR="85090" indent="284480">
              <a:lnSpc>
                <a:spcPts val="4880"/>
              </a:lnSpc>
              <a:spcBef>
                <a:spcPts val="270"/>
              </a:spcBef>
              <a:buChar char="•"/>
              <a:tabLst>
                <a:tab pos="297180" algn="l"/>
              </a:tabLst>
            </a:pP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системы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всех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основных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процессов,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входящих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состав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500" dirty="0">
              <a:latin typeface="Trebuchet MS"/>
              <a:cs typeface="Trebuchet MS"/>
            </a:endParaRPr>
          </a:p>
          <a:p>
            <a:pPr marL="1314450" algn="ctr">
              <a:lnSpc>
                <a:spcPct val="100000"/>
              </a:lnSpc>
            </a:pP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ЗАДАЧИ</a:t>
            </a:r>
            <a:endParaRPr sz="3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5905500"/>
            <a:ext cx="9176385" cy="37798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10540" indent="-49784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10540" algn="l"/>
              </a:tabLst>
            </a:pP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Анализ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предметной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области.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Обзор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системы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55" dirty="0">
                <a:solidFill>
                  <a:srgbClr val="FFFFFF"/>
                </a:solidFill>
                <a:latin typeface="Trebuchet MS"/>
                <a:cs typeface="Trebuchet MS"/>
              </a:rPr>
              <a:t>Описание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бизнес</a:t>
            </a:r>
            <a:r>
              <a:rPr sz="35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процессов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угроз.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 err="1">
                <a:solidFill>
                  <a:srgbClr val="FFFFFF"/>
                </a:solidFill>
                <a:latin typeface="Trebuchet MS"/>
                <a:cs typeface="Trebuchet MS"/>
              </a:rPr>
              <a:t>нарушителя</a:t>
            </a:r>
            <a:r>
              <a:rPr sz="3500" spc="-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3500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94030" algn="l"/>
              </a:tabLst>
            </a:pPr>
            <a:r>
              <a:rPr lang="en-US" sz="3500" spc="-20" dirty="0">
                <a:solidFill>
                  <a:srgbClr val="FFFFFF"/>
                </a:solidFill>
                <a:latin typeface="Trebuchet MS"/>
                <a:cs typeface="Trebuchet MS"/>
              </a:rPr>
              <a:t>6. </a:t>
            </a:r>
            <a:r>
              <a:rPr lang="ru-RU" sz="3500" spc="-2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 мер защиты информации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-10709"/>
            <a:ext cx="15547340" cy="5539740"/>
            <a:chOff x="4" y="-10709"/>
            <a:chExt cx="15547340" cy="5539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" y="-10709"/>
              <a:ext cx="15546713" cy="5522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117" y="4041244"/>
              <a:ext cx="167628" cy="167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117" y="4701283"/>
              <a:ext cx="167628" cy="167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17" y="5361322"/>
              <a:ext cx="167628" cy="1676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4117" y="6021361"/>
            <a:ext cx="167628" cy="167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4117" y="6681400"/>
            <a:ext cx="167628" cy="1676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98211" y="3714639"/>
            <a:ext cx="14059535" cy="332612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Регистрация</a:t>
            </a:r>
            <a:r>
              <a:rPr sz="3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Авторизация</a:t>
            </a:r>
            <a:endParaRPr sz="3700">
              <a:latin typeface="Trebuchet MS"/>
              <a:cs typeface="Trebuchet MS"/>
            </a:endParaRPr>
          </a:p>
          <a:p>
            <a:pPr marL="12700" marR="4049395">
              <a:lnSpc>
                <a:spcPts val="5200"/>
              </a:lnSpc>
              <a:spcBef>
                <a:spcPts val="295"/>
              </a:spcBef>
            </a:pP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Просмотр</a:t>
            </a:r>
            <a:r>
              <a:rPr sz="3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справочника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сотрудников,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 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Введение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700" spc="-130" dirty="0">
                <a:solidFill>
                  <a:srgbClr val="FFFFFF"/>
                </a:solidFill>
                <a:latin typeface="Trebuchet MS"/>
                <a:cs typeface="Trebuchet MS"/>
              </a:rPr>
              <a:t>Добавление,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75" dirty="0">
                <a:solidFill>
                  <a:srgbClr val="FFFFFF"/>
                </a:solidFill>
                <a:latin typeface="Trebuchet MS"/>
                <a:cs typeface="Trebuchet MS"/>
              </a:rPr>
              <a:t>удаление,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обновление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групп,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5" dirty="0">
                <a:solidFill>
                  <a:srgbClr val="FFFFFF"/>
                </a:solidFill>
                <a:latin typeface="Trebuchet MS"/>
                <a:cs typeface="Trebuchet MS"/>
              </a:rPr>
              <a:t>курсантов,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Нагрузка</a:t>
            </a:r>
            <a:r>
              <a:rPr sz="37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Trebuchet MS"/>
                <a:cs typeface="Trebuchet MS"/>
              </a:rPr>
              <a:t>преподавателей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3298" y="2687134"/>
            <a:ext cx="6687820" cy="728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dirty="0"/>
              <a:t>ФУНКЦИИ</a:t>
            </a:r>
            <a:r>
              <a:rPr sz="4600" spc="-260" dirty="0"/>
              <a:t> </a:t>
            </a:r>
            <a:r>
              <a:rPr sz="4600" spc="-10" dirty="0"/>
              <a:t>ПРИЛОЖЕНИЯ</a:t>
            </a:r>
            <a:endParaRPr sz="460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209" y="692362"/>
              <a:ext cx="14087474" cy="9077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01550">
              <a:lnSpc>
                <a:spcPct val="100000"/>
              </a:lnSpc>
              <a:spcBef>
                <a:spcPts val="90"/>
              </a:spcBef>
            </a:pPr>
            <a:r>
              <a:rPr sz="3200" spc="-35" dirty="0"/>
              <a:t>Идентификация</a:t>
            </a:r>
            <a:r>
              <a:rPr sz="3200" spc="-125" dirty="0"/>
              <a:t> </a:t>
            </a:r>
            <a:r>
              <a:rPr sz="3200" spc="-10" dirty="0"/>
              <a:t>активов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552" y="387298"/>
            <a:ext cx="14029848" cy="52134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1409700"/>
            <a:ext cx="17239213" cy="1399907"/>
          </a:xfrm>
          <a:prstGeom prst="rect">
            <a:avLst/>
          </a:prstGeom>
        </p:spPr>
        <p:txBody>
          <a:bodyPr vert="horz" wrap="square" lIns="0" tIns="350048" rIns="0" bIns="0" rtlCol="0">
            <a:spAutoFit/>
          </a:bodyPr>
          <a:lstStyle/>
          <a:p>
            <a:pPr marL="13656944">
              <a:lnSpc>
                <a:spcPct val="100000"/>
              </a:lnSpc>
              <a:spcBef>
                <a:spcPts val="100"/>
              </a:spcBef>
            </a:pPr>
            <a:r>
              <a:rPr sz="3400" spc="-170" dirty="0"/>
              <a:t>Модель</a:t>
            </a:r>
            <a:r>
              <a:rPr sz="3400" spc="-105" dirty="0"/>
              <a:t> </a:t>
            </a:r>
            <a:r>
              <a:rPr sz="3400" spc="-80" dirty="0"/>
              <a:t>нарушителя</a:t>
            </a:r>
            <a:endParaRPr sz="34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0C9A1F4-3F16-155B-51BB-2DCB2BDDEC17}"/>
              </a:ext>
            </a:extLst>
          </p:cNvPr>
          <p:cNvPicPr/>
          <p:nvPr/>
        </p:nvPicPr>
        <p:blipFill rotWithShape="1">
          <a:blip r:embed="rId3" cstate="print"/>
          <a:srcRect r="1074"/>
          <a:stretch/>
        </p:blipFill>
        <p:spPr>
          <a:xfrm>
            <a:off x="591586" y="5600698"/>
            <a:ext cx="14038813" cy="4686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362" y="1295280"/>
            <a:ext cx="14820899" cy="8162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28625" marR="5080" indent="-1624330">
              <a:lnSpc>
                <a:spcPct val="115199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75" dirty="0"/>
              <a:t> </a:t>
            </a:r>
            <a:r>
              <a:rPr sz="3200" spc="-105" dirty="0"/>
              <a:t>таблицы</a:t>
            </a:r>
            <a:r>
              <a:rPr sz="3200" spc="-70" dirty="0"/>
              <a:t> </a:t>
            </a:r>
            <a:r>
              <a:rPr sz="3200" spc="-155" dirty="0"/>
              <a:t>модель </a:t>
            </a:r>
            <a:r>
              <a:rPr sz="3200" spc="-10" dirty="0"/>
              <a:t>нарушителя</a:t>
            </a:r>
            <a:endParaRPr sz="320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66700"/>
            <a:ext cx="10905564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790700"/>
            <a:ext cx="17674001" cy="1360194"/>
          </a:xfrm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3098144">
              <a:lnSpc>
                <a:spcPct val="100000"/>
              </a:lnSpc>
              <a:spcBef>
                <a:spcPts val="100"/>
              </a:spcBef>
            </a:pPr>
            <a:r>
              <a:rPr sz="3200" spc="-155" dirty="0"/>
              <a:t>Модель</a:t>
            </a:r>
            <a:r>
              <a:rPr sz="3200" spc="-105" dirty="0"/>
              <a:t> </a:t>
            </a:r>
            <a:r>
              <a:rPr sz="3200" spc="-20" dirty="0"/>
              <a:t>угроз</a:t>
            </a:r>
            <a:endParaRPr sz="32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FF456B4D-E5D3-3A82-8778-657CB5390F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588" y="5207935"/>
            <a:ext cx="10927976" cy="4812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1353</Words>
  <Application>Microsoft Office PowerPoint</Application>
  <PresentationFormat>Произвольный</PresentationFormat>
  <Paragraphs>155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Calibri</vt:lpstr>
      <vt:lpstr>Microsoft Sans Serif</vt:lpstr>
      <vt:lpstr>Times New Roman</vt:lpstr>
      <vt:lpstr>Trebuchet MS</vt:lpstr>
      <vt:lpstr>Verdana</vt:lpstr>
      <vt:lpstr>Office Theme</vt:lpstr>
      <vt:lpstr>Презентация PowerPoint</vt:lpstr>
      <vt:lpstr>Презентация PowerPoint</vt:lpstr>
      <vt:lpstr>Актуальность</vt:lpstr>
      <vt:lpstr>ЦЕЛЬ</vt:lpstr>
      <vt:lpstr>ФУНКЦИИ ПРИЛОЖЕНИЯ</vt:lpstr>
      <vt:lpstr>Идентификация активов</vt:lpstr>
      <vt:lpstr>Модель нарушителя</vt:lpstr>
      <vt:lpstr>Продолжение таблицы модель нарушителя</vt:lpstr>
      <vt:lpstr>Модель угроз</vt:lpstr>
      <vt:lpstr>Продолжение таблицы модель угроз</vt:lpstr>
      <vt:lpstr>Диаграмма IDEF0</vt:lpstr>
      <vt:lpstr>LOG4QT</vt:lpstr>
      <vt:lpstr>Server logging</vt:lpstr>
      <vt:lpstr>FireWall - TinyWall </vt:lpstr>
      <vt:lpstr>Модуль QT-Secret</vt:lpstr>
      <vt:lpstr>RBAC</vt:lpstr>
      <vt:lpstr>ДИАГРАММА USE - CASE</vt:lpstr>
      <vt:lpstr>ER - ДИАГРАММА</vt:lpstr>
      <vt:lpstr>АРХИТЕКТУРА СЕТИ</vt:lpstr>
      <vt:lpstr>ОБЗОР СИСТЕМЫ</vt:lpstr>
      <vt:lpstr>Клиентская часть</vt:lpstr>
      <vt:lpstr>Главное меню системы</vt:lpstr>
      <vt:lpstr>Форма сотрудников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Черный и Синий Современный Технология Архитектура Презентация</dc:title>
  <dc:creator>Нурзамат Абыл уулу</dc:creator>
  <cp:keywords>DAGH5T5S09A,BAGH5TfYPsg</cp:keywords>
  <cp:lastModifiedBy>user</cp:lastModifiedBy>
  <cp:revision>12</cp:revision>
  <dcterms:created xsi:type="dcterms:W3CDTF">2024-06-12T08:26:54Z</dcterms:created>
  <dcterms:modified xsi:type="dcterms:W3CDTF">2024-06-17T10:37:58Z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2024-06-12T00:00:00Z</vt:filetime>
  </property>
  <property fmtid="{D5CDD505-2E9C-101B-9397-08002B2CF9AE}" pid="5" name="Producer">
    <vt:lpwstr>Canva</vt:lpwstr>
  </property>
</Properties>
</file>