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02973c0f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a02973c0f5_1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02973c0f5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a02973c0f5_1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02973c0f5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a02973c0f5_1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02973c0f5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a02973c0f5_1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02973c0f5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a02973c0f5_1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02973c0f5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a02973c0f5_1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02973c0f5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a02973c0f5_1_1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02973c0f5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a02973c0f5_1_1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2971799" y="1473200"/>
            <a:ext cx="5398295" cy="181609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971799" y="3289299"/>
            <a:ext cx="539829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699419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971799" y="4402931"/>
            <a:ext cx="3670468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956719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730253" y="1663700"/>
            <a:ext cx="353179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514351" y="2152651"/>
            <a:ext cx="3747692" cy="2190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572002" y="1670051"/>
            <a:ext cx="354211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4367612" y="2152651"/>
            <a:ext cx="3746501" cy="2190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type="title"/>
          </p:nvPr>
        </p:nvSpPr>
        <p:spPr>
          <a:xfrm>
            <a:off x="514350" y="2481436"/>
            <a:ext cx="759857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514349" y="3583036"/>
            <a:ext cx="759857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514351" y="1606550"/>
            <a:ext cx="3746500" cy="2736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366421" y="1606550"/>
            <a:ext cx="374649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0" name="Google Shape;10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title"/>
          </p:nvPr>
        </p:nvSpPr>
        <p:spPr>
          <a:xfrm>
            <a:off x="514350" y="1555750"/>
            <a:ext cx="276066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486151" y="457201"/>
            <a:ext cx="462677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514350" y="2584450"/>
            <a:ext cx="276066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4" name="Google Shape;1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514350" y="1200150"/>
            <a:ext cx="462349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/>
          <p:nvPr>
            <p:ph idx="2" type="pic"/>
          </p:nvPr>
        </p:nvSpPr>
        <p:spPr>
          <a:xfrm>
            <a:off x="5652190" y="685800"/>
            <a:ext cx="2460731" cy="3429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14350" y="2228850"/>
            <a:ext cx="462349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2" name="Google Shape;12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>
            <p:ph type="title"/>
          </p:nvPr>
        </p:nvSpPr>
        <p:spPr>
          <a:xfrm>
            <a:off x="514350" y="3549649"/>
            <a:ext cx="759857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/>
          <p:nvPr>
            <p:ph idx="2" type="pic"/>
          </p:nvPr>
        </p:nvSpPr>
        <p:spPr>
          <a:xfrm>
            <a:off x="1028700" y="699084"/>
            <a:ext cx="6569870" cy="2373732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514350" y="3974702"/>
            <a:ext cx="759857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0" name="Google Shape;1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514351" y="457201"/>
            <a:ext cx="7598570" cy="234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514350" y="3257550"/>
            <a:ext cx="7598571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lang="en"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39" name="Google Shape;139;p25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lang="en"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744200" y="457201"/>
            <a:ext cx="71627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823406" y="2514600"/>
            <a:ext cx="700438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515599" y="3257550"/>
            <a:ext cx="761427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7" name="Google Shape;14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type="title"/>
          </p:nvPr>
        </p:nvSpPr>
        <p:spPr>
          <a:xfrm>
            <a:off x="514351" y="2481436"/>
            <a:ext cx="7598569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514351" y="3583036"/>
            <a:ext cx="759856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54" name="Google Shape;1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lang="en"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56" name="Google Shape;156;p27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lang="en" sz="6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744200" y="457201"/>
            <a:ext cx="7162799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14350" y="2914650"/>
            <a:ext cx="7601577" cy="666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514349" y="3581400"/>
            <a:ext cx="760157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64" name="Google Shape;1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>
            <p:ph type="title"/>
          </p:nvPr>
        </p:nvSpPr>
        <p:spPr>
          <a:xfrm>
            <a:off x="514351" y="457201"/>
            <a:ext cx="7598570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514351" y="2628900"/>
            <a:ext cx="7598571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514350" y="3257550"/>
            <a:ext cx="7598571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72" name="Google Shape;17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>
            <p:ph idx="1" type="body"/>
          </p:nvPr>
        </p:nvSpPr>
        <p:spPr>
          <a:xfrm rot="5400000">
            <a:off x="2945210" y="-824309"/>
            <a:ext cx="2736850" cy="75985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79" name="Google Shape;17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>
            <p:ph type="title"/>
          </p:nvPr>
        </p:nvSpPr>
        <p:spPr>
          <a:xfrm rot="5400000">
            <a:off x="5360363" y="1590843"/>
            <a:ext cx="3886201" cy="1618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 rot="5400000">
            <a:off x="1508293" y="-536744"/>
            <a:ext cx="3886200" cy="58740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442245" y="4402931"/>
            <a:ext cx="1200150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14350" y="4402931"/>
            <a:ext cx="5870744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699545" y="4402931"/>
            <a:ext cx="413375" cy="283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99753" y="218209"/>
            <a:ext cx="8672252" cy="20761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"/>
              <a:t>LARGE-SCALE IDENTIFICATION OF AORTIC STENOSIS AND ITS SEVERITY USING NATURAL LANGUAGE PROCESSING ON ELECTRONIC HEALTH RECORDS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2593571" y="2996275"/>
            <a:ext cx="5265290" cy="13492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NAME – NUSABA ISLAM</a:t>
            </a:r>
            <a:endParaRPr sz="30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ID – 20301407</a:t>
            </a:r>
            <a:endParaRPr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SEC - 02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1134686" y="293024"/>
            <a:ext cx="3522518" cy="48474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Elements of paper –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Summary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1.1.Motivation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1.2 .Contribution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1.3.Methodology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1.4.Conclusion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2.Limitations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2.1.First Limitation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2.2.Second Limitation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3.Synthesis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522518" y="-234835"/>
            <a:ext cx="4590401" cy="1693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 sz="3600"/>
              <a:t>SUMMARY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514351" y="1458884"/>
            <a:ext cx="7598569" cy="2884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127000" lvl="0" marL="215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914920" y="1658261"/>
            <a:ext cx="4552777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*Need for Systematic Tracking.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*Study Population.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*NLP Algorithm Development</a:t>
            </a: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*Comparison with Administrative Codes.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*Comparison with Administrative Codes</a:t>
            </a: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*Population Identified with AS.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Challenges with Administrative Codes.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1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Severity Distribution</a:t>
            </a: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*Implications for Population Management.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                                    MOTIVATION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/>
          </a:bodyPr>
          <a:lstStyle/>
          <a:p>
            <a:pPr indent="-221932" lvl="0" marL="2159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Recognizing limitations in large-scale identification of affected patient populations.</a:t>
            </a:r>
            <a:endParaRPr/>
          </a:p>
          <a:p>
            <a:pPr indent="-221932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Identifying valvular heart disease, particularly aortic stenosis, as a target for improvement.</a:t>
            </a:r>
            <a:endParaRPr/>
          </a:p>
          <a:p>
            <a:pPr indent="-221932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Emphasizing the inadequacy of administrative diagnosis codes in accurately identifying and managing chronic conditions.</a:t>
            </a:r>
            <a:endParaRPr/>
          </a:p>
          <a:p>
            <a:pPr indent="-221932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Underlining the importance of surveillance for preventing complications in valvular heart disease.</a:t>
            </a:r>
            <a:endParaRPr/>
          </a:p>
          <a:p>
            <a:pPr indent="-221932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Advocating for systematic programs to ensure appropriate follow-up for patients with valvular heart disease.</a:t>
            </a:r>
            <a:endParaRPr/>
          </a:p>
          <a:p>
            <a:pPr indent="-221932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Highlighting the potential of NLP algorithms as a solution to overcome challenges in population management.</a:t>
            </a:r>
            <a:endParaRPr/>
          </a:p>
          <a:p>
            <a:pPr indent="-221932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Acknowledging the ability of NLP to capture detailed clinical data from echocardiograms.</a:t>
            </a:r>
            <a:endParaRPr/>
          </a:p>
          <a:p>
            <a:pPr indent="-221932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Viewing NLP as a tool for facilitating effective individual and population management in valvular heart disease.</a:t>
            </a:r>
            <a:endParaRPr/>
          </a:p>
          <a:p>
            <a:pPr indent="-139700" lvl="0" marL="215900" rtl="0" algn="l"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642158" y="457200"/>
            <a:ext cx="7470761" cy="733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                             METHODOLOGY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486296" y="1359131"/>
            <a:ext cx="7626624" cy="2984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85000" lnSpcReduction="20000"/>
          </a:bodyPr>
          <a:lstStyle/>
          <a:p>
            <a:pPr indent="-215265" lvl="0" marL="2159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Conducted within Kaiser Permanente Northern California.</a:t>
            </a:r>
            <a:endParaRPr/>
          </a:p>
          <a:p>
            <a:pPr indent="-215265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Developed NLP algorithms for 16 AS-related variables.</a:t>
            </a:r>
            <a:endParaRPr/>
          </a:p>
          <a:p>
            <a:pPr indent="-215265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Applied algorithms to semi-structured echocardiogram reports.</a:t>
            </a:r>
            <a:endParaRPr/>
          </a:p>
          <a:p>
            <a:pPr indent="-215265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Compared NLP accuracy to administrative diagnostic codes.</a:t>
            </a:r>
            <a:endParaRPr/>
          </a:p>
          <a:p>
            <a:pPr indent="-215265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Created development and validation datasets for algorithm testing.</a:t>
            </a:r>
            <a:endParaRPr/>
          </a:p>
          <a:p>
            <a:pPr indent="-215265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Iteratively refined algorithms for PPV and NPV of at least 95%.</a:t>
            </a:r>
            <a:endParaRPr/>
          </a:p>
          <a:p>
            <a:pPr indent="-215265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Tested algorithms on multiple validation datasets for confirmation.</a:t>
            </a:r>
            <a:endParaRPr/>
          </a:p>
          <a:p>
            <a:pPr indent="-215265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Applied final NLP algorithms to full 2008-2018 dataset.</a:t>
            </a:r>
            <a:endParaRPr/>
          </a:p>
          <a:p>
            <a:pPr indent="-215265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Identified over 53,000 unique patients with AS using NLP.</a:t>
            </a:r>
            <a:endParaRPr/>
          </a:p>
          <a:p>
            <a:pPr indent="-215265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Evaluated AS severity distribution using NLP-derived algorithm.</a:t>
            </a:r>
            <a:endParaRPr/>
          </a:p>
          <a:p>
            <a:pPr indent="-215265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Explored limitations of administrative codes for AS identification.</a:t>
            </a:r>
            <a:endParaRPr/>
          </a:p>
          <a:p>
            <a:pPr indent="-215265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Considered cases where NLP-identified AS lacked diagnosis codes.</a:t>
            </a:r>
            <a:endParaRPr/>
          </a:p>
          <a:p>
            <a:pPr indent="-139700" lvl="0" marL="215900" rtl="0" algn="l"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139700" lvl="0" marL="215900" rtl="0" algn="l"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Favorable accuracy metrics, including PPV and NPV, highlight the effectiveness of NLP.</a:t>
            </a:r>
            <a:endParaRPr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Acknowledgment of study limitations, emphasizing the need for continued refinement and generalization of NLP algorithms.</a:t>
            </a:r>
            <a:endParaRPr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Future research opportunities identified for enhancing NLP application and addressing health system variability.</a:t>
            </a:r>
            <a:endParaRPr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Strategic recommendations for healthcare systems to consider integrating NLP into quality improvement initiatives.</a:t>
            </a:r>
            <a:endParaRPr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Recognition of NLP's potential to revolutionize disease identification and management practices.</a:t>
            </a:r>
            <a:endParaRPr/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679565" y="457200"/>
            <a:ext cx="7433354" cy="546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                                  LIMITATIONS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411480" y="1409007"/>
            <a:ext cx="3850563" cy="68689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First Limitation : Challenges in administrative diagnosis codes</a:t>
            </a:r>
            <a:endParaRPr/>
          </a:p>
        </p:txBody>
      </p:sp>
      <p:sp>
        <p:nvSpPr>
          <p:cNvPr id="227" name="Google Shape;227;p37"/>
          <p:cNvSpPr txBox="1"/>
          <p:nvPr>
            <p:ph idx="2" type="body"/>
          </p:nvPr>
        </p:nvSpPr>
        <p:spPr>
          <a:xfrm>
            <a:off x="574457" y="2501141"/>
            <a:ext cx="3687586" cy="18422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9550" lvl="0" marL="2159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Accuracy Issues.</a:t>
            </a:r>
            <a:endParaRPr/>
          </a:p>
          <a:p>
            <a:pPr indent="-209550" lvl="0" marL="2159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Lack of detail.</a:t>
            </a:r>
            <a:endParaRPr/>
          </a:p>
          <a:p>
            <a:pPr indent="-209550" lvl="0" marL="2159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Variable coding patterns.</a:t>
            </a:r>
            <a:endParaRPr/>
          </a:p>
        </p:txBody>
      </p:sp>
      <p:sp>
        <p:nvSpPr>
          <p:cNvPr id="228" name="Google Shape;228;p37"/>
          <p:cNvSpPr txBox="1"/>
          <p:nvPr>
            <p:ph idx="3" type="body"/>
          </p:nvPr>
        </p:nvSpPr>
        <p:spPr>
          <a:xfrm>
            <a:off x="4367612" y="1265613"/>
            <a:ext cx="3746501" cy="8366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Second Limitation : Inherent Challenges in NLP applications</a:t>
            </a:r>
            <a:endParaRPr/>
          </a:p>
        </p:txBody>
      </p:sp>
      <p:sp>
        <p:nvSpPr>
          <p:cNvPr id="229" name="Google Shape;229;p37"/>
          <p:cNvSpPr txBox="1"/>
          <p:nvPr>
            <p:ph idx="4" type="body"/>
          </p:nvPr>
        </p:nvSpPr>
        <p:spPr>
          <a:xfrm>
            <a:off x="4426526" y="2468879"/>
            <a:ext cx="3687586" cy="18745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Semi structured data variability.</a:t>
            </a:r>
            <a:endParaRPr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Algorithm refinement iterations.</a:t>
            </a:r>
            <a:endParaRPr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Generalizations to other health system.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514351" y="457200"/>
            <a:ext cx="759856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514351" y="1606550"/>
            <a:ext cx="7598569" cy="273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NLP addresses limitations, providing detailed clinical data crucial for effective population management.</a:t>
            </a:r>
            <a:endParaRPr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Significant advancement in disease identification, especially in valvular heart diseases.</a:t>
            </a:r>
            <a:endParaRPr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NLP's capability to capture nuanced information enhances accuracy and comprehensiveness.</a:t>
            </a:r>
            <a:endParaRPr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Potential role of NLP in quality improvement programs for precision and efficiency.</a:t>
            </a:r>
            <a:endParaRPr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Emphasis on the synergistic benefits of combining NLP with traditional methods.</a:t>
            </a:r>
            <a:endParaRPr/>
          </a:p>
          <a:p>
            <a:pPr indent="-127000" lvl="0" marL="2159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