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81" r:id="rId5"/>
    <p:sldId id="279" r:id="rId6"/>
    <p:sldId id="280" r:id="rId7"/>
    <p:sldId id="282"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118E33-C1F7-40B5-A6EF-05D32DB5B1D2}">
          <p14:sldIdLst>
            <p14:sldId id="281"/>
            <p14:sldId id="279"/>
            <p14:sldId id="280"/>
            <p14:sldId id="282"/>
            <p14:sldId id="283"/>
            <p14:sldId id="284"/>
            <p14:sldId id="285"/>
            <p14:sldId id="286"/>
          </p14:sldIdLst>
        </p14:section>
        <p14:section name="Untitled Section" id="{D5E3CF2E-3C32-4E02-8F83-11EDB21EA35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06B7-E551-3751-1832-93A289D0B4FB}"/>
              </a:ext>
            </a:extLst>
          </p:cNvPr>
          <p:cNvSpPr>
            <a:spLocks noGrp="1"/>
          </p:cNvSpPr>
          <p:nvPr>
            <p:ph type="title"/>
          </p:nvPr>
        </p:nvSpPr>
        <p:spPr/>
        <p:txBody>
          <a:bodyPr>
            <a:normAutofit fontScale="90000"/>
          </a:bodyPr>
          <a:lstStyle/>
          <a:p>
            <a:r>
              <a:rPr lang="en-US" sz="4800" dirty="0"/>
              <a:t>Natural language processing to extract medical problems from electronic clinical documents: Performance evaluation</a:t>
            </a:r>
            <a:endParaRPr lang="en-US" dirty="0"/>
          </a:p>
        </p:txBody>
      </p:sp>
      <p:sp>
        <p:nvSpPr>
          <p:cNvPr id="3" name="Content Placeholder 2">
            <a:extLst>
              <a:ext uri="{FF2B5EF4-FFF2-40B4-BE49-F238E27FC236}">
                <a16:creationId xmlns:a16="http://schemas.microsoft.com/office/drawing/2014/main" id="{9B752C22-DB95-CD0E-4D21-1FA6F6D7C04C}"/>
              </a:ext>
            </a:extLst>
          </p:cNvPr>
          <p:cNvSpPr>
            <a:spLocks noGrp="1"/>
          </p:cNvSpPr>
          <p:nvPr>
            <p:ph idx="1"/>
          </p:nvPr>
        </p:nvSpPr>
        <p:spPr/>
        <p:txBody>
          <a:bodyPr/>
          <a:lstStyle/>
          <a:p>
            <a:pPr marL="36900" indent="0">
              <a:buNone/>
            </a:pPr>
            <a:r>
              <a:rPr lang="en-US" dirty="0"/>
              <a:t>                                                          </a:t>
            </a:r>
          </a:p>
          <a:p>
            <a:pPr marL="36900" indent="0">
              <a:buNone/>
            </a:pPr>
            <a:r>
              <a:rPr lang="en-US" dirty="0"/>
              <a:t>                                     Name -  </a:t>
            </a:r>
            <a:r>
              <a:rPr lang="en-US" dirty="0" err="1"/>
              <a:t>Nusaba</a:t>
            </a:r>
            <a:r>
              <a:rPr lang="en-US" dirty="0"/>
              <a:t> Islam</a:t>
            </a:r>
          </a:p>
          <a:p>
            <a:pPr marL="36900" indent="0">
              <a:buNone/>
            </a:pPr>
            <a:r>
              <a:rPr lang="en-US" dirty="0"/>
              <a:t>                                     ID - 20301407             </a:t>
            </a:r>
          </a:p>
          <a:p>
            <a:pPr marL="36900" indent="0">
              <a:buNone/>
            </a:pPr>
            <a:r>
              <a:rPr lang="en-US" dirty="0"/>
              <a:t>                                     Sec - 02                                                                                        </a:t>
            </a:r>
          </a:p>
        </p:txBody>
      </p:sp>
    </p:spTree>
    <p:extLst>
      <p:ext uri="{BB962C8B-B14F-4D97-AF65-F5344CB8AC3E}">
        <p14:creationId xmlns:p14="http://schemas.microsoft.com/office/powerpoint/2010/main" val="58408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Elements of paper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r>
              <a:rPr lang="en-US" sz="2400" dirty="0"/>
              <a:t>1. Summary</a:t>
            </a:r>
          </a:p>
          <a:p>
            <a:r>
              <a:rPr lang="en-US" sz="2400" dirty="0"/>
              <a:t>1.1.Motivation</a:t>
            </a:r>
          </a:p>
          <a:p>
            <a:r>
              <a:rPr lang="en-US" sz="2400" dirty="0"/>
              <a:t>1.2 .Contribution</a:t>
            </a:r>
          </a:p>
          <a:p>
            <a:r>
              <a:rPr lang="en-US" sz="2400" dirty="0"/>
              <a:t>1.3.Methodology</a:t>
            </a:r>
          </a:p>
          <a:p>
            <a:r>
              <a:rPr lang="en-US" sz="2400" dirty="0"/>
              <a:t>1.4.Conclusion</a:t>
            </a:r>
          </a:p>
          <a:p>
            <a:r>
              <a:rPr lang="en-US" sz="2400" dirty="0"/>
              <a:t>2.Limitations</a:t>
            </a:r>
          </a:p>
          <a:p>
            <a:r>
              <a:rPr lang="en-US" sz="2400" dirty="0"/>
              <a:t>2.1.First Limitation</a:t>
            </a:r>
          </a:p>
          <a:p>
            <a:r>
              <a:rPr lang="en-US" sz="2400" dirty="0"/>
              <a:t>2.2.Second Limitation</a:t>
            </a:r>
          </a:p>
          <a:p>
            <a:r>
              <a:rPr lang="en-US" sz="2400" dirty="0"/>
              <a:t>3.Synthesis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58EF-FFC0-02B2-E11C-7595566A5B6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755D6AF-A95A-5D8C-6F0B-4F0749D59B87}"/>
              </a:ext>
            </a:extLst>
          </p:cNvPr>
          <p:cNvSpPr>
            <a:spLocks noGrp="1"/>
          </p:cNvSpPr>
          <p:nvPr>
            <p:ph idx="1"/>
          </p:nvPr>
        </p:nvSpPr>
        <p:spPr/>
        <p:txBody>
          <a:bodyPr/>
          <a:lstStyle/>
          <a:p>
            <a:r>
              <a:rPr lang="en-US" b="1" i="0" dirty="0">
                <a:effectLst/>
                <a:latin typeface="Söhne"/>
              </a:rPr>
              <a:t>Coded Entries for Electronic Problem Lists.</a:t>
            </a:r>
          </a:p>
          <a:p>
            <a:r>
              <a:rPr lang="en-US" b="1" i="0" dirty="0">
                <a:effectLst/>
                <a:latin typeface="Söhne"/>
              </a:rPr>
              <a:t>Evaluation of Encoding Systems</a:t>
            </a:r>
            <a:r>
              <a:rPr lang="en-US" b="1" dirty="0">
                <a:effectLst/>
                <a:latin typeface="Söhne"/>
              </a:rPr>
              <a:t>.</a:t>
            </a:r>
          </a:p>
          <a:p>
            <a:r>
              <a:rPr lang="en-US" b="1" i="0" dirty="0">
                <a:effectLst/>
                <a:latin typeface="Söhne"/>
              </a:rPr>
              <a:t>Crucial Role of Negation Detection.</a:t>
            </a:r>
          </a:p>
          <a:p>
            <a:r>
              <a:rPr lang="en-US" b="1" i="0" dirty="0">
                <a:effectLst/>
                <a:latin typeface="Söhne"/>
              </a:rPr>
              <a:t>Automated Problem List System Components</a:t>
            </a:r>
            <a:r>
              <a:rPr lang="en-US" b="1" dirty="0">
                <a:effectLst/>
                <a:latin typeface="Söhne"/>
              </a:rPr>
              <a:t>.</a:t>
            </a:r>
          </a:p>
          <a:p>
            <a:r>
              <a:rPr lang="en-US" b="1" i="0" dirty="0">
                <a:effectLst/>
                <a:latin typeface="Söhne"/>
              </a:rPr>
              <a:t>Processing with NLP Module.</a:t>
            </a:r>
          </a:p>
          <a:p>
            <a:r>
              <a:rPr lang="en-US" b="1" i="0" dirty="0">
                <a:effectLst/>
                <a:latin typeface="Söhne"/>
              </a:rPr>
              <a:t>Reference Standard Creation</a:t>
            </a:r>
            <a:r>
              <a:rPr lang="en-US" b="1" dirty="0">
                <a:effectLst/>
                <a:latin typeface="Söhne"/>
              </a:rPr>
              <a:t>.</a:t>
            </a:r>
          </a:p>
          <a:p>
            <a:r>
              <a:rPr lang="en-US" b="1" i="0" dirty="0">
                <a:effectLst/>
                <a:latin typeface="Söhne"/>
              </a:rPr>
              <a:t>Evaluation Metrics and Statistical Significance.</a:t>
            </a:r>
            <a:endParaRPr lang="en-US" dirty="0"/>
          </a:p>
        </p:txBody>
      </p:sp>
    </p:spTree>
    <p:extLst>
      <p:ext uri="{BB962C8B-B14F-4D97-AF65-F5344CB8AC3E}">
        <p14:creationId xmlns:p14="http://schemas.microsoft.com/office/powerpoint/2010/main" val="319755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25BF-6ACD-75C2-D881-4B55E82C638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161A605-0C6A-9152-571D-542078A6F958}"/>
              </a:ext>
            </a:extLst>
          </p:cNvPr>
          <p:cNvSpPr>
            <a:spLocks noGrp="1"/>
          </p:cNvSpPr>
          <p:nvPr>
            <p:ph idx="1"/>
          </p:nvPr>
        </p:nvSpPr>
        <p:spPr/>
        <p:txBody>
          <a:bodyPr/>
          <a:lstStyle/>
          <a:p>
            <a:r>
              <a:rPr lang="en-US" b="1" i="0" dirty="0">
                <a:effectLst/>
                <a:latin typeface="Söhne"/>
              </a:rPr>
              <a:t>Enhancing Problem List Accuracy.</a:t>
            </a:r>
          </a:p>
          <a:p>
            <a:r>
              <a:rPr lang="en-US" b="1" i="0" dirty="0">
                <a:effectLst/>
                <a:latin typeface="Söhne"/>
              </a:rPr>
              <a:t>Streamlining Clinical Processes</a:t>
            </a:r>
            <a:r>
              <a:rPr lang="en-US" b="1" dirty="0">
                <a:effectLst/>
                <a:latin typeface="Söhne"/>
              </a:rPr>
              <a:t>.</a:t>
            </a:r>
          </a:p>
          <a:p>
            <a:r>
              <a:rPr lang="en-US" b="1" i="0" dirty="0">
                <a:effectLst/>
                <a:latin typeface="Söhne"/>
              </a:rPr>
              <a:t>Optimizing Continuity of Care.</a:t>
            </a:r>
          </a:p>
          <a:p>
            <a:r>
              <a:rPr lang="en-US" b="1" i="0" dirty="0">
                <a:effectLst/>
                <a:latin typeface="Söhne"/>
              </a:rPr>
              <a:t>Addressing Institutional Challenges.</a:t>
            </a:r>
          </a:p>
          <a:p>
            <a:r>
              <a:rPr lang="en-US" b="1" i="0" dirty="0">
                <a:effectLst/>
                <a:latin typeface="Söhne"/>
              </a:rPr>
              <a:t>Harnessing NLP for Automation.</a:t>
            </a:r>
            <a:endParaRPr lang="en-US" dirty="0"/>
          </a:p>
        </p:txBody>
      </p:sp>
    </p:spTree>
    <p:extLst>
      <p:ext uri="{BB962C8B-B14F-4D97-AF65-F5344CB8AC3E}">
        <p14:creationId xmlns:p14="http://schemas.microsoft.com/office/powerpoint/2010/main" val="184090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6CA6-1EFC-0B24-9935-D67677DB5407}"/>
              </a:ext>
            </a:extLst>
          </p:cNvPr>
          <p:cNvSpPr>
            <a:spLocks noGrp="1"/>
          </p:cNvSpPr>
          <p:nvPr>
            <p:ph type="ctrTitle"/>
          </p:nvPr>
        </p:nvSpPr>
        <p:spPr>
          <a:xfrm>
            <a:off x="980902" y="448887"/>
            <a:ext cx="10399222" cy="881149"/>
          </a:xfrm>
        </p:spPr>
        <p:txBody>
          <a:bodyPr/>
          <a:lstStyle/>
          <a:p>
            <a:r>
              <a:rPr lang="en-US" dirty="0"/>
              <a:t>Methodology</a:t>
            </a:r>
          </a:p>
        </p:txBody>
      </p:sp>
      <p:sp>
        <p:nvSpPr>
          <p:cNvPr id="3" name="Subtitle 2">
            <a:extLst>
              <a:ext uri="{FF2B5EF4-FFF2-40B4-BE49-F238E27FC236}">
                <a16:creationId xmlns:a16="http://schemas.microsoft.com/office/drawing/2014/main" id="{B441942D-A407-A712-3E8B-B366E8182B0A}"/>
              </a:ext>
            </a:extLst>
          </p:cNvPr>
          <p:cNvSpPr>
            <a:spLocks noGrp="1"/>
          </p:cNvSpPr>
          <p:nvPr>
            <p:ph type="subTitle" idx="1"/>
          </p:nvPr>
        </p:nvSpPr>
        <p:spPr>
          <a:xfrm>
            <a:off x="656705" y="1238596"/>
            <a:ext cx="10571019" cy="4838008"/>
          </a:xfrm>
        </p:spPr>
        <p:txBody>
          <a:bodyPr/>
          <a:lstStyle/>
          <a:p>
            <a:endParaRPr lang="en-US" dirty="0"/>
          </a:p>
          <a:p>
            <a:endParaRPr lang="en-US" dirty="0"/>
          </a:p>
        </p:txBody>
      </p:sp>
      <p:sp>
        <p:nvSpPr>
          <p:cNvPr id="5" name="TextBox 4">
            <a:extLst>
              <a:ext uri="{FF2B5EF4-FFF2-40B4-BE49-F238E27FC236}">
                <a16:creationId xmlns:a16="http://schemas.microsoft.com/office/drawing/2014/main" id="{8957AEF8-194F-E5A6-A816-B280469D2D35}"/>
              </a:ext>
            </a:extLst>
          </p:cNvPr>
          <p:cNvSpPr txBox="1"/>
          <p:nvPr/>
        </p:nvSpPr>
        <p:spPr>
          <a:xfrm>
            <a:off x="811876" y="1330036"/>
            <a:ext cx="8334201" cy="3693319"/>
          </a:xfrm>
          <a:prstGeom prst="rect">
            <a:avLst/>
          </a:prstGeom>
          <a:noFill/>
        </p:spPr>
        <p:txBody>
          <a:bodyPr wrap="square">
            <a:spAutoFit/>
          </a:bodyPr>
          <a:lstStyle/>
          <a:p>
            <a:r>
              <a:rPr lang="en-US" b="1" i="0" dirty="0">
                <a:effectLst/>
                <a:latin typeface="Söhne"/>
              </a:rPr>
              <a:t>Background Application Design.</a:t>
            </a:r>
          </a:p>
          <a:p>
            <a:endParaRPr lang="en-US" b="1" dirty="0">
              <a:latin typeface="Söhne"/>
            </a:endParaRPr>
          </a:p>
          <a:p>
            <a:r>
              <a:rPr lang="en-US" b="1" i="0" dirty="0">
                <a:effectLst/>
                <a:latin typeface="Söhne"/>
              </a:rPr>
              <a:t>Medical Vocabularies and Coding.</a:t>
            </a:r>
          </a:p>
          <a:p>
            <a:endParaRPr lang="en-US" b="1" dirty="0">
              <a:latin typeface="Söhne"/>
            </a:endParaRPr>
          </a:p>
          <a:p>
            <a:r>
              <a:rPr lang="en-US" b="1" i="0" dirty="0">
                <a:effectLst/>
                <a:latin typeface="Söhne"/>
              </a:rPr>
              <a:t>Negation Detection.</a:t>
            </a:r>
          </a:p>
          <a:p>
            <a:endParaRPr lang="en-US" b="1" dirty="0">
              <a:latin typeface="Söhne"/>
            </a:endParaRPr>
          </a:p>
          <a:p>
            <a:r>
              <a:rPr lang="en-US" b="1" i="0" dirty="0">
                <a:effectLst/>
                <a:latin typeface="Söhne"/>
              </a:rPr>
              <a:t>Automated Problem List System.</a:t>
            </a:r>
          </a:p>
          <a:p>
            <a:endParaRPr lang="en-US" b="1" dirty="0">
              <a:latin typeface="Söhne"/>
            </a:endParaRPr>
          </a:p>
          <a:p>
            <a:r>
              <a:rPr lang="en-US" b="1" i="0" dirty="0">
                <a:effectLst/>
                <a:latin typeface="Söhne"/>
              </a:rPr>
              <a:t>Selection of Medical Problems.</a:t>
            </a:r>
          </a:p>
          <a:p>
            <a:endParaRPr lang="en-US" b="1" dirty="0">
              <a:latin typeface="Söhne"/>
            </a:endParaRPr>
          </a:p>
          <a:p>
            <a:r>
              <a:rPr lang="en-US" b="1" i="0" dirty="0">
                <a:effectLst/>
                <a:latin typeface="Söhne"/>
              </a:rPr>
              <a:t>NLP Module and Disambiguation.</a:t>
            </a:r>
          </a:p>
          <a:p>
            <a:endParaRPr lang="en-US" b="1" dirty="0">
              <a:latin typeface="Söhne"/>
            </a:endParaRPr>
          </a:p>
          <a:p>
            <a:r>
              <a:rPr lang="en-US" b="1" i="0" dirty="0">
                <a:effectLst/>
                <a:latin typeface="Söhne"/>
              </a:rPr>
              <a:t>Physician Review and Reference Standard.</a:t>
            </a:r>
          </a:p>
        </p:txBody>
      </p:sp>
    </p:spTree>
    <p:extLst>
      <p:ext uri="{BB962C8B-B14F-4D97-AF65-F5344CB8AC3E}">
        <p14:creationId xmlns:p14="http://schemas.microsoft.com/office/powerpoint/2010/main" val="118758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EAFA-42D0-201B-5B8A-F173421D417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99C153-07D9-949A-87CC-ABF5DC3ABAF1}"/>
              </a:ext>
            </a:extLst>
          </p:cNvPr>
          <p:cNvSpPr>
            <a:spLocks noGrp="1"/>
          </p:cNvSpPr>
          <p:nvPr>
            <p:ph idx="1"/>
          </p:nvPr>
        </p:nvSpPr>
        <p:spPr>
          <a:xfrm>
            <a:off x="639475" y="1968385"/>
            <a:ext cx="10353762" cy="3714749"/>
          </a:xfrm>
        </p:spPr>
        <p:txBody>
          <a:bodyPr/>
          <a:lstStyle/>
          <a:p>
            <a:r>
              <a:rPr lang="en-US" dirty="0"/>
              <a:t>The methodology involves the development of an NLP-based system, thorough evaluation through physician review, optimization of the system's subset, and statistical analysis to assess performance differences. The focus is on addressing deficiencies in the accuracy and completeness of problem lists in electronic health records.</a:t>
            </a:r>
          </a:p>
        </p:txBody>
      </p:sp>
    </p:spTree>
    <p:extLst>
      <p:ext uri="{BB962C8B-B14F-4D97-AF65-F5344CB8AC3E}">
        <p14:creationId xmlns:p14="http://schemas.microsoft.com/office/powerpoint/2010/main" val="9514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808A-D613-870A-DECE-8B705A4A7317}"/>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5CABDD3-4FC5-519E-5D17-040A315749BA}"/>
              </a:ext>
            </a:extLst>
          </p:cNvPr>
          <p:cNvSpPr>
            <a:spLocks noGrp="1"/>
          </p:cNvSpPr>
          <p:nvPr>
            <p:ph sz="half" idx="1"/>
          </p:nvPr>
        </p:nvSpPr>
        <p:spPr/>
        <p:txBody>
          <a:bodyPr/>
          <a:lstStyle/>
          <a:p>
            <a:r>
              <a:rPr lang="en-US" dirty="0"/>
              <a:t>First Limitation</a:t>
            </a:r>
          </a:p>
          <a:p>
            <a:r>
              <a:rPr lang="en-US" b="0" i="0" dirty="0">
                <a:effectLst/>
                <a:latin typeface="Söhne"/>
              </a:rPr>
              <a:t>Limited Scope of Medical Problems:</a:t>
            </a:r>
          </a:p>
          <a:p>
            <a:r>
              <a:rPr lang="en-US" b="1" i="0" dirty="0">
                <a:effectLst/>
                <a:latin typeface="Söhne"/>
              </a:rPr>
              <a:t>Description</a:t>
            </a:r>
          </a:p>
          <a:p>
            <a:r>
              <a:rPr lang="en-US" b="1" i="0" dirty="0">
                <a:effectLst/>
                <a:latin typeface="Söhne"/>
              </a:rPr>
              <a:t>Implications</a:t>
            </a:r>
            <a:endParaRPr lang="en-US" b="1" dirty="0">
              <a:effectLst/>
              <a:latin typeface="Söhne"/>
            </a:endParaRPr>
          </a:p>
          <a:p>
            <a:r>
              <a:rPr lang="en-US" b="1" i="0" dirty="0">
                <a:effectLst/>
                <a:latin typeface="Söhne"/>
              </a:rPr>
              <a:t>Mitigation Strategies</a:t>
            </a:r>
            <a:endParaRPr lang="en-US" dirty="0"/>
          </a:p>
        </p:txBody>
      </p:sp>
      <p:sp>
        <p:nvSpPr>
          <p:cNvPr id="4" name="Content Placeholder 3">
            <a:extLst>
              <a:ext uri="{FF2B5EF4-FFF2-40B4-BE49-F238E27FC236}">
                <a16:creationId xmlns:a16="http://schemas.microsoft.com/office/drawing/2014/main" id="{83ACBA76-0EE9-3BFC-F192-4077D187D846}"/>
              </a:ext>
            </a:extLst>
          </p:cNvPr>
          <p:cNvSpPr>
            <a:spLocks noGrp="1"/>
          </p:cNvSpPr>
          <p:nvPr>
            <p:ph sz="half" idx="2"/>
          </p:nvPr>
        </p:nvSpPr>
        <p:spPr/>
        <p:txBody>
          <a:bodyPr/>
          <a:lstStyle/>
          <a:p>
            <a:r>
              <a:rPr lang="en-US" dirty="0"/>
              <a:t>Second Limitation</a:t>
            </a:r>
          </a:p>
          <a:p>
            <a:r>
              <a:rPr lang="en-US" b="0" i="0" dirty="0">
                <a:effectLst/>
                <a:latin typeface="Söhne"/>
              </a:rPr>
              <a:t>Precision vs. Recall Trade-Off:</a:t>
            </a:r>
          </a:p>
          <a:p>
            <a:r>
              <a:rPr lang="en-US" b="1" i="0" dirty="0">
                <a:effectLst/>
                <a:latin typeface="Söhne"/>
              </a:rPr>
              <a:t>Description</a:t>
            </a:r>
          </a:p>
          <a:p>
            <a:r>
              <a:rPr lang="en-US" b="1" i="0" dirty="0">
                <a:effectLst/>
                <a:latin typeface="Söhne"/>
              </a:rPr>
              <a:t>Implications</a:t>
            </a:r>
            <a:endParaRPr lang="en-US" b="1" dirty="0">
              <a:effectLst/>
              <a:latin typeface="Söhne"/>
            </a:endParaRPr>
          </a:p>
          <a:p>
            <a:r>
              <a:rPr lang="en-US" b="1" i="0" dirty="0">
                <a:effectLst/>
                <a:latin typeface="Söhne"/>
              </a:rPr>
              <a:t>Mitigation Strategies</a:t>
            </a:r>
            <a:endParaRPr lang="en-US" dirty="0"/>
          </a:p>
          <a:p>
            <a:endParaRPr lang="en-US" b="0" i="0" dirty="0">
              <a:effectLst/>
              <a:latin typeface="Söhne"/>
            </a:endParaRPr>
          </a:p>
          <a:p>
            <a:endParaRPr lang="en-US" dirty="0"/>
          </a:p>
        </p:txBody>
      </p:sp>
    </p:spTree>
    <p:extLst>
      <p:ext uri="{BB962C8B-B14F-4D97-AF65-F5344CB8AC3E}">
        <p14:creationId xmlns:p14="http://schemas.microsoft.com/office/powerpoint/2010/main" val="343166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85FE-8533-8974-B3A7-43DDC5F16BA5}"/>
              </a:ext>
            </a:extLst>
          </p:cNvPr>
          <p:cNvSpPr>
            <a:spLocks noGrp="1"/>
          </p:cNvSpPr>
          <p:nvPr>
            <p:ph type="title"/>
          </p:nvPr>
        </p:nvSpPr>
        <p:spPr/>
        <p:txBody>
          <a:bodyPr/>
          <a:lstStyle/>
          <a:p>
            <a:r>
              <a:rPr lang="en-US" dirty="0"/>
              <a:t>Synthesis</a:t>
            </a:r>
          </a:p>
        </p:txBody>
      </p:sp>
      <p:sp>
        <p:nvSpPr>
          <p:cNvPr id="3" name="Content Placeholder 2">
            <a:extLst>
              <a:ext uri="{FF2B5EF4-FFF2-40B4-BE49-F238E27FC236}">
                <a16:creationId xmlns:a16="http://schemas.microsoft.com/office/drawing/2014/main" id="{CA973CB0-B0C2-A17C-2760-23C033B20894}"/>
              </a:ext>
            </a:extLst>
          </p:cNvPr>
          <p:cNvSpPr>
            <a:spLocks noGrp="1"/>
          </p:cNvSpPr>
          <p:nvPr>
            <p:ph idx="1"/>
          </p:nvPr>
        </p:nvSpPr>
        <p:spPr/>
        <p:txBody>
          <a:bodyPr>
            <a:normAutofit fontScale="92500" lnSpcReduction="20000"/>
          </a:bodyPr>
          <a:lstStyle/>
          <a:p>
            <a:r>
              <a:rPr lang="en-US" b="1" i="0" dirty="0">
                <a:effectLst/>
                <a:latin typeface="Söhne"/>
              </a:rPr>
              <a:t>Enhanced Clinical Decision Support (CDS).</a:t>
            </a:r>
          </a:p>
          <a:p>
            <a:r>
              <a:rPr lang="en-US" b="1" i="0" dirty="0">
                <a:effectLst/>
                <a:latin typeface="Söhne"/>
              </a:rPr>
              <a:t>Population Health Management</a:t>
            </a:r>
            <a:r>
              <a:rPr lang="en-US" b="1" dirty="0">
                <a:effectLst/>
                <a:latin typeface="Söhne"/>
              </a:rPr>
              <a:t>.</a:t>
            </a:r>
          </a:p>
          <a:p>
            <a:r>
              <a:rPr lang="en-US" b="1" i="0" dirty="0">
                <a:effectLst/>
                <a:latin typeface="Söhne"/>
              </a:rPr>
              <a:t>Continuous System Refinement.</a:t>
            </a:r>
          </a:p>
          <a:p>
            <a:r>
              <a:rPr lang="en-US" b="1" i="0" dirty="0">
                <a:effectLst/>
                <a:latin typeface="Söhne"/>
              </a:rPr>
              <a:t>Interoperability and Data Exchange.</a:t>
            </a:r>
          </a:p>
          <a:p>
            <a:r>
              <a:rPr lang="en-US" b="1" i="0" dirty="0">
                <a:effectLst/>
                <a:latin typeface="Söhne"/>
              </a:rPr>
              <a:t>Machine Learning Integration.</a:t>
            </a:r>
          </a:p>
          <a:p>
            <a:r>
              <a:rPr lang="en-US" b="1" i="0" dirty="0">
                <a:effectLst/>
                <a:latin typeface="Söhne"/>
              </a:rPr>
              <a:t>Patient-Centric Applications.</a:t>
            </a:r>
          </a:p>
          <a:p>
            <a:r>
              <a:rPr lang="en-US" b="1" i="0" dirty="0">
                <a:effectLst/>
                <a:latin typeface="Söhne"/>
              </a:rPr>
              <a:t>Cybersecurity and Ethical Considerations.</a:t>
            </a:r>
            <a:br>
              <a:rPr lang="en-US" b="0" i="0" dirty="0">
                <a:effectLst/>
                <a:latin typeface="Söhne"/>
              </a:rPr>
            </a:br>
            <a:br>
              <a:rPr lang="en-US" b="0" i="0" dirty="0">
                <a:effectLst/>
                <a:latin typeface="Söhne"/>
              </a:rPr>
            </a:br>
            <a:endParaRPr lang="en-US" dirty="0"/>
          </a:p>
        </p:txBody>
      </p:sp>
    </p:spTree>
    <p:extLst>
      <p:ext uri="{BB962C8B-B14F-4D97-AF65-F5344CB8AC3E}">
        <p14:creationId xmlns:p14="http://schemas.microsoft.com/office/powerpoint/2010/main" val="1998527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{2A757B33-DC7F-4223-AAC6-7306037BC307}tf55705232_win32</Template>
  <TotalTime>73</TotalTime>
  <Words>270</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Goudy Old Style</vt:lpstr>
      <vt:lpstr>Söhne</vt:lpstr>
      <vt:lpstr>Wingdings 2</vt:lpstr>
      <vt:lpstr>SlateVTI</vt:lpstr>
      <vt:lpstr>Natural language processing to extract medical problems from electronic clinical documents: Performance evaluation</vt:lpstr>
      <vt:lpstr>Elements of paper </vt:lpstr>
      <vt:lpstr>Summary</vt:lpstr>
      <vt:lpstr>Motivation</vt:lpstr>
      <vt:lpstr>Methodology</vt:lpstr>
      <vt:lpstr>Conclusion</vt:lpstr>
      <vt:lpstr>Limitations</vt:lpstr>
      <vt:lpstr>Synthesis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to extract medical problems from electronic clinical documents: Performance evaluation</dc:title>
  <dc:creator>User</dc:creator>
  <cp:lastModifiedBy>User</cp:lastModifiedBy>
  <cp:revision>2</cp:revision>
  <dcterms:created xsi:type="dcterms:W3CDTF">2023-11-15T10:04:58Z</dcterms:created>
  <dcterms:modified xsi:type="dcterms:W3CDTF">2023-11-21T12:07:01Z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