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85e0bd8b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85e0bd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85e0bd8b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85e0bd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85e0bd8b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85e0bd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85e0bd8b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85e0bd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4d791b05_3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4d791b05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85e0bd8b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85e0bd8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4d791b05_3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4d791b05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4d791b05_3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4d791b05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34d791b05_3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34d791b0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4d791b05_14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4d791b05_1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4d791b05_3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4d791b0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4d791b05_146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4d791b05_14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85e0bd8b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85e0bd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85e0bd8b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85e0bd8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4d791b05_3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4d791b05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Woctv4QSK-w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i.cmu.edu/pub_files/pub1/dellaert_frank_1999_2/dellaert_frank_1999_2.pdf" TargetMode="External"/><Relationship Id="rId4" Type="http://schemas.openxmlformats.org/officeDocument/2006/relationships/hyperlink" Target="https://en.wikipedia.org/wiki/Monte_Carlo_localization" TargetMode="External"/><Relationship Id="rId5" Type="http://schemas.openxmlformats.org/officeDocument/2006/relationships/hyperlink" Target="https://en.wikipedia.org/wiki/Particle_filter" TargetMode="External"/><Relationship Id="rId6" Type="http://schemas.openxmlformats.org/officeDocument/2006/relationships/hyperlink" Target="https://www.youtube.com/watch?v=MsYlueVDLI0" TargetMode="External"/><Relationship Id="rId7" Type="http://schemas.openxmlformats.org/officeDocument/2006/relationships/hyperlink" Target="http://robots.stanford.edu/papers/thrun.robust-mcl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438800" y="3220750"/>
            <a:ext cx="8102400" cy="8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Localization</a:t>
            </a: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-438100" y="4514500"/>
            <a:ext cx="897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by- Sarthak Mishra (18388) and Siddhant Sekhar (18395)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ndian Institute of Science Education and Research, Bhopal - Wikipedia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75" y="99325"/>
            <a:ext cx="1804200" cy="1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00" y="385425"/>
            <a:ext cx="5278049" cy="24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Localization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691200" y="1434000"/>
            <a:ext cx="77616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In sampling-based methods one represents the density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 </a:t>
            </a:r>
            <a:r>
              <a:rPr lang="en" sz="1600"/>
              <a:t>)</a:t>
            </a:r>
            <a:r>
              <a:rPr lang="en" sz="1600"/>
              <a:t> by a set of </a:t>
            </a:r>
            <a:r>
              <a:rPr b="1" lang="en" sz="1600"/>
              <a:t>N</a:t>
            </a:r>
            <a:r>
              <a:rPr lang="en" sz="1600"/>
              <a:t> random samples or particles </a:t>
            </a:r>
            <a:r>
              <a:rPr i="1" lang="en" sz="1600"/>
              <a:t>S</a:t>
            </a:r>
            <a:r>
              <a:rPr baseline="-25000" i="1" lang="en" sz="1600"/>
              <a:t>k</a:t>
            </a:r>
            <a:r>
              <a:rPr i="1" lang="en" sz="1600"/>
              <a:t> = { s</a:t>
            </a:r>
            <a:r>
              <a:rPr baseline="30000" i="1" lang="en" sz="1600"/>
              <a:t>i</a:t>
            </a:r>
            <a:r>
              <a:rPr baseline="-25000" i="1" lang="en" sz="1600"/>
              <a:t>k</a:t>
            </a:r>
            <a:r>
              <a:rPr i="1" lang="en" sz="1600"/>
              <a:t> ; i = 1 … N }</a:t>
            </a:r>
            <a:r>
              <a:rPr lang="en" sz="1600"/>
              <a:t> drawn from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The goal is then to recursively compute at each time step </a:t>
            </a:r>
            <a:r>
              <a:rPr b="1" i="1" lang="en" sz="1600"/>
              <a:t>k</a:t>
            </a:r>
            <a:r>
              <a:rPr lang="en" sz="1600"/>
              <a:t> the set of samples </a:t>
            </a:r>
            <a:r>
              <a:rPr i="1" lang="en" sz="1600"/>
              <a:t>S</a:t>
            </a:r>
            <a:r>
              <a:rPr baseline="-25000" i="1" lang="en" sz="1600"/>
              <a:t>k</a:t>
            </a:r>
            <a:r>
              <a:rPr lang="en" sz="1600"/>
              <a:t> that is drawn from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 </a:t>
            </a:r>
            <a:r>
              <a:rPr lang="en" sz="1600"/>
              <a:t>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These class of algorithms known as </a:t>
            </a:r>
            <a:r>
              <a:rPr b="1" lang="en" sz="1600"/>
              <a:t>Particle Filters</a:t>
            </a:r>
            <a:r>
              <a:rPr lang="en" sz="1600"/>
              <a:t> or </a:t>
            </a:r>
            <a:r>
              <a:rPr b="1" lang="en" sz="1600"/>
              <a:t>Monte Carlo Filter</a:t>
            </a:r>
            <a:r>
              <a:rPr lang="en" sz="1600"/>
              <a:t> or </a:t>
            </a:r>
            <a:r>
              <a:rPr b="1" lang="en" sz="1600"/>
              <a:t>Monte Carlo Localization. </a:t>
            </a:r>
            <a:r>
              <a:rPr lang="en" sz="1600"/>
              <a:t>The algorithm proceeds as follows: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b="1" lang="en" sz="1600"/>
              <a:t>Prediction Phase:-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we start from the set of particles </a:t>
            </a:r>
            <a:r>
              <a:rPr i="1" lang="en" sz="1600"/>
              <a:t>S</a:t>
            </a:r>
            <a:r>
              <a:rPr baseline="-25000" i="1" lang="en" sz="1600"/>
              <a:t>k-1</a:t>
            </a:r>
            <a:r>
              <a:rPr i="1" lang="en" sz="1600"/>
              <a:t> </a:t>
            </a:r>
            <a:r>
              <a:rPr lang="en" sz="1600"/>
              <a:t> computed in the previous iteration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apply the motion model to each particle </a:t>
            </a:r>
            <a:r>
              <a:rPr i="1" lang="en" sz="1600"/>
              <a:t>s</a:t>
            </a:r>
            <a:r>
              <a:rPr baseline="30000" i="1" lang="en" sz="1600"/>
              <a:t>i</a:t>
            </a:r>
            <a:r>
              <a:rPr baseline="-25000" i="1" lang="en" sz="1600"/>
              <a:t>k-1 </a:t>
            </a:r>
            <a:r>
              <a:rPr lang="en" sz="1600"/>
              <a:t>, by sampling from the density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s</a:t>
            </a:r>
            <a:r>
              <a:rPr baseline="30000" i="1" lang="en" sz="1600"/>
              <a:t>i</a:t>
            </a:r>
            <a:r>
              <a:rPr baseline="-25000" i="1" lang="en" sz="1600"/>
              <a:t>k-1 </a:t>
            </a:r>
            <a:r>
              <a:rPr baseline="-25000" lang="en" sz="1600"/>
              <a:t> </a:t>
            </a:r>
            <a:r>
              <a:rPr lang="en" sz="1600"/>
              <a:t>,</a:t>
            </a:r>
            <a:r>
              <a:rPr baseline="-25000" lang="en" sz="1600"/>
              <a:t>  </a:t>
            </a:r>
            <a:r>
              <a:rPr b="1" lang="en" sz="1600"/>
              <a:t>u</a:t>
            </a:r>
            <a:r>
              <a:rPr baseline="-25000" lang="en" sz="1600"/>
              <a:t>k-1 </a:t>
            </a:r>
            <a:r>
              <a:rPr lang="en" sz="1600"/>
              <a:t>):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MCL (Prediction and Update Phase)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691200" y="1434000"/>
            <a:ext cx="77616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Mo</a:t>
            </a:r>
            <a:r>
              <a:rPr lang="en" sz="1600"/>
              <a:t>nte Carlo Prediction Phase: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(I) </a:t>
            </a:r>
            <a:r>
              <a:rPr b="1" lang="en" sz="1600"/>
              <a:t>for each particle s</a:t>
            </a:r>
            <a:r>
              <a:rPr b="1" baseline="30000" lang="en" sz="1600"/>
              <a:t>i</a:t>
            </a:r>
            <a:r>
              <a:rPr b="1" baseline="-25000" lang="en" sz="1600"/>
              <a:t>k-1</a:t>
            </a:r>
            <a:r>
              <a:rPr b="1" lang="en" sz="1600"/>
              <a:t>: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draw one sample s’</a:t>
            </a:r>
            <a:r>
              <a:rPr b="1" baseline="30000" lang="en" sz="1600"/>
              <a:t>i</a:t>
            </a:r>
            <a:r>
              <a:rPr b="1" baseline="-25000" lang="en" sz="1600"/>
              <a:t>k</a:t>
            </a:r>
            <a:r>
              <a:rPr b="1" lang="en" sz="1600"/>
              <a:t> from </a:t>
            </a:r>
            <a:r>
              <a:rPr b="1" i="1" lang="en" sz="1600"/>
              <a:t>p</a:t>
            </a:r>
            <a:r>
              <a:rPr b="1" lang="en" sz="1600"/>
              <a:t>( x</a:t>
            </a:r>
            <a:r>
              <a:rPr b="1" baseline="-25000" lang="en" sz="1600"/>
              <a:t>k</a:t>
            </a:r>
            <a:r>
              <a:rPr b="1" lang="en" sz="1600"/>
              <a:t> | </a:t>
            </a:r>
            <a:r>
              <a:rPr b="1" i="1" lang="en" sz="1600"/>
              <a:t>s</a:t>
            </a:r>
            <a:r>
              <a:rPr b="1" baseline="30000" i="1" lang="en" sz="1600"/>
              <a:t>i</a:t>
            </a:r>
            <a:r>
              <a:rPr b="1" baseline="-25000" i="1" lang="en" sz="1600"/>
              <a:t>k-1 </a:t>
            </a:r>
            <a:r>
              <a:rPr b="1" baseline="-25000" lang="en" sz="1600"/>
              <a:t> </a:t>
            </a:r>
            <a:r>
              <a:rPr b="1" lang="en" sz="1600"/>
              <a:t>,</a:t>
            </a:r>
            <a:r>
              <a:rPr b="1" baseline="-25000" lang="en" sz="1600"/>
              <a:t>  </a:t>
            </a:r>
            <a:r>
              <a:rPr b="1" lang="en" sz="1600"/>
              <a:t>u</a:t>
            </a:r>
            <a:r>
              <a:rPr b="1" baseline="-25000" lang="en" sz="1600"/>
              <a:t>k-1 </a:t>
            </a:r>
            <a:r>
              <a:rPr b="1" lang="en" sz="1600"/>
              <a:t>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The prime in </a:t>
            </a:r>
            <a:r>
              <a:rPr b="1" lang="en" sz="1600"/>
              <a:t>s’</a:t>
            </a:r>
            <a:r>
              <a:rPr b="1" baseline="30000" lang="en" sz="1600"/>
              <a:t>i</a:t>
            </a:r>
            <a:r>
              <a:rPr b="1" baseline="-25000" lang="en" sz="1600"/>
              <a:t>k</a:t>
            </a:r>
            <a:r>
              <a:rPr lang="en" sz="1600"/>
              <a:t> indicates that we have not yet incorporated any sensor measurement at time </a:t>
            </a:r>
            <a:r>
              <a:rPr i="1" lang="en" sz="1600"/>
              <a:t>k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▣"/>
            </a:pPr>
            <a:r>
              <a:rPr b="1" lang="en" sz="1600"/>
              <a:t>Update Phase:-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we take into account the measurement </a:t>
            </a:r>
            <a:r>
              <a:rPr b="1" lang="en" sz="1600"/>
              <a:t>z</a:t>
            </a:r>
            <a:r>
              <a:rPr baseline="-25000" lang="en" sz="1600"/>
              <a:t>k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Weight each sample </a:t>
            </a:r>
            <a:r>
              <a:rPr i="1" lang="en" sz="1600"/>
              <a:t>S’</a:t>
            </a:r>
            <a:r>
              <a:rPr baseline="-25000" i="1" lang="en" sz="1600"/>
              <a:t>k</a:t>
            </a:r>
            <a:r>
              <a:rPr lang="en" sz="1600"/>
              <a:t> by the weight m</a:t>
            </a:r>
            <a:r>
              <a:rPr baseline="30000" lang="en" sz="1600"/>
              <a:t>i</a:t>
            </a:r>
            <a:r>
              <a:rPr baseline="-25000" lang="en" sz="1600"/>
              <a:t>k</a:t>
            </a:r>
            <a:r>
              <a:rPr lang="en" sz="1600"/>
              <a:t> =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i="1" lang="en" sz="1600"/>
              <a:t>z</a:t>
            </a:r>
            <a:r>
              <a:rPr baseline="-25000" i="1" lang="en" sz="1600"/>
              <a:t>k</a:t>
            </a:r>
            <a:r>
              <a:rPr baseline="30000" i="1" lang="en" sz="1600"/>
              <a:t> </a:t>
            </a:r>
            <a:r>
              <a:rPr i="1" lang="en" sz="1600"/>
              <a:t>| </a:t>
            </a:r>
            <a:r>
              <a:rPr lang="en" sz="1600"/>
              <a:t>s’</a:t>
            </a:r>
            <a:r>
              <a:rPr baseline="30000" lang="en" sz="1600"/>
              <a:t>i</a:t>
            </a:r>
            <a:r>
              <a:rPr baseline="-25000" lang="en" sz="1600"/>
              <a:t>k</a:t>
            </a:r>
            <a:r>
              <a:rPr baseline="30000" i="1" lang="en" sz="1600"/>
              <a:t> </a:t>
            </a:r>
            <a:r>
              <a:rPr lang="en" sz="1600"/>
              <a:t>), i.e. the likelihood of s’</a:t>
            </a:r>
            <a:r>
              <a:rPr baseline="30000" lang="en" sz="1600"/>
              <a:t>i</a:t>
            </a:r>
            <a:r>
              <a:rPr baseline="-25000" lang="en" sz="1600"/>
              <a:t>k</a:t>
            </a:r>
            <a:r>
              <a:rPr lang="en" sz="1600"/>
              <a:t> given </a:t>
            </a:r>
            <a:r>
              <a:rPr b="1" i="1" lang="en" sz="1600"/>
              <a:t>z</a:t>
            </a:r>
            <a:r>
              <a:rPr baseline="-25000" i="1" lang="en" sz="1600"/>
              <a:t>k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We then obtain S</a:t>
            </a:r>
            <a:r>
              <a:rPr baseline="-25000" lang="en" sz="1600"/>
              <a:t>k</a:t>
            </a:r>
            <a:r>
              <a:rPr lang="en" sz="1600"/>
              <a:t> by resampling from this weighted set: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(II) for j = 1..N:</a:t>
            </a:r>
            <a:endParaRPr b="1" sz="1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draw one </a:t>
            </a:r>
            <a:r>
              <a:rPr b="1" i="1" lang="en" sz="1600"/>
              <a:t>S</a:t>
            </a:r>
            <a:r>
              <a:rPr b="1" baseline="-25000" i="1" lang="en" sz="1600"/>
              <a:t>k</a:t>
            </a:r>
            <a:r>
              <a:rPr b="1" lang="en" sz="1600"/>
              <a:t> sample s</a:t>
            </a:r>
            <a:r>
              <a:rPr b="1" baseline="30000" lang="en" sz="1600"/>
              <a:t>j</a:t>
            </a:r>
            <a:r>
              <a:rPr b="1" baseline="-25000" lang="en" sz="1600"/>
              <a:t>k</a:t>
            </a:r>
            <a:r>
              <a:rPr b="1" lang="en" sz="1600"/>
              <a:t> from { s’</a:t>
            </a:r>
            <a:r>
              <a:rPr b="1" baseline="30000" lang="en" sz="1600"/>
              <a:t>i</a:t>
            </a:r>
            <a:r>
              <a:rPr b="1" baseline="-25000" lang="en" sz="1600"/>
              <a:t>k</a:t>
            </a:r>
            <a:r>
              <a:rPr b="1" lang="en" sz="1600"/>
              <a:t> , m</a:t>
            </a:r>
            <a:r>
              <a:rPr b="1" baseline="30000" lang="en" sz="1600"/>
              <a:t>i</a:t>
            </a:r>
            <a:r>
              <a:rPr b="1" baseline="-25000" lang="en" sz="1600"/>
              <a:t>k </a:t>
            </a:r>
            <a:r>
              <a:rPr b="1"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MCL (Prediction and Update Phase)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691200" y="1912825"/>
            <a:ext cx="7761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The resampling </a:t>
            </a:r>
            <a:r>
              <a:rPr lang="en" sz="1600"/>
              <a:t>selects higher probability samples s’</a:t>
            </a:r>
            <a:r>
              <a:rPr baseline="30000" lang="en" sz="1600"/>
              <a:t>i</a:t>
            </a:r>
            <a:r>
              <a:rPr baseline="-25000" lang="en" sz="1600"/>
              <a:t>k </a:t>
            </a:r>
            <a:r>
              <a:rPr lang="en" sz="1600"/>
              <a:t>that have a high likelihood associated with them.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In doing so a new set </a:t>
            </a:r>
            <a:r>
              <a:rPr i="1" lang="en" sz="1600"/>
              <a:t>S</a:t>
            </a:r>
            <a:r>
              <a:rPr baseline="-25000" i="1" lang="en" sz="1600"/>
              <a:t>k</a:t>
            </a:r>
            <a:r>
              <a:rPr lang="en" sz="1600"/>
              <a:t> is obtained that approximates a random sample from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 </a:t>
            </a:r>
            <a:r>
              <a:rPr lang="en" sz="1600"/>
              <a:t>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After the update phase, the steps </a:t>
            </a:r>
            <a:r>
              <a:rPr b="1" lang="en" sz="1600"/>
              <a:t>(I)</a:t>
            </a:r>
            <a:r>
              <a:rPr lang="en" sz="1600"/>
              <a:t> and </a:t>
            </a:r>
            <a:r>
              <a:rPr b="1" lang="en" sz="1600"/>
              <a:t>(II)</a:t>
            </a:r>
            <a:r>
              <a:rPr lang="en" sz="1600"/>
              <a:t> are repeated recursively. To initialize the filter, we start at time k = 0 with a random sample S</a:t>
            </a:r>
            <a:r>
              <a:rPr baseline="-25000" lang="en" sz="1600"/>
              <a:t>0</a:t>
            </a:r>
            <a:r>
              <a:rPr lang="en" sz="1600"/>
              <a:t> = { s</a:t>
            </a:r>
            <a:r>
              <a:rPr baseline="30000" lang="en" sz="1600"/>
              <a:t>i</a:t>
            </a:r>
            <a:r>
              <a:rPr baseline="-25000" lang="en" sz="1600"/>
              <a:t>0 </a:t>
            </a:r>
            <a:r>
              <a:rPr lang="en" sz="1600"/>
              <a:t>}.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MCL - Graphical Interpretation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16233" l="0" r="0" t="0"/>
          <a:stretch/>
        </p:blipFill>
        <p:spPr>
          <a:xfrm>
            <a:off x="1951963" y="1384700"/>
            <a:ext cx="5240074" cy="32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815100" y="4712825"/>
            <a:ext cx="7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Fig. 1: The probability densities and particle sets for one iteration of the algorithm.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4</a:t>
            </a:r>
            <a:r>
              <a:rPr lang="en" sz="9600">
                <a:solidFill>
                  <a:schemeClr val="accent2"/>
                </a:solidFill>
              </a:rPr>
              <a:t>.</a:t>
            </a:r>
            <a:br>
              <a:rPr lang="en" sz="9600">
                <a:solidFill>
                  <a:schemeClr val="accent2"/>
                </a:solidFill>
              </a:rPr>
            </a:br>
            <a:r>
              <a:rPr lang="en"/>
              <a:t>Results and Discussions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obtained after hours of tedious effort :P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Result output from our code.</a:t>
            </a:r>
            <a:endParaRPr b="1"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 title="outpu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500" y="173375"/>
            <a:ext cx="5027776" cy="37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MCL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822825" y="1481425"/>
            <a:ext cx="7706400" cy="706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 best for 10% to 20% perpetual noise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822825" y="2727887"/>
            <a:ext cx="7706400" cy="706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performs poorly when the noise level is too small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22825" y="3974349"/>
            <a:ext cx="7706400" cy="706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MCL with accurate sensors may perform worse than MCL with inaccurate sensor!!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6"/>
          <p:cNvCxnSpPr>
            <a:stCxn id="168" idx="2"/>
            <a:endCxn id="169" idx="0"/>
          </p:cNvCxnSpPr>
          <p:nvPr/>
        </p:nvCxnSpPr>
        <p:spPr>
          <a:xfrm>
            <a:off x="4676025" y="2188225"/>
            <a:ext cx="0" cy="5397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172" name="Google Shape;172;p26"/>
          <p:cNvCxnSpPr>
            <a:stCxn id="169" idx="2"/>
            <a:endCxn id="170" idx="0"/>
          </p:cNvCxnSpPr>
          <p:nvPr/>
        </p:nvCxnSpPr>
        <p:spPr>
          <a:xfrm>
            <a:off x="4676025" y="3434687"/>
            <a:ext cx="0" cy="5397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91200" y="1511225"/>
            <a:ext cx="77616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Monte Carlo Localization for Mobile Robots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Monte Carlo Localization (Wiki)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Particle Filter (Wiki)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Particle Filter and Monte Carlo Localization (Lecture by Prof. Cyrill Stachniss)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Robust Monte Carlo Localization for Mobile Robots</a:t>
            </a:r>
            <a:endParaRPr sz="1600"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Contents</a:t>
            </a:r>
            <a:endParaRPr/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691200" y="1380725"/>
            <a:ext cx="77616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▣"/>
            </a:pPr>
            <a:r>
              <a:rPr b="1" lang="en" sz="2800">
                <a:solidFill>
                  <a:srgbClr val="454F5B"/>
                </a:solidFill>
              </a:rPr>
              <a:t>Monte Carlo Method</a:t>
            </a:r>
            <a:endParaRPr b="1" sz="2800">
              <a:solidFill>
                <a:srgbClr val="454F5B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▣"/>
            </a:pPr>
            <a:r>
              <a:rPr b="1" lang="en" sz="2800">
                <a:solidFill>
                  <a:srgbClr val="454F5B"/>
                </a:solidFill>
              </a:rPr>
              <a:t>Robot Localization</a:t>
            </a:r>
            <a:endParaRPr b="1" sz="2800">
              <a:solidFill>
                <a:srgbClr val="454F5B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▣"/>
            </a:pPr>
            <a:r>
              <a:rPr b="1" lang="en" sz="2800">
                <a:solidFill>
                  <a:srgbClr val="454F5B"/>
                </a:solidFill>
              </a:rPr>
              <a:t>Monte Carlo Localization</a:t>
            </a:r>
            <a:endParaRPr b="1" sz="2800">
              <a:solidFill>
                <a:srgbClr val="454F5B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▣"/>
            </a:pPr>
            <a:r>
              <a:rPr b="1" lang="en" sz="2800">
                <a:solidFill>
                  <a:srgbClr val="454F5B"/>
                </a:solidFill>
              </a:rPr>
              <a:t>Results and Discussions</a:t>
            </a:r>
            <a:endParaRPr b="1" sz="2800">
              <a:solidFill>
                <a:srgbClr val="454F5B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Char char="□"/>
            </a:pPr>
            <a:r>
              <a:rPr b="1" lang="en" sz="2800">
                <a:solidFill>
                  <a:srgbClr val="454F5B"/>
                </a:solidFill>
              </a:rPr>
              <a:t>Limitations</a:t>
            </a:r>
            <a:endParaRPr b="1" sz="2800">
              <a:solidFill>
                <a:srgbClr val="454F5B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▣"/>
            </a:pPr>
            <a:r>
              <a:rPr b="1" lang="en" sz="2800">
                <a:solidFill>
                  <a:srgbClr val="454F5B"/>
                </a:solidFill>
              </a:rPr>
              <a:t>Bibliography</a:t>
            </a:r>
            <a:endParaRPr sz="1600"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0" y="2897800"/>
            <a:ext cx="51912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1.</a:t>
            </a:r>
            <a:endParaRPr sz="96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/>
              <a:t>Monte Carlo Method</a:t>
            </a:r>
            <a:endParaRPr sz="4444"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 in the course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91200" y="1380725"/>
            <a:ext cx="77616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Monte Carlo methods, or Monte Carlo experiments, are a broad class of computational algorithms that rely on repeated random sampling to obtain numerical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use randomness to solve problems that might be deterministic in principle.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Can be used to solve any problem having a probabilistic interpretation.</a:t>
            </a:r>
            <a:endParaRPr sz="1600"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485900" y="2897800"/>
            <a:ext cx="47052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2.</a:t>
            </a:r>
            <a:br>
              <a:rPr lang="en" sz="9600">
                <a:solidFill>
                  <a:schemeClr val="accent2"/>
                </a:solidFill>
              </a:rPr>
            </a:br>
            <a:r>
              <a:rPr lang="en" sz="4444"/>
              <a:t>Robot Localization</a:t>
            </a:r>
            <a:endParaRPr sz="4444"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Localization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91200" y="1434000"/>
            <a:ext cx="7761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Estimate the state of the robot at the current time-step k , given knowledge about the initial state and all measurements up to the current time.</a:t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Z</a:t>
            </a:r>
            <a:r>
              <a:rPr baseline="30000" i="1" lang="en" sz="1600"/>
              <a:t>k</a:t>
            </a:r>
            <a:r>
              <a:rPr i="1" lang="en" sz="1600"/>
              <a:t> = { z</a:t>
            </a:r>
            <a:r>
              <a:rPr baseline="-25000" i="1" lang="en" sz="1600"/>
              <a:t>k</a:t>
            </a:r>
            <a:r>
              <a:rPr i="1" lang="en" sz="1600"/>
              <a:t>, i = 1 …. k }</a:t>
            </a:r>
            <a:endParaRPr i="1"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Three-dimensional state vector: Position and Orientation of Robot</a:t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x</a:t>
            </a:r>
            <a:r>
              <a:rPr lang="en" sz="1600"/>
              <a:t> = [ </a:t>
            </a:r>
            <a:r>
              <a:rPr i="1" lang="en" sz="1600"/>
              <a:t>x, y, θ </a:t>
            </a:r>
            <a:r>
              <a:rPr lang="en" sz="1600"/>
              <a:t>]</a:t>
            </a:r>
            <a:r>
              <a:rPr baseline="30000" lang="en" sz="1600"/>
              <a:t>T</a:t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I</a:t>
            </a:r>
            <a:r>
              <a:rPr lang="en" sz="1600"/>
              <a:t>nterested in constructing the posterior density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 </a:t>
            </a:r>
            <a:r>
              <a:rPr lang="en" sz="1600"/>
              <a:t>) of the current state conditioned on all measurements.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This PDF is taken to represent all the knowledge we possess about the state x</a:t>
            </a:r>
            <a:r>
              <a:rPr baseline="-25000" lang="en" sz="1600"/>
              <a:t>k</a:t>
            </a:r>
            <a:r>
              <a:rPr lang="en" sz="1600"/>
              <a:t>, and from it we can estimate the current position.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Phase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691200" y="1434000"/>
            <a:ext cx="7761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to localize the robot we need to recursively compute the density       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 </a:t>
            </a:r>
            <a:r>
              <a:rPr lang="en" sz="1600"/>
              <a:t>)</a:t>
            </a:r>
            <a:r>
              <a:rPr lang="en" sz="1600"/>
              <a:t> at each time-step. This is done in two phases: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Prediction Phase </a:t>
            </a:r>
            <a:r>
              <a:rPr lang="en" sz="1600"/>
              <a:t>and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Update Phase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We use a motion model to predict the current position of the robot in the form of a predictive PDF </a:t>
            </a:r>
            <a:r>
              <a:rPr i="1" lang="en" sz="1600"/>
              <a:t>p</a:t>
            </a:r>
            <a:r>
              <a:rPr lang="en" sz="1600"/>
              <a:t>(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</a:t>
            </a:r>
            <a:r>
              <a:rPr lang="en" sz="1600"/>
              <a:t>)</a:t>
            </a:r>
            <a:r>
              <a:rPr lang="en" sz="1600"/>
              <a:t> , taking only motion into account.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We assume that the current state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is only dependent on the previous state </a:t>
            </a:r>
            <a:r>
              <a:rPr b="1" lang="en" sz="1600"/>
              <a:t>x</a:t>
            </a:r>
            <a:r>
              <a:rPr baseline="-25000" lang="en" sz="1600"/>
              <a:t>k-1 </a:t>
            </a:r>
            <a:r>
              <a:rPr lang="en" sz="1600"/>
              <a:t>and that the motion model is specified as a conditional density </a:t>
            </a:r>
            <a:r>
              <a:rPr i="1" lang="en" sz="1600"/>
              <a:t>p</a:t>
            </a:r>
            <a:r>
              <a:rPr lang="en" sz="1600"/>
              <a:t>(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b="1" lang="en" sz="1600"/>
              <a:t>x</a:t>
            </a:r>
            <a:r>
              <a:rPr baseline="-25000" lang="en" sz="1600"/>
              <a:t>k-1</a:t>
            </a:r>
            <a:r>
              <a:rPr lang="en" sz="1600"/>
              <a:t>,</a:t>
            </a:r>
            <a:r>
              <a:rPr baseline="-25000" lang="en" sz="1600"/>
              <a:t> </a:t>
            </a:r>
            <a:r>
              <a:rPr b="1" lang="en" sz="1600"/>
              <a:t>u</a:t>
            </a:r>
            <a:r>
              <a:rPr baseline="-25000" lang="en" sz="1600"/>
              <a:t>k-1</a:t>
            </a:r>
            <a:r>
              <a:rPr lang="en" sz="1600"/>
              <a:t>) where </a:t>
            </a:r>
            <a:r>
              <a:rPr b="1" lang="en" sz="1600"/>
              <a:t>u</a:t>
            </a:r>
            <a:r>
              <a:rPr baseline="-25000" lang="en" sz="1600"/>
              <a:t>k-1 </a:t>
            </a:r>
            <a:r>
              <a:rPr lang="en" sz="1600"/>
              <a:t>is a control input.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Predictive density over x_k is obtained by integration:</a:t>
            </a:r>
            <a:endParaRPr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</a:t>
            </a:r>
            <a:r>
              <a:rPr lang="en" sz="1600"/>
              <a:t>(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k-1</a:t>
            </a:r>
            <a:r>
              <a:rPr lang="en" sz="1600"/>
              <a:t>) = </a:t>
            </a:r>
            <a:r>
              <a:rPr lang="en" sz="2100"/>
              <a:t>∫ </a:t>
            </a:r>
            <a:r>
              <a:rPr i="1" lang="en" sz="1600"/>
              <a:t>p</a:t>
            </a:r>
            <a:r>
              <a:rPr lang="en" sz="1600"/>
              <a:t>(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b="1" lang="en" sz="1600"/>
              <a:t>x</a:t>
            </a:r>
            <a:r>
              <a:rPr baseline="-25000" lang="en" sz="1600"/>
              <a:t>k-1 </a:t>
            </a:r>
            <a:r>
              <a:rPr lang="en" sz="1600"/>
              <a:t>,</a:t>
            </a:r>
            <a:r>
              <a:rPr baseline="-25000" lang="en" sz="1600"/>
              <a:t>  </a:t>
            </a:r>
            <a:r>
              <a:rPr b="1" lang="en" sz="1600"/>
              <a:t>u</a:t>
            </a:r>
            <a:r>
              <a:rPr baseline="-25000" lang="en" sz="1600"/>
              <a:t>k-1</a:t>
            </a:r>
            <a:r>
              <a:rPr lang="en" sz="1600"/>
              <a:t>) *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lang="en" sz="1600"/>
              <a:t>x</a:t>
            </a:r>
            <a:r>
              <a:rPr baseline="-25000" lang="en" sz="1600"/>
              <a:t>k-1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k-1 </a:t>
            </a:r>
            <a:r>
              <a:rPr lang="en" sz="1600"/>
              <a:t>) * d</a:t>
            </a:r>
            <a:r>
              <a:rPr b="1" lang="en" sz="1600"/>
              <a:t>x</a:t>
            </a:r>
            <a:r>
              <a:rPr baseline="-25000" lang="en" sz="1600"/>
              <a:t>k-1</a:t>
            </a:r>
            <a:endParaRPr baseline="-25000"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Phase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691200" y="1434000"/>
            <a:ext cx="77616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We use a measurement model to incorporate information from the sensors to obtain the posterior </a:t>
            </a:r>
            <a:r>
              <a:rPr lang="en" sz="1600"/>
              <a:t>PDF </a:t>
            </a:r>
            <a:r>
              <a:rPr i="1" lang="en" sz="1600"/>
              <a:t>p</a:t>
            </a:r>
            <a:r>
              <a:rPr lang="en" sz="1600"/>
              <a:t>(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| </a:t>
            </a:r>
            <a:r>
              <a:rPr i="1" lang="en" sz="1600"/>
              <a:t>Z</a:t>
            </a:r>
            <a:r>
              <a:rPr baseline="30000" i="1" lang="en" sz="1600"/>
              <a:t>k</a:t>
            </a:r>
            <a:r>
              <a:rPr lang="en" sz="1600"/>
              <a:t>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We assume that the measurement </a:t>
            </a:r>
            <a:r>
              <a:rPr b="1" i="1" lang="en" sz="1600"/>
              <a:t>z</a:t>
            </a:r>
            <a:r>
              <a:rPr baseline="-25000" i="1" lang="en" sz="1600"/>
              <a:t>k</a:t>
            </a:r>
            <a:r>
              <a:rPr lang="en" sz="1600"/>
              <a:t> is conditionally independent of earlier measurements </a:t>
            </a:r>
            <a:r>
              <a:rPr i="1" lang="en" sz="1600"/>
              <a:t>Z</a:t>
            </a:r>
            <a:r>
              <a:rPr baseline="30000" i="1" lang="en" sz="1600"/>
              <a:t>k-1</a:t>
            </a:r>
            <a:r>
              <a:rPr lang="en" sz="1600"/>
              <a:t> given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, and that the measurement model is given in terms of a likelihood </a:t>
            </a:r>
            <a:r>
              <a:rPr i="1" lang="en" sz="1600"/>
              <a:t>p</a:t>
            </a:r>
            <a:r>
              <a:rPr lang="en" sz="1600"/>
              <a:t>( </a:t>
            </a:r>
            <a:r>
              <a:rPr b="1" i="1" lang="en" sz="1600"/>
              <a:t>z</a:t>
            </a:r>
            <a:r>
              <a:rPr baseline="-25000" i="1" lang="en" sz="1600"/>
              <a:t>k</a:t>
            </a:r>
            <a:r>
              <a:rPr baseline="30000" i="1" lang="en" sz="1600"/>
              <a:t> </a:t>
            </a:r>
            <a:r>
              <a:rPr i="1" lang="en" sz="1600"/>
              <a:t>|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baseline="30000" i="1" lang="en" sz="1600"/>
              <a:t> </a:t>
            </a:r>
            <a:r>
              <a:rPr lang="en" sz="1600"/>
              <a:t>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This term expresses the likelihood that the robot is at location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given that </a:t>
            </a:r>
            <a:r>
              <a:rPr b="1" i="1" lang="en" sz="1600"/>
              <a:t>z</a:t>
            </a:r>
            <a:r>
              <a:rPr baseline="-25000" i="1" lang="en" sz="1600"/>
              <a:t>k</a:t>
            </a:r>
            <a:r>
              <a:rPr lang="en" sz="1600"/>
              <a:t> was observed.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The posterior density over </a:t>
            </a:r>
            <a:r>
              <a:rPr b="1" lang="en" sz="1600"/>
              <a:t>x</a:t>
            </a:r>
            <a:r>
              <a:rPr baseline="-25000" lang="en" sz="1600"/>
              <a:t>k</a:t>
            </a:r>
            <a:r>
              <a:rPr lang="en" sz="1600"/>
              <a:t> is obtained using Bayes theorem: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After the update phase, the process is repeated recursively.</a:t>
            </a:r>
            <a:endParaRPr baseline="-25000" sz="16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425" y="3661575"/>
            <a:ext cx="3457159" cy="6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3</a:t>
            </a:r>
            <a:r>
              <a:rPr lang="en" sz="9600">
                <a:solidFill>
                  <a:schemeClr val="accent2"/>
                </a:solidFill>
              </a:rPr>
              <a:t>.</a:t>
            </a:r>
            <a:br>
              <a:rPr lang="en" sz="9600">
                <a:solidFill>
                  <a:schemeClr val="accent2"/>
                </a:solidFill>
              </a:rPr>
            </a:br>
            <a:r>
              <a:rPr lang="en"/>
              <a:t>Monte Carlo Localization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