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af097f4b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af097f4b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af097f4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af097f4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6c5a72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6c5a72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af097f4b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af097f4b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af097da8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af097da8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6c5a72e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6c5a72e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b00c49c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b00c49c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6c5a72e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6c5a72e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Relationship Id="rId5" Type="http://schemas.openxmlformats.org/officeDocument/2006/relationships/hyperlink" Target="https://www.researchgate.net/figure/Six-degrees-of-freedom-of-an-AUV_fig2_26142968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0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10" Type="http://schemas.openxmlformats.org/officeDocument/2006/relationships/image" Target="../media/image6.png"/><Relationship Id="rId9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llDoXkfw5DlJqdXY7Pd4Vkcz3eM7JTeP/view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://drive.google.com/file/d/1cEJtbIuvxlBq0rIfy4SBBYsVRjDArQH1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hyperlink" Target="http://drive.google.com/file/d/1dBJ4mbyByT5vFd0KwBS8B4USpahVwbzV/view" TargetMode="External"/><Relationship Id="rId6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eeexplore.ieee.org/document/8729777" TargetMode="External"/><Relationship Id="rId4" Type="http://schemas.openxmlformats.org/officeDocument/2006/relationships/hyperlink" Target="https://github.com/MMehrez/MPC-and-MHE-implementation-in-MATLAB-using-Casadi/blob/master/workshop_github/MPC_MHE_slides.pdf" TargetMode="External"/><Relationship Id="rId5" Type="http://schemas.openxmlformats.org/officeDocument/2006/relationships/hyperlink" Target="https://www.sciencedirect.com/science/article/pii/S1474667016306140" TargetMode="External"/><Relationship Id="rId6" Type="http://schemas.openxmlformats.org/officeDocument/2006/relationships/hyperlink" Target="https://www.sciencedirect.com/science/article/pii/S14746670163061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3850" y="0"/>
            <a:ext cx="8520600" cy="13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6DOF AUV Trajectory Optimization using MPC</a:t>
            </a:r>
            <a:endParaRPr sz="37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9" y="2058150"/>
            <a:ext cx="3837401" cy="30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9804" t="0"/>
          <a:stretch/>
        </p:blipFill>
        <p:spPr>
          <a:xfrm>
            <a:off x="4136400" y="2147900"/>
            <a:ext cx="4631099" cy="191525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1217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Sarthak Mishra, Roll No. 18388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071600" y="4200500"/>
            <a:ext cx="476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Figure 1(left): Earth fixed and body fixed reference frame of a surface vehicle. Same coordinate system has been used for underwater vehicle study. Source: Healey course [2]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Figure 2(top): </a:t>
            </a:r>
            <a:r>
              <a:rPr lang="en" sz="900"/>
              <a:t>Six degrees of freedom of an AUV. Credits: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ANFN controller based on differential evolution for Autonomous Underwater Vehicles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441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6DOF Kinematic equations of motions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8" l="0" r="0" t="15044"/>
          <a:stretch/>
        </p:blipFill>
        <p:spPr>
          <a:xfrm>
            <a:off x="244150" y="572700"/>
            <a:ext cx="5987550" cy="7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231700" y="699100"/>
            <a:ext cx="27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 rotation matrix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47" y="1363873"/>
            <a:ext cx="3135459" cy="909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150" y="2531100"/>
            <a:ext cx="2862843" cy="9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38224" y="2132836"/>
            <a:ext cx="31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Translational velocity transformation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38155" y="3440549"/>
            <a:ext cx="32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Angular velocity transformation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100" y="3880000"/>
            <a:ext cx="3531901" cy="3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100" y="4490950"/>
            <a:ext cx="3531898" cy="3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10300" y="4090350"/>
            <a:ext cx="31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Translational EOM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59500" y="4740150"/>
            <a:ext cx="24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Rotational EOM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4588" y="2172550"/>
            <a:ext cx="1782925" cy="7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148975" y="1668675"/>
            <a:ext cx="477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effects of the weight and buoyant forces as moments about the body fixed frame origin-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148975" y="1225700"/>
            <a:ext cx="468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B</a:t>
            </a:r>
            <a:r>
              <a:rPr b="1" lang="en" sz="2200"/>
              <a:t>uoyancy and gravity effects-</a:t>
            </a:r>
            <a:endParaRPr b="1" sz="220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2950" y="3195375"/>
            <a:ext cx="3573600" cy="8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4189325" y="2866900"/>
            <a:ext cx="50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net vertical force components along the body axes, f</a:t>
            </a:r>
            <a:r>
              <a:rPr baseline="-25000" lang="en">
                <a:solidFill>
                  <a:schemeClr val="dk2"/>
                </a:solidFill>
              </a:rPr>
              <a:t>g</a:t>
            </a:r>
            <a:r>
              <a:rPr lang="en">
                <a:solidFill>
                  <a:schemeClr val="dk2"/>
                </a:solidFill>
              </a:rPr>
              <a:t>-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10">
            <a:alphaModFix/>
          </a:blip>
          <a:srcRect b="6910" l="0" r="0" t="17153"/>
          <a:stretch/>
        </p:blipFill>
        <p:spPr>
          <a:xfrm>
            <a:off x="6105975" y="4507488"/>
            <a:ext cx="1175210" cy="5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4189325" y="4051050"/>
            <a:ext cx="50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total force and moment vector along vertical axis can be written in body coordinates as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6DOF Kinematic equations of motions 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" y="1261750"/>
            <a:ext cx="3258918" cy="3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00" y="2630862"/>
            <a:ext cx="2817876" cy="12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013" y="1558875"/>
            <a:ext cx="207127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000" y="1993475"/>
            <a:ext cx="3286500" cy="3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219025" y="1558875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where,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77189" y="1959063"/>
            <a:ext cx="4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59300" y="2287375"/>
            <a:ext cx="35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is a 6x6 mass matrix-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59300" y="488775"/>
            <a:ext cx="397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Separating out the terms for inertial and non-inertial forces we get the vehicle state equations as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512" y="4511975"/>
            <a:ext cx="2921751" cy="58001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/>
        </p:nvSpPr>
        <p:spPr>
          <a:xfrm>
            <a:off x="118800" y="3844638"/>
            <a:ext cx="40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remaining terms on the left hand side arising from centripetal and coriolis accelerations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572000" y="572700"/>
            <a:ext cx="426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Ocean Current calculations</a:t>
            </a:r>
            <a:endParaRPr b="1" sz="2200"/>
          </a:p>
        </p:txBody>
      </p:sp>
      <p:sp>
        <p:nvSpPr>
          <p:cNvPr id="97" name="Google Shape;97;p15"/>
          <p:cNvSpPr txBox="1"/>
          <p:nvPr/>
        </p:nvSpPr>
        <p:spPr>
          <a:xfrm>
            <a:off x="4572000" y="1095900"/>
            <a:ext cx="440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 order to account for the ocean currents, we adopt an additional coordinate frame that moves parallel to the N-E-D reference frame with the local water particles, and has some relative velocity vector with respect to the global reference frame.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8">
            <a:alphaModFix/>
          </a:blip>
          <a:srcRect b="0" l="0" r="0" t="68408"/>
          <a:stretch/>
        </p:blipFill>
        <p:spPr>
          <a:xfrm>
            <a:off x="4661275" y="2611375"/>
            <a:ext cx="3573600" cy="37948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4573863" y="2247750"/>
            <a:ext cx="44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Transformation to</a:t>
            </a:r>
            <a:r>
              <a:rPr lang="en">
                <a:solidFill>
                  <a:schemeClr val="dk2"/>
                </a:solidFill>
              </a:rPr>
              <a:t> body fixed reference frame-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654275" y="2941625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Inertial velocity of center of gravity of vehicle-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651575" y="3672075"/>
            <a:ext cx="426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The only term that changes is the non-inertial force component so that the coriolis additional force and moment terms induced by current becomes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51325" y="3341824"/>
            <a:ext cx="2593205" cy="3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1324" y="4441650"/>
            <a:ext cx="4265700" cy="4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Body-Fluid Interaction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572700"/>
            <a:ext cx="8520600" cy="24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ideal cases</a:t>
            </a:r>
            <a:r>
              <a:rPr lang="en"/>
              <a:t>. In real fluids, the hydrodynamic force on a submerged vehicle depends on-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relative velocity between the water particles and the vehicle (the drag force); Term comes from ideal case (4)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relative </a:t>
            </a:r>
            <a:r>
              <a:rPr lang="en"/>
              <a:t>a</a:t>
            </a:r>
            <a:r>
              <a:rPr lang="en"/>
              <a:t>cceleration between the water particles and the vehicle (the inertia and 'added mass' terms), and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modifications to the 'buoyant' forces resulting from water particle acceleration.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8222" l="0" r="0" t="8130"/>
          <a:stretch/>
        </p:blipFill>
        <p:spPr>
          <a:xfrm>
            <a:off x="661000" y="3050175"/>
            <a:ext cx="7822000" cy="6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311700" y="4366900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is the longitudinal motion equation for an underwater vehicle in the u-direction in actual ocean environment with no other motion involved.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11700" y="3680438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r>
              <a:rPr baseline="-25000" lang="en" sz="1200">
                <a:solidFill>
                  <a:schemeClr val="dk2"/>
                </a:solidFill>
              </a:rPr>
              <a:t>a</a:t>
            </a:r>
            <a:r>
              <a:rPr lang="en" sz="1200">
                <a:solidFill>
                  <a:schemeClr val="dk2"/>
                </a:solidFill>
              </a:rPr>
              <a:t> is added mass coefficient; ρ(πc</a:t>
            </a:r>
            <a:r>
              <a:rPr baseline="30000" lang="en" sz="1200">
                <a:solidFill>
                  <a:schemeClr val="dk2"/>
                </a:solidFill>
              </a:rPr>
              <a:t>2</a:t>
            </a:r>
            <a:r>
              <a:rPr lang="en" sz="1200">
                <a:solidFill>
                  <a:schemeClr val="dk2"/>
                </a:solidFill>
              </a:rPr>
              <a:t>) is the mass of displaced fluid; D is the projected area per unit length of the body exposed to the flow, for flow at high Reynolds numbers, C</a:t>
            </a:r>
            <a:r>
              <a:rPr baseline="-25000" lang="en" sz="1200">
                <a:solidFill>
                  <a:schemeClr val="dk2"/>
                </a:solidFill>
              </a:rPr>
              <a:t>d</a:t>
            </a:r>
            <a:r>
              <a:rPr lang="en" sz="1200">
                <a:solidFill>
                  <a:schemeClr val="dk2"/>
                </a:solidFill>
              </a:rPr>
              <a:t> is commonly taken to be 2.0 and the modified square law mathematically preserves the correct sign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Predictive Control (MPC)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Kinematic model of a point-based AUV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Cost function for the MPC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Subject 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                                                         is the prediction horizon, and                 are the destination coordinates.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dot{x}(t) = u_1(t) + 1.1 ~e^{-({\frac{y}{0.3})}^2}\cos ({2\pi\tau}), \\&#10;\end{equation}&#10;\dot{y}(t) = u_2(t), \\&#10;&#10;\dot{\tau}(t) = 1" id="119" name="Google Shape;119;p1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813" y="847875"/>
            <a:ext cx="4198348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underset{u1, u2}{min} ~J =  \int_{t}^{t+\tau_h} [u_1^2 + u_2^2 + (x - x_d)^2 + (y - y_d)^2] \,dt ," id="120" name="Google Shape;120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584" y="2393050"/>
            <a:ext cx="610880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dot{X} = f(X, U, t), \\&#10;&#10;U \in [U^-, U^+]" id="121" name="Google Shape;121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875" y="3109900"/>
            <a:ext cx="1734924" cy="73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{x, y, \tau\}, U = \{u_1, u_2\}, \tau_h" id="122" name="Google Shape;122;p1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4506" y="3948250"/>
            <a:ext cx="3536888" cy="31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d, y_d" id="123" name="Google Shape;123;p1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11554" y="3948250"/>
            <a:ext cx="946616" cy="3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740875"/>
            <a:ext cx="41979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Time-varying flow field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4713250" y="813375"/>
            <a:ext cx="4154700" cy="6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20">
                <a:solidFill>
                  <a:schemeClr val="dk2"/>
                </a:solidFill>
              </a:rPr>
              <a:t>Cross field flow with obstacle avoidance</a:t>
            </a:r>
            <a:endParaRPr sz="1860">
              <a:solidFill>
                <a:schemeClr val="dk2"/>
              </a:solidFill>
            </a:endParaRPr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956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Simulation results for point mass Robot</a:t>
            </a:r>
            <a:endParaRPr sz="3000"/>
          </a:p>
        </p:txBody>
      </p:sp>
      <p:pic>
        <p:nvPicPr>
          <p:cNvPr id="131" name="Google Shape;131;p18" title="sim1a_cro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59275"/>
            <a:ext cx="4197900" cy="314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 title="sim_obs_crop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650" y="1459250"/>
            <a:ext cx="4197900" cy="31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110400" y="20825"/>
            <a:ext cx="89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UUV Simulator</a:t>
            </a:r>
            <a:endParaRPr sz="3020"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-29850" y="4682650"/>
            <a:ext cx="9203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675"/>
              <a:t>Simulation of a time-varying ocean environment and go-to-goal scheme for LAUV model[4].</a:t>
            </a:r>
            <a:endParaRPr sz="1675"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6855" l="0" r="11402" t="0"/>
          <a:stretch/>
        </p:blipFill>
        <p:spPr>
          <a:xfrm>
            <a:off x="337650" y="2385307"/>
            <a:ext cx="2662498" cy="231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650" y="666300"/>
            <a:ext cx="2662500" cy="171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 title="InShot_20221110_033240013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5653" y="666300"/>
            <a:ext cx="5516118" cy="40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ahead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Till Now-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Physics of a 6-DOF real world AUV in a time varying ocean incorporating all possible static and dynamic forces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Simulation of a simple point-based robot in a periodic flow field with an obstacle avoidance scheme and intuitive cost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Simulation of ocean environment and a go-to-goal scheme of LAUV model in UUV Simulator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Further Works-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Replace point-based model with a complete rigid body kinematic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Obtain an optimized trajectory for the real world AUV using MPC and a more realistic cost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Simulate the entire system of ocean environment and vehicle using UUV simulator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Miguel Aguiar, João Borges de Sousa, João Miguel Dias, Jorge Estrela da Silva, Renato Mendes and Américo S. Ribeiro, ”Trajectory Optimization for Underwater Vehicles in Time-Varying Ocean Flows”, IEEE/OES Autonomous Underwater Vehicle Workshop (AUV), 2018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Course notes on dynamics and control of marine robotic vehicles by A. J. Healey, Department of Mechanical and Astronautical Engineering Naval Postgraduate School, Monterey, California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Workshop on Optimization based Solutions for Control and State Estimation in Dynamical Systems (Implementation to Mobile Robots)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Sousa, Alexandre, et al. "LAUV: The man-portable autonomous underwater vehicle." IFAC Proceedings Volumes 45.5 (2012): 268-274. </a:t>
            </a:r>
            <a:r>
              <a:rPr lang="en" u="sng">
                <a:solidFill>
                  <a:schemeClr val="hlink"/>
                </a:solidFill>
                <a:hlinkClick r:id="rId5"/>
              </a:rPr>
              <a:t>L</a:t>
            </a:r>
            <a:r>
              <a:rPr lang="en" u="sng">
                <a:solidFill>
                  <a:schemeClr val="hlink"/>
                </a:solidFill>
                <a:hlinkClick r:id="rId6"/>
              </a:rPr>
              <a:t>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Guidance and control of Ocean vehicles by Thor I. Fossen</a:t>
            </a:r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