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1" r:id="rId4"/>
    <p:sldId id="260" r:id="rId5"/>
    <p:sldId id="262" r:id="rId6"/>
    <p:sldId id="263" r:id="rId7"/>
    <p:sldId id="264"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291" autoAdjust="0"/>
  </p:normalViewPr>
  <p:slideViewPr>
    <p:cSldViewPr snapToGrid="0">
      <p:cViewPr>
        <p:scale>
          <a:sx n="75" d="100"/>
          <a:sy n="75" d="100"/>
        </p:scale>
        <p:origin x="9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DE9E0-F0C1-4384-865C-325D2A63079A}" type="datetimeFigureOut">
              <a:rPr lang="en-US" smtClean="0"/>
              <a:t>27-Mar-23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E7896-3F95-4AC7-BC14-DB491AFF9E84}" type="slidenum">
              <a:rPr lang="en-US" smtClean="0"/>
              <a:t>‹#›</a:t>
            </a:fld>
            <a:endParaRPr lang="en-US"/>
          </a:p>
        </p:txBody>
      </p:sp>
    </p:spTree>
    <p:extLst>
      <p:ext uri="{BB962C8B-B14F-4D97-AF65-F5344CB8AC3E}">
        <p14:creationId xmlns:p14="http://schemas.microsoft.com/office/powerpoint/2010/main" val="30233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an initial scenario where we have 200 survivors, 5 drones, 2 rescued survivors and a centralized distribution center.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next scenario, we have 200 survivors, 5 drones, 2 rescued survivors and 5 decentralized distribution centers. The icon values are same for each objects.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43E7896-3F95-4AC7-BC14-DB491AFF9E84}" type="slidenum">
              <a:rPr lang="en-US" smtClean="0"/>
              <a:t>5</a:t>
            </a:fld>
            <a:endParaRPr lang="en-US"/>
          </a:p>
        </p:txBody>
      </p:sp>
    </p:spTree>
    <p:extLst>
      <p:ext uri="{BB962C8B-B14F-4D97-AF65-F5344CB8AC3E}">
        <p14:creationId xmlns:p14="http://schemas.microsoft.com/office/powerpoint/2010/main" val="51638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the first scenario we ran our simulation for 100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tiks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got result where the drone could rescue total 32 survivors and the updated survivor number was 170. As the activities only affect the survivor number and rescued survivor number, so these two values were changed rest were same as initial.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the second scenario we ran our simulation for 100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tiks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got result where the drone could rescue total 37 survivors and the updated survivor number was 165. As the activities only affect the survivor number and rescued survivor number, so these two values were changed rest were same as initial.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43E7896-3F95-4AC7-BC14-DB491AFF9E84}" type="slidenum">
              <a:rPr lang="en-US" smtClean="0"/>
              <a:t>6</a:t>
            </a:fld>
            <a:endParaRPr lang="en-US"/>
          </a:p>
        </p:txBody>
      </p:sp>
    </p:spTree>
    <p:extLst>
      <p:ext uri="{BB962C8B-B14F-4D97-AF65-F5344CB8AC3E}">
        <p14:creationId xmlns:p14="http://schemas.microsoft.com/office/powerpoint/2010/main" val="211595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So, within these two cases we can see the decentralized system gives good result than the centralized system. The change is 5% for this scenarios. We need to check the simulation again and again and we an give a predictive solution.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43E7896-3F95-4AC7-BC14-DB491AFF9E84}" type="slidenum">
              <a:rPr lang="en-US" smtClean="0"/>
              <a:t>7</a:t>
            </a:fld>
            <a:endParaRPr lang="en-US"/>
          </a:p>
        </p:txBody>
      </p:sp>
    </p:spTree>
    <p:extLst>
      <p:ext uri="{BB962C8B-B14F-4D97-AF65-F5344CB8AC3E}">
        <p14:creationId xmlns:p14="http://schemas.microsoft.com/office/powerpoint/2010/main" val="407278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D28C-DB51-3510-0F00-43B7D51170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08AD35-6A70-5756-8126-244D174A9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A07255-3FB3-91E5-480F-939A66497F89}"/>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5" name="Footer Placeholder 4">
            <a:extLst>
              <a:ext uri="{FF2B5EF4-FFF2-40B4-BE49-F238E27FC236}">
                <a16:creationId xmlns:a16="http://schemas.microsoft.com/office/drawing/2014/main" id="{D856EB07-DB53-8DE1-DAAE-974B43523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FAE08-6961-DF65-FE59-2D62EA537655}"/>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345729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EC04-6E2A-A93E-561C-2DD0E2CABF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958323-4D04-CADE-E375-323319590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25A31-1879-BE24-CB80-9F381DBBCC85}"/>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5" name="Footer Placeholder 4">
            <a:extLst>
              <a:ext uri="{FF2B5EF4-FFF2-40B4-BE49-F238E27FC236}">
                <a16:creationId xmlns:a16="http://schemas.microsoft.com/office/drawing/2014/main" id="{45AF2974-5FE9-6D57-F92C-30BAB75A4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17A59-E487-A279-EAD2-AB09CF808EB4}"/>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90366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9ABE0-5ECC-88CC-E146-44E409DF5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F22562-C72A-C26D-F322-F0A574BEEF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03036-5414-08E4-1C94-585FC97A1937}"/>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5" name="Footer Placeholder 4">
            <a:extLst>
              <a:ext uri="{FF2B5EF4-FFF2-40B4-BE49-F238E27FC236}">
                <a16:creationId xmlns:a16="http://schemas.microsoft.com/office/drawing/2014/main" id="{E22E02C3-2A1B-7BEF-9128-374C0F0C7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8A7D5-CEBD-CF5A-3F73-D87BA167F017}"/>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180608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6C96-A887-F51F-7D8C-D9B472910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0B83E-262B-50BE-5A6A-E65D58C5B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AF58-119B-B17C-DA3E-497A21F243C6}"/>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5" name="Footer Placeholder 4">
            <a:extLst>
              <a:ext uri="{FF2B5EF4-FFF2-40B4-BE49-F238E27FC236}">
                <a16:creationId xmlns:a16="http://schemas.microsoft.com/office/drawing/2014/main" id="{A6588550-4BEC-3517-FBE3-EE325D741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70C0F-0E82-F612-21D2-A0E377906D29}"/>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31520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FF6B-6BBE-8CB5-4A9D-AA5108098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C8E095-DF6B-5A46-E3DD-7846F0D8BA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BEBF1-37B2-2CAE-91F9-FA81AD72709C}"/>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5" name="Footer Placeholder 4">
            <a:extLst>
              <a:ext uri="{FF2B5EF4-FFF2-40B4-BE49-F238E27FC236}">
                <a16:creationId xmlns:a16="http://schemas.microsoft.com/office/drawing/2014/main" id="{A7D5C0BC-67C2-912E-E465-68B0B6681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11EEF-1752-04BF-4AD8-283458FCBE4D}"/>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397317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FE5F-5A16-192E-989F-5C625DD47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17A0F-CC18-A699-2395-6F1DF2F9D5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04F8CA-D5BC-4CFF-9A7B-EDF3F6660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2422F0-AB5A-2D75-59AE-34012CFB7798}"/>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6" name="Footer Placeholder 5">
            <a:extLst>
              <a:ext uri="{FF2B5EF4-FFF2-40B4-BE49-F238E27FC236}">
                <a16:creationId xmlns:a16="http://schemas.microsoft.com/office/drawing/2014/main" id="{83CDE040-AA40-16C3-92F9-4317BD394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91466-C7A9-C5DB-A2BF-FEAB9CA7026C}"/>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324097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A078-56CE-A9F4-1908-7E493824F4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9C69A0-D874-2E9B-A607-0DCA229D2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FBDB79-36E3-FB9F-F696-32BB114363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E05278-99B3-5FD8-07D5-FB26AA893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80976-BF9E-65A2-8068-202C7FF190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065F2A-27A4-EDD2-8869-A45E0663CC14}"/>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8" name="Footer Placeholder 7">
            <a:extLst>
              <a:ext uri="{FF2B5EF4-FFF2-40B4-BE49-F238E27FC236}">
                <a16:creationId xmlns:a16="http://schemas.microsoft.com/office/drawing/2014/main" id="{F78B1227-BE78-A85E-34B1-BB00E9CFDC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A7BD3A-3857-4335-ED43-28E3C1DDAC91}"/>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264944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9E6A-4A65-84A8-3E5A-1ED7B877C5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D45BD5-7930-261F-2051-11273043C1CF}"/>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4" name="Footer Placeholder 3">
            <a:extLst>
              <a:ext uri="{FF2B5EF4-FFF2-40B4-BE49-F238E27FC236}">
                <a16:creationId xmlns:a16="http://schemas.microsoft.com/office/drawing/2014/main" id="{019728BC-28E9-8D38-67DD-43A241F9E3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81657-7937-2596-9A4F-85BB0A0E6DA8}"/>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148827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C889F-C68C-B9C1-5FA3-C8D75DD7AED1}"/>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3" name="Footer Placeholder 2">
            <a:extLst>
              <a:ext uri="{FF2B5EF4-FFF2-40B4-BE49-F238E27FC236}">
                <a16:creationId xmlns:a16="http://schemas.microsoft.com/office/drawing/2014/main" id="{D004F2E9-ABE6-6E84-F3C5-1D15EE431B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C07791-1AC1-33F0-066C-2B78B8B0D017}"/>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182435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1D74-C14E-50C5-B64F-8973DBF76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9B5832-32DB-60B4-C8D7-D6D5B9574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D228FE-770B-69DA-CD9E-5ED577731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CFD30-C927-4960-47B4-CFA8C6BC73F9}"/>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6" name="Footer Placeholder 5">
            <a:extLst>
              <a:ext uri="{FF2B5EF4-FFF2-40B4-BE49-F238E27FC236}">
                <a16:creationId xmlns:a16="http://schemas.microsoft.com/office/drawing/2014/main" id="{A56B2A2B-076E-E7E9-8C36-BBF728B38C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2B821-272A-AB59-8F4B-FF7D6AE9442F}"/>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115369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90F8-24CB-7200-49BB-F7D6694BF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3CF42E-5E82-6B87-3AF8-831AB98E84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9C50BD-00DC-24C9-D68E-AA8C0B6CE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59CE-6ADF-A8DA-329F-F6561EE538B4}"/>
              </a:ext>
            </a:extLst>
          </p:cNvPr>
          <p:cNvSpPr>
            <a:spLocks noGrp="1"/>
          </p:cNvSpPr>
          <p:nvPr>
            <p:ph type="dt" sz="half" idx="10"/>
          </p:nvPr>
        </p:nvSpPr>
        <p:spPr/>
        <p:txBody>
          <a:bodyPr/>
          <a:lstStyle/>
          <a:p>
            <a:fld id="{689A26E1-E9A0-41EA-BA49-77ACEEF700A8}" type="datetimeFigureOut">
              <a:rPr lang="en-US" smtClean="0"/>
              <a:t>27-Mar-23</a:t>
            </a:fld>
            <a:endParaRPr lang="en-US"/>
          </a:p>
        </p:txBody>
      </p:sp>
      <p:sp>
        <p:nvSpPr>
          <p:cNvPr id="6" name="Footer Placeholder 5">
            <a:extLst>
              <a:ext uri="{FF2B5EF4-FFF2-40B4-BE49-F238E27FC236}">
                <a16:creationId xmlns:a16="http://schemas.microsoft.com/office/drawing/2014/main" id="{A3186708-93F7-7B77-99DD-CA0567F94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820E6-8241-EE6E-5847-62181D5BA416}"/>
              </a:ext>
            </a:extLst>
          </p:cNvPr>
          <p:cNvSpPr>
            <a:spLocks noGrp="1"/>
          </p:cNvSpPr>
          <p:nvPr>
            <p:ph type="sldNum" sz="quarter" idx="12"/>
          </p:nvPr>
        </p:nvSpPr>
        <p:spPr/>
        <p:txBody>
          <a:bodyPr/>
          <a:lstStyle/>
          <a:p>
            <a:fld id="{1B014724-2C6E-4DA4-A92B-B7E01DE8669C}" type="slidenum">
              <a:rPr lang="en-US" smtClean="0"/>
              <a:t>‹#›</a:t>
            </a:fld>
            <a:endParaRPr lang="en-US"/>
          </a:p>
        </p:txBody>
      </p:sp>
    </p:spTree>
    <p:extLst>
      <p:ext uri="{BB962C8B-B14F-4D97-AF65-F5344CB8AC3E}">
        <p14:creationId xmlns:p14="http://schemas.microsoft.com/office/powerpoint/2010/main" val="278153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7F092B-69D9-D60C-9094-577F7AC01E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53AD68-BB79-3BDE-99B7-D6F04CDA9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5E871-5E1E-F931-322E-4864F5713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A26E1-E9A0-41EA-BA49-77ACEEF700A8}" type="datetimeFigureOut">
              <a:rPr lang="en-US" smtClean="0"/>
              <a:t>27-Mar-23</a:t>
            </a:fld>
            <a:endParaRPr lang="en-US"/>
          </a:p>
        </p:txBody>
      </p:sp>
      <p:sp>
        <p:nvSpPr>
          <p:cNvPr id="5" name="Footer Placeholder 4">
            <a:extLst>
              <a:ext uri="{FF2B5EF4-FFF2-40B4-BE49-F238E27FC236}">
                <a16:creationId xmlns:a16="http://schemas.microsoft.com/office/drawing/2014/main" id="{AA7EDAF9-DCD3-00BA-485C-77BB5F7CD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62D95-7090-CB3E-6415-0558BF3350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14724-2C6E-4DA4-A92B-B7E01DE8669C}" type="slidenum">
              <a:rPr lang="en-US" smtClean="0"/>
              <a:t>‹#›</a:t>
            </a:fld>
            <a:endParaRPr lang="en-US"/>
          </a:p>
        </p:txBody>
      </p:sp>
    </p:spTree>
    <p:extLst>
      <p:ext uri="{BB962C8B-B14F-4D97-AF65-F5344CB8AC3E}">
        <p14:creationId xmlns:p14="http://schemas.microsoft.com/office/powerpoint/2010/main" val="708958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77FC-10CA-EC1C-95F0-1A8DEA1E0FD4}"/>
              </a:ext>
            </a:extLst>
          </p:cNvPr>
          <p:cNvSpPr>
            <a:spLocks noGrp="1"/>
          </p:cNvSpPr>
          <p:nvPr>
            <p:ph type="ctrTitle"/>
          </p:nvPr>
        </p:nvSpPr>
        <p:spPr>
          <a:xfrm>
            <a:off x="1408590" y="1766657"/>
            <a:ext cx="9144000" cy="1219524"/>
          </a:xfrm>
        </p:spPr>
        <p:txBody>
          <a:bodyPr>
            <a:normAutofit/>
          </a:bodyPr>
          <a:lstStyle/>
          <a:p>
            <a:r>
              <a:rPr lang="en-US" sz="2800" b="1" dirty="0">
                <a:effectLst/>
                <a:latin typeface="Times New Roman" panose="02020603050405020304" pitchFamily="18" charset="0"/>
                <a:ea typeface="Calibri" panose="020F0502020204030204" pitchFamily="34" charset="0"/>
              </a:rPr>
              <a:t>Multi-Drone Coordination for Search and Rescue Missions</a:t>
            </a:r>
            <a:endParaRPr lang="en-US" sz="8000" dirty="0"/>
          </a:p>
        </p:txBody>
      </p:sp>
      <p:sp>
        <p:nvSpPr>
          <p:cNvPr id="3" name="Subtitle 2">
            <a:extLst>
              <a:ext uri="{FF2B5EF4-FFF2-40B4-BE49-F238E27FC236}">
                <a16:creationId xmlns:a16="http://schemas.microsoft.com/office/drawing/2014/main" id="{B14A39FF-AC59-CB13-7D63-65A74A489D5F}"/>
              </a:ext>
            </a:extLst>
          </p:cNvPr>
          <p:cNvSpPr>
            <a:spLocks noGrp="1"/>
          </p:cNvSpPr>
          <p:nvPr>
            <p:ph type="subTitle" idx="1"/>
          </p:nvPr>
        </p:nvSpPr>
        <p:spPr>
          <a:xfrm>
            <a:off x="1524000" y="3602038"/>
            <a:ext cx="9144000" cy="2488044"/>
          </a:xfrm>
        </p:spPr>
        <p:txBody>
          <a:bodyPr>
            <a:normAutofit/>
          </a:bodyPr>
          <a:lstStyle/>
          <a:p>
            <a:r>
              <a:rPr lang="en-US" sz="1400" b="1" dirty="0">
                <a:latin typeface="Times New Roman" panose="02020603050405020304" pitchFamily="18" charset="0"/>
                <a:cs typeface="Times New Roman" panose="02020603050405020304" pitchFamily="18" charset="0"/>
              </a:rPr>
              <a:t>Presented to </a:t>
            </a:r>
          </a:p>
          <a:p>
            <a:r>
              <a:rPr lang="en-US" sz="1800" b="1" dirty="0" err="1">
                <a:latin typeface="Times New Roman" panose="02020603050405020304" pitchFamily="18" charset="0"/>
                <a:cs typeface="Times New Roman" panose="02020603050405020304" pitchFamily="18" charset="0"/>
              </a:rPr>
              <a:t>Flavien</a:t>
            </a:r>
            <a:r>
              <a:rPr lang="en-US" sz="1800" b="1" dirty="0">
                <a:latin typeface="Times New Roman" panose="02020603050405020304" pitchFamily="18" charset="0"/>
                <a:cs typeface="Times New Roman" panose="02020603050405020304" pitchFamily="18" charset="0"/>
              </a:rPr>
              <a:t> Balbo, Olivier </a:t>
            </a:r>
            <a:r>
              <a:rPr lang="en-US" sz="1800" b="1" dirty="0" err="1">
                <a:latin typeface="Times New Roman" panose="02020603050405020304" pitchFamily="18" charset="0"/>
                <a:cs typeface="Times New Roman" panose="02020603050405020304" pitchFamily="18" charset="0"/>
              </a:rPr>
              <a:t>Boissier</a:t>
            </a:r>
            <a:r>
              <a:rPr lang="en-US" sz="1800" b="1" dirty="0">
                <a:latin typeface="Times New Roman" panose="02020603050405020304" pitchFamily="18" charset="0"/>
                <a:cs typeface="Times New Roman" panose="02020603050405020304" pitchFamily="18" charset="0"/>
              </a:rPr>
              <a:t> &amp; Luis Gustavo </a:t>
            </a:r>
            <a:r>
              <a:rPr lang="en-US" sz="1800" b="1" dirty="0" err="1">
                <a:latin typeface="Times New Roman" panose="02020603050405020304" pitchFamily="18" charset="0"/>
                <a:cs typeface="Times New Roman" panose="02020603050405020304" pitchFamily="18" charset="0"/>
              </a:rPr>
              <a:t>Nardin</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Presented By </a:t>
            </a:r>
          </a:p>
          <a:p>
            <a:r>
              <a:rPr lang="en-US" sz="1800" b="1" dirty="0" err="1">
                <a:latin typeface="Times New Roman" panose="02020603050405020304" pitchFamily="18" charset="0"/>
                <a:cs typeface="Times New Roman" panose="02020603050405020304" pitchFamily="18" charset="0"/>
              </a:rPr>
              <a:t>Nushrat</a:t>
            </a:r>
            <a:r>
              <a:rPr lang="en-US" sz="1800" b="1" dirty="0">
                <a:latin typeface="Times New Roman" panose="02020603050405020304" pitchFamily="18" charset="0"/>
                <a:cs typeface="Times New Roman" panose="02020603050405020304" pitchFamily="18" charset="0"/>
              </a:rPr>
              <a:t> Jahan</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84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6A89-8781-5191-7093-37BC68D8930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B931505D-2F06-C0F5-66E6-BE10F23BE79C}"/>
              </a:ext>
            </a:extLst>
          </p:cNvPr>
          <p:cNvSpPr>
            <a:spLocks noGrp="1"/>
          </p:cNvSpPr>
          <p:nvPr>
            <p:ph idx="1"/>
          </p:nvPr>
        </p:nvSpPr>
        <p:spPr/>
        <p:txBody>
          <a:bodyPr>
            <a:normAutofit/>
          </a:bodyPr>
          <a:lstStyle/>
          <a:p>
            <a:r>
              <a:rPr lang="en-US" sz="2400" dirty="0">
                <a:latin typeface="Times New Roman" panose="02020603050405020304" pitchFamily="18" charset="0"/>
                <a:ea typeface="Calibri" panose="020F0502020204030204" pitchFamily="34" charset="0"/>
              </a:rPr>
              <a:t>D</a:t>
            </a:r>
            <a:r>
              <a:rPr lang="en-US" sz="2400" dirty="0">
                <a:effectLst/>
                <a:latin typeface="Times New Roman" panose="02020603050405020304" pitchFamily="18" charset="0"/>
                <a:ea typeface="Calibri" panose="020F0502020204030204" pitchFamily="34" charset="0"/>
              </a:rPr>
              <a:t>esigning a multiagent system using drones that can detect the survivors and deliver food and medication to them in a timely and efficient manner</a:t>
            </a:r>
          </a:p>
          <a:p>
            <a:r>
              <a:rPr lang="en-US" sz="2400" dirty="0">
                <a:effectLst/>
                <a:latin typeface="Times New Roman" panose="02020603050405020304" pitchFamily="18" charset="0"/>
                <a:ea typeface="Calibri" panose="020F0502020204030204" pitchFamily="34" charset="0"/>
              </a:rPr>
              <a:t>The drones will have to take food and medications from the distribution center</a:t>
            </a:r>
            <a:r>
              <a:rPr lang="en-US" sz="2400" dirty="0">
                <a:latin typeface="Times New Roman" panose="02020603050405020304" pitchFamily="18" charset="0"/>
                <a:ea typeface="Calibri" panose="020F0502020204030204" pitchFamily="34" charset="0"/>
              </a:rPr>
              <a:t> and </a:t>
            </a:r>
            <a:r>
              <a:rPr lang="en-US" sz="2400" dirty="0">
                <a:effectLst/>
                <a:latin typeface="Times New Roman" panose="02020603050405020304" pitchFamily="18" charset="0"/>
                <a:ea typeface="Calibri" panose="020F0502020204030204" pitchFamily="34" charset="0"/>
              </a:rPr>
              <a:t>deliver them to the survivor</a:t>
            </a:r>
          </a:p>
          <a:p>
            <a:r>
              <a:rPr lang="en-US" sz="2400" dirty="0">
                <a:latin typeface="Times New Roman" panose="02020603050405020304" pitchFamily="18" charset="0"/>
                <a:ea typeface="Calibri" panose="020F0502020204030204" pitchFamily="34" charset="0"/>
              </a:rPr>
              <a:t>Whether d</a:t>
            </a:r>
            <a:r>
              <a:rPr lang="en-US" sz="2400" dirty="0">
                <a:effectLst/>
                <a:latin typeface="Times New Roman" panose="02020603050405020304" pitchFamily="18" charset="0"/>
                <a:ea typeface="Calibri" panose="020F0502020204030204" pitchFamily="34" charset="0"/>
              </a:rPr>
              <a:t>rone performs well for a centralized distribution center or decentralized distribution center</a:t>
            </a:r>
            <a:endParaRPr lang="en-US" sz="2400" dirty="0"/>
          </a:p>
        </p:txBody>
      </p:sp>
    </p:spTree>
    <p:extLst>
      <p:ext uri="{BB962C8B-B14F-4D97-AF65-F5344CB8AC3E}">
        <p14:creationId xmlns:p14="http://schemas.microsoft.com/office/powerpoint/2010/main" val="118438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2939-666B-DC8B-FA25-068C962880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Multiagent Solution</a:t>
            </a:r>
          </a:p>
        </p:txBody>
      </p:sp>
      <p:sp>
        <p:nvSpPr>
          <p:cNvPr id="3" name="Content Placeholder 2">
            <a:extLst>
              <a:ext uri="{FF2B5EF4-FFF2-40B4-BE49-F238E27FC236}">
                <a16:creationId xmlns:a16="http://schemas.microsoft.com/office/drawing/2014/main" id="{B384B530-D5C9-68C3-FC47-0C1DBD835B5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Agent</a:t>
            </a:r>
          </a:p>
          <a:p>
            <a:pPr lvl="1"/>
            <a:r>
              <a:rPr lang="en-US" dirty="0">
                <a:latin typeface="Times New Roman" panose="02020603050405020304" pitchFamily="18" charset="0"/>
                <a:cs typeface="Times New Roman" panose="02020603050405020304" pitchFamily="18" charset="0"/>
              </a:rPr>
              <a:t>Drones</a:t>
            </a:r>
          </a:p>
          <a:p>
            <a:r>
              <a:rPr lang="en-US" dirty="0">
                <a:latin typeface="Times New Roman" panose="02020603050405020304" pitchFamily="18" charset="0"/>
                <a:cs typeface="Times New Roman" panose="02020603050405020304" pitchFamily="18" charset="0"/>
              </a:rPr>
              <a:t>Environment</a:t>
            </a:r>
          </a:p>
          <a:p>
            <a:pPr lvl="1"/>
            <a:r>
              <a:rPr lang="en-US" dirty="0">
                <a:latin typeface="Times New Roman" panose="02020603050405020304" pitchFamily="18" charset="0"/>
                <a:cs typeface="Times New Roman" panose="02020603050405020304" pitchFamily="18" charset="0"/>
              </a:rPr>
              <a:t>Survivor</a:t>
            </a:r>
          </a:p>
          <a:p>
            <a:pPr lvl="1"/>
            <a:r>
              <a:rPr lang="en-US" dirty="0">
                <a:latin typeface="Times New Roman" panose="02020603050405020304" pitchFamily="18" charset="0"/>
                <a:cs typeface="Times New Roman" panose="02020603050405020304" pitchFamily="18" charset="0"/>
              </a:rPr>
              <a:t>Distribution Center</a:t>
            </a:r>
          </a:p>
          <a:p>
            <a:pPr lvl="1"/>
            <a:r>
              <a:rPr lang="en-US" dirty="0">
                <a:latin typeface="Times New Roman" panose="02020603050405020304" pitchFamily="18" charset="0"/>
                <a:cs typeface="Times New Roman" panose="02020603050405020304" pitchFamily="18" charset="0"/>
              </a:rPr>
              <a:t>Rescued Survivor</a:t>
            </a:r>
          </a:p>
          <a:p>
            <a:pPr lvl="1"/>
            <a:endParaRPr lang="en-US" dirty="0"/>
          </a:p>
        </p:txBody>
      </p:sp>
      <p:sp>
        <p:nvSpPr>
          <p:cNvPr id="6" name="TextBox 5">
            <a:extLst>
              <a:ext uri="{FF2B5EF4-FFF2-40B4-BE49-F238E27FC236}">
                <a16:creationId xmlns:a16="http://schemas.microsoft.com/office/drawing/2014/main" id="{B61B819B-0D49-078F-120B-0743BFC23042}"/>
              </a:ext>
            </a:extLst>
          </p:cNvPr>
          <p:cNvSpPr txBox="1"/>
          <p:nvPr/>
        </p:nvSpPr>
        <p:spPr>
          <a:xfrm>
            <a:off x="5329735" y="4403438"/>
            <a:ext cx="6096000" cy="374077"/>
          </a:xfrm>
          <a:prstGeom prst="rect">
            <a:avLst/>
          </a:prstGeom>
          <a:noFill/>
        </p:spPr>
        <p:txBody>
          <a:bodyPr wrap="square">
            <a:spAutoFit/>
          </a:bodyPr>
          <a:lstStyle/>
          <a:p>
            <a:pPr marL="68580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Figure 1: Action model flow diagram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E0F2AC6-484A-327A-11B3-F6DE990BD6D6}"/>
              </a:ext>
            </a:extLst>
          </p:cNvPr>
          <p:cNvPicPr>
            <a:picLocks noChangeAspect="1"/>
          </p:cNvPicPr>
          <p:nvPr/>
        </p:nvPicPr>
        <p:blipFill>
          <a:blip r:embed="rId2"/>
          <a:stretch>
            <a:fillRect/>
          </a:stretch>
        </p:blipFill>
        <p:spPr>
          <a:xfrm>
            <a:off x="5871527" y="1788509"/>
            <a:ext cx="5212701" cy="2429479"/>
          </a:xfrm>
          <a:prstGeom prst="rect">
            <a:avLst/>
          </a:prstGeom>
        </p:spPr>
      </p:pic>
    </p:spTree>
    <p:extLst>
      <p:ext uri="{BB962C8B-B14F-4D97-AF65-F5344CB8AC3E}">
        <p14:creationId xmlns:p14="http://schemas.microsoft.com/office/powerpoint/2010/main" val="150758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2939-666B-DC8B-FA25-068C962880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Multiagent Solution</a:t>
            </a:r>
          </a:p>
        </p:txBody>
      </p:sp>
      <p:sp>
        <p:nvSpPr>
          <p:cNvPr id="3" name="Content Placeholder 2">
            <a:extLst>
              <a:ext uri="{FF2B5EF4-FFF2-40B4-BE49-F238E27FC236}">
                <a16:creationId xmlns:a16="http://schemas.microsoft.com/office/drawing/2014/main" id="{B384B530-D5C9-68C3-FC47-0C1DBD835B5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Interaction</a:t>
            </a:r>
          </a:p>
          <a:p>
            <a:pPr lvl="1"/>
            <a:r>
              <a:rPr lang="en-US" dirty="0">
                <a:latin typeface="Times New Roman" panose="02020603050405020304" pitchFamily="18" charset="0"/>
                <a:cs typeface="Times New Roman" panose="02020603050405020304" pitchFamily="18" charset="0"/>
              </a:rPr>
              <a:t>Drones will interact with distribution center and survivors</a:t>
            </a:r>
          </a:p>
          <a:p>
            <a:pPr marL="457200" lvl="1"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Organization</a:t>
            </a:r>
          </a:p>
          <a:p>
            <a:pPr marR="0" lvl="1" algn="just">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drone will go to the distribution center right after becoming empty and after becoming full of food and medication the drone will go to search for survivors.</a:t>
            </a:r>
          </a:p>
          <a:p>
            <a:pPr marR="0" lvl="1" algn="just">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drone should detect the survivors and their location accurately.</a:t>
            </a:r>
          </a:p>
          <a:p>
            <a:pPr marR="0" lvl="1" algn="just">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drone should be able to deliver food and medication to the survivors.</a:t>
            </a:r>
          </a:p>
          <a:p>
            <a:pPr marR="0" lvl="1"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drone should optimize the search and rescue mission.</a:t>
            </a:r>
          </a:p>
        </p:txBody>
      </p:sp>
    </p:spTree>
    <p:extLst>
      <p:ext uri="{BB962C8B-B14F-4D97-AF65-F5344CB8AC3E}">
        <p14:creationId xmlns:p14="http://schemas.microsoft.com/office/powerpoint/2010/main" val="9610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3ECD-E56F-DCB1-C328-093F5FA11A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Scenario</a:t>
            </a:r>
          </a:p>
        </p:txBody>
      </p:sp>
      <p:pic>
        <p:nvPicPr>
          <p:cNvPr id="9" name="Content Placeholder 8">
            <a:extLst>
              <a:ext uri="{FF2B5EF4-FFF2-40B4-BE49-F238E27FC236}">
                <a16:creationId xmlns:a16="http://schemas.microsoft.com/office/drawing/2014/main" id="{6E1A06F8-2299-7D9D-C139-D65F893B8B24}"/>
              </a:ext>
            </a:extLst>
          </p:cNvPr>
          <p:cNvPicPr>
            <a:picLocks noGrp="1" noChangeAspect="1"/>
          </p:cNvPicPr>
          <p:nvPr>
            <p:ph idx="1"/>
          </p:nvPr>
        </p:nvPicPr>
        <p:blipFill>
          <a:blip r:embed="rId3"/>
          <a:stretch>
            <a:fillRect/>
          </a:stretch>
        </p:blipFill>
        <p:spPr>
          <a:xfrm>
            <a:off x="9391015" y="1918097"/>
            <a:ext cx="5247513" cy="1223804"/>
          </a:xfrm>
          <a:prstGeom prst="rect">
            <a:avLst/>
          </a:prstGeom>
        </p:spPr>
      </p:pic>
      <p:pic>
        <p:nvPicPr>
          <p:cNvPr id="10" name="Picture 9" descr="Chart, scatter chart&#10;&#10;Description automatically generated">
            <a:extLst>
              <a:ext uri="{FF2B5EF4-FFF2-40B4-BE49-F238E27FC236}">
                <a16:creationId xmlns:a16="http://schemas.microsoft.com/office/drawing/2014/main" id="{1EA4BFC0-98BD-44D4-00A2-A48D30B8AF25}"/>
              </a:ext>
            </a:extLst>
          </p:cNvPr>
          <p:cNvPicPr>
            <a:picLocks noChangeAspect="1"/>
          </p:cNvPicPr>
          <p:nvPr/>
        </p:nvPicPr>
        <p:blipFill>
          <a:blip r:embed="rId4"/>
          <a:stretch>
            <a:fillRect/>
          </a:stretch>
        </p:blipFill>
        <p:spPr>
          <a:xfrm>
            <a:off x="1747593" y="1918097"/>
            <a:ext cx="3437326" cy="3437326"/>
          </a:xfrm>
          <a:prstGeom prst="rect">
            <a:avLst/>
          </a:prstGeom>
        </p:spPr>
      </p:pic>
      <p:pic>
        <p:nvPicPr>
          <p:cNvPr id="13" name="Picture 12" descr="Chart, scatter chart&#10;&#10;Description automatically generated">
            <a:extLst>
              <a:ext uri="{FF2B5EF4-FFF2-40B4-BE49-F238E27FC236}">
                <a16:creationId xmlns:a16="http://schemas.microsoft.com/office/drawing/2014/main" id="{9EEFDE80-01A2-EB70-BCAF-8F7B7B567FDF}"/>
              </a:ext>
            </a:extLst>
          </p:cNvPr>
          <p:cNvPicPr>
            <a:picLocks noChangeAspect="1"/>
          </p:cNvPicPr>
          <p:nvPr/>
        </p:nvPicPr>
        <p:blipFill>
          <a:blip r:embed="rId5"/>
          <a:stretch>
            <a:fillRect/>
          </a:stretch>
        </p:blipFill>
        <p:spPr>
          <a:xfrm>
            <a:off x="5747386" y="1923177"/>
            <a:ext cx="3457574" cy="3465164"/>
          </a:xfrm>
          <a:prstGeom prst="rect">
            <a:avLst/>
          </a:prstGeom>
        </p:spPr>
      </p:pic>
      <p:sp>
        <p:nvSpPr>
          <p:cNvPr id="15" name="TextBox 14">
            <a:extLst>
              <a:ext uri="{FF2B5EF4-FFF2-40B4-BE49-F238E27FC236}">
                <a16:creationId xmlns:a16="http://schemas.microsoft.com/office/drawing/2014/main" id="{319F0BC6-1895-FB50-67EC-AFD24E76C4BE}"/>
              </a:ext>
            </a:extLst>
          </p:cNvPr>
          <p:cNvSpPr txBox="1"/>
          <p:nvPr/>
        </p:nvSpPr>
        <p:spPr>
          <a:xfrm>
            <a:off x="1054173" y="5582832"/>
            <a:ext cx="4130746" cy="445699"/>
          </a:xfrm>
          <a:prstGeom prst="rect">
            <a:avLst/>
          </a:prstGeom>
          <a:noFill/>
        </p:spPr>
        <p:txBody>
          <a:bodyPr wrap="square">
            <a:spAutoFit/>
          </a:bodyPr>
          <a:lstStyle/>
          <a:p>
            <a:pPr marL="68580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Fig 1: 200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suvivors</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 rescued survivors, 5 drones, 1 centralized distribution center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20432EE0-F0D0-B427-AE49-015FC3E0F565}"/>
              </a:ext>
            </a:extLst>
          </p:cNvPr>
          <p:cNvSpPr txBox="1"/>
          <p:nvPr/>
        </p:nvSpPr>
        <p:spPr>
          <a:xfrm>
            <a:off x="4941710" y="5582831"/>
            <a:ext cx="4130746" cy="445699"/>
          </a:xfrm>
          <a:prstGeom prst="rect">
            <a:avLst/>
          </a:prstGeom>
          <a:noFill/>
        </p:spPr>
        <p:txBody>
          <a:bodyPr wrap="square">
            <a:spAutoFit/>
          </a:bodyPr>
          <a:lstStyle/>
          <a:p>
            <a:pPr marL="68580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Fig 2: 200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suvivors</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 rescued survivors, 5 drones, 5 decentralized distribution center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461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E7F5-E199-6D9A-E49C-D70E312EF2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a:t>
            </a:r>
          </a:p>
        </p:txBody>
      </p:sp>
      <p:pic>
        <p:nvPicPr>
          <p:cNvPr id="4" name="Content Placeholder 3" descr="Chart, scatter chart&#10;&#10;Description automatically generated">
            <a:extLst>
              <a:ext uri="{FF2B5EF4-FFF2-40B4-BE49-F238E27FC236}">
                <a16:creationId xmlns:a16="http://schemas.microsoft.com/office/drawing/2014/main" id="{3A15FD4A-D338-5351-2735-B970E6E6888A}"/>
              </a:ext>
            </a:extLst>
          </p:cNvPr>
          <p:cNvPicPr>
            <a:picLocks noGrp="1" noChangeAspect="1"/>
          </p:cNvPicPr>
          <p:nvPr>
            <p:ph idx="1"/>
          </p:nvPr>
        </p:nvPicPr>
        <p:blipFill>
          <a:blip r:embed="rId3"/>
          <a:stretch>
            <a:fillRect/>
          </a:stretch>
        </p:blipFill>
        <p:spPr>
          <a:xfrm>
            <a:off x="1729740" y="1953497"/>
            <a:ext cx="3586982" cy="3563383"/>
          </a:xfrm>
          <a:prstGeom prst="rect">
            <a:avLst/>
          </a:prstGeom>
        </p:spPr>
      </p:pic>
      <p:pic>
        <p:nvPicPr>
          <p:cNvPr id="5" name="Picture 4" descr="Chart, scatter chart&#10;&#10;Description automatically generated">
            <a:extLst>
              <a:ext uri="{FF2B5EF4-FFF2-40B4-BE49-F238E27FC236}">
                <a16:creationId xmlns:a16="http://schemas.microsoft.com/office/drawing/2014/main" id="{A573DC54-9376-DA56-5C3D-ED452BAE56B3}"/>
              </a:ext>
            </a:extLst>
          </p:cNvPr>
          <p:cNvPicPr>
            <a:picLocks noChangeAspect="1"/>
          </p:cNvPicPr>
          <p:nvPr/>
        </p:nvPicPr>
        <p:blipFill>
          <a:blip r:embed="rId4"/>
          <a:stretch>
            <a:fillRect/>
          </a:stretch>
        </p:blipFill>
        <p:spPr>
          <a:xfrm>
            <a:off x="5726311" y="1953496"/>
            <a:ext cx="3586982" cy="3617985"/>
          </a:xfrm>
          <a:prstGeom prst="rect">
            <a:avLst/>
          </a:prstGeom>
        </p:spPr>
      </p:pic>
      <p:pic>
        <p:nvPicPr>
          <p:cNvPr id="6" name="Content Placeholder 8">
            <a:extLst>
              <a:ext uri="{FF2B5EF4-FFF2-40B4-BE49-F238E27FC236}">
                <a16:creationId xmlns:a16="http://schemas.microsoft.com/office/drawing/2014/main" id="{DC533B2A-7A82-010D-307F-6474A28E1F73}"/>
              </a:ext>
            </a:extLst>
          </p:cNvPr>
          <p:cNvPicPr>
            <a:picLocks noChangeAspect="1"/>
          </p:cNvPicPr>
          <p:nvPr/>
        </p:nvPicPr>
        <p:blipFill>
          <a:blip r:embed="rId5"/>
          <a:stretch>
            <a:fillRect/>
          </a:stretch>
        </p:blipFill>
        <p:spPr>
          <a:xfrm>
            <a:off x="9391015" y="1918097"/>
            <a:ext cx="4274185" cy="1129903"/>
          </a:xfrm>
          <a:prstGeom prst="rect">
            <a:avLst/>
          </a:prstGeom>
        </p:spPr>
      </p:pic>
      <p:sp>
        <p:nvSpPr>
          <p:cNvPr id="8" name="TextBox 7">
            <a:extLst>
              <a:ext uri="{FF2B5EF4-FFF2-40B4-BE49-F238E27FC236}">
                <a16:creationId xmlns:a16="http://schemas.microsoft.com/office/drawing/2014/main" id="{E0DFB972-6E89-EF4F-B9FB-0D7217C77888}"/>
              </a:ext>
            </a:extLst>
          </p:cNvPr>
          <p:cNvSpPr txBox="1"/>
          <p:nvPr/>
        </p:nvSpPr>
        <p:spPr>
          <a:xfrm>
            <a:off x="1140460" y="5571481"/>
            <a:ext cx="4102100" cy="445699"/>
          </a:xfrm>
          <a:prstGeom prst="rect">
            <a:avLst/>
          </a:prstGeom>
          <a:noFill/>
        </p:spPr>
        <p:txBody>
          <a:bodyPr wrap="square">
            <a:spAutoFit/>
          </a:bodyPr>
          <a:lstStyle/>
          <a:p>
            <a:pPr marL="68580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Fig: Performed on 100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tiks</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in a centralized distributed system survivor count 170 and rescued 32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ECB67D6-F1D1-8052-DC59-5045F96A4243}"/>
              </a:ext>
            </a:extLst>
          </p:cNvPr>
          <p:cNvSpPr txBox="1"/>
          <p:nvPr/>
        </p:nvSpPr>
        <p:spPr>
          <a:xfrm>
            <a:off x="5726311" y="5575283"/>
            <a:ext cx="3773289" cy="430887"/>
          </a:xfrm>
          <a:prstGeom prst="rect">
            <a:avLst/>
          </a:prstGeom>
          <a:noFill/>
        </p:spPr>
        <p:txBody>
          <a:bodyPr wrap="square">
            <a:spAutoFit/>
          </a:bodyPr>
          <a:lstStyle/>
          <a:p>
            <a:pPr algn="ctr"/>
            <a:r>
              <a:rPr lang="en-US" sz="1100" dirty="0">
                <a:effectLst/>
                <a:latin typeface="Times New Roman" panose="02020603050405020304" pitchFamily="18" charset="0"/>
                <a:ea typeface="Calibri" panose="020F0502020204030204" pitchFamily="34" charset="0"/>
              </a:rPr>
              <a:t>Fig: Performed on 100 </a:t>
            </a:r>
            <a:r>
              <a:rPr lang="en-US" sz="1100" dirty="0" err="1">
                <a:effectLst/>
                <a:latin typeface="Times New Roman" panose="02020603050405020304" pitchFamily="18" charset="0"/>
                <a:ea typeface="Calibri" panose="020F0502020204030204" pitchFamily="34" charset="0"/>
              </a:rPr>
              <a:t>tiks</a:t>
            </a:r>
            <a:r>
              <a:rPr lang="en-US" sz="1100" dirty="0">
                <a:effectLst/>
                <a:latin typeface="Times New Roman" panose="02020603050405020304" pitchFamily="18" charset="0"/>
                <a:ea typeface="Calibri" panose="020F0502020204030204" pitchFamily="34" charset="0"/>
              </a:rPr>
              <a:t> in a 5 decentralized distributed system survivor count 165 and rescued 37</a:t>
            </a:r>
            <a:endParaRPr lang="en-US" sz="1100" dirty="0"/>
          </a:p>
        </p:txBody>
      </p:sp>
    </p:spTree>
    <p:extLst>
      <p:ext uri="{BB962C8B-B14F-4D97-AF65-F5344CB8AC3E}">
        <p14:creationId xmlns:p14="http://schemas.microsoft.com/office/powerpoint/2010/main" val="109361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E7F5-E199-6D9A-E49C-D70E312EF2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&amp; Discussion</a:t>
            </a:r>
          </a:p>
        </p:txBody>
      </p:sp>
      <p:sp>
        <p:nvSpPr>
          <p:cNvPr id="8" name="TextBox 7">
            <a:extLst>
              <a:ext uri="{FF2B5EF4-FFF2-40B4-BE49-F238E27FC236}">
                <a16:creationId xmlns:a16="http://schemas.microsoft.com/office/drawing/2014/main" id="{E0DFB972-6E89-EF4F-B9FB-0D7217C77888}"/>
              </a:ext>
            </a:extLst>
          </p:cNvPr>
          <p:cNvSpPr txBox="1"/>
          <p:nvPr/>
        </p:nvSpPr>
        <p:spPr>
          <a:xfrm>
            <a:off x="1140460" y="5348631"/>
            <a:ext cx="4102100" cy="445699"/>
          </a:xfrm>
          <a:prstGeom prst="rect">
            <a:avLst/>
          </a:prstGeom>
          <a:noFill/>
        </p:spPr>
        <p:txBody>
          <a:bodyPr wrap="square">
            <a:spAutoFit/>
          </a:bodyPr>
          <a:lstStyle/>
          <a:p>
            <a:pPr marL="68580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Fig: Performed on 100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tiks</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in a centralized distributed system survivor count 170 and rescued 32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ECB67D6-F1D1-8052-DC59-5045F96A4243}"/>
              </a:ext>
            </a:extLst>
          </p:cNvPr>
          <p:cNvSpPr txBox="1"/>
          <p:nvPr/>
        </p:nvSpPr>
        <p:spPr>
          <a:xfrm>
            <a:off x="7189351" y="5363443"/>
            <a:ext cx="3773289" cy="430887"/>
          </a:xfrm>
          <a:prstGeom prst="rect">
            <a:avLst/>
          </a:prstGeom>
          <a:noFill/>
        </p:spPr>
        <p:txBody>
          <a:bodyPr wrap="square">
            <a:spAutoFit/>
          </a:bodyPr>
          <a:lstStyle/>
          <a:p>
            <a:pPr algn="ctr"/>
            <a:r>
              <a:rPr lang="en-US" sz="1100" dirty="0">
                <a:effectLst/>
                <a:latin typeface="Times New Roman" panose="02020603050405020304" pitchFamily="18" charset="0"/>
                <a:ea typeface="Calibri" panose="020F0502020204030204" pitchFamily="34" charset="0"/>
              </a:rPr>
              <a:t>Fig: Performed on 100 </a:t>
            </a:r>
            <a:r>
              <a:rPr lang="en-US" sz="1100" dirty="0" err="1">
                <a:effectLst/>
                <a:latin typeface="Times New Roman" panose="02020603050405020304" pitchFamily="18" charset="0"/>
                <a:ea typeface="Calibri" panose="020F0502020204030204" pitchFamily="34" charset="0"/>
              </a:rPr>
              <a:t>tiks</a:t>
            </a:r>
            <a:r>
              <a:rPr lang="en-US" sz="1100" dirty="0">
                <a:effectLst/>
                <a:latin typeface="Times New Roman" panose="02020603050405020304" pitchFamily="18" charset="0"/>
                <a:ea typeface="Calibri" panose="020F0502020204030204" pitchFamily="34" charset="0"/>
              </a:rPr>
              <a:t> in a 5 decentralized distributed system survivor count 165 and rescued 37</a:t>
            </a:r>
            <a:endParaRPr lang="en-US" sz="1100" dirty="0"/>
          </a:p>
        </p:txBody>
      </p:sp>
      <p:pic>
        <p:nvPicPr>
          <p:cNvPr id="9" name="Content Placeholder 8" descr="Chart, line chart&#10;&#10;Description automatically generated">
            <a:extLst>
              <a:ext uri="{FF2B5EF4-FFF2-40B4-BE49-F238E27FC236}">
                <a16:creationId xmlns:a16="http://schemas.microsoft.com/office/drawing/2014/main" id="{5E164D22-9D9D-8E9A-7E4C-30F8DF3B9E2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1" y="1828959"/>
            <a:ext cx="5018106" cy="3393281"/>
          </a:xfrm>
          <a:prstGeom prst="rect">
            <a:avLst/>
          </a:prstGeom>
          <a:noFill/>
          <a:ln>
            <a:noFill/>
          </a:ln>
        </p:spPr>
      </p:pic>
      <p:pic>
        <p:nvPicPr>
          <p:cNvPr id="11" name="Picture 10" descr="Chart, line chart&#10;&#10;Description automatically generated">
            <a:extLst>
              <a:ext uri="{FF2B5EF4-FFF2-40B4-BE49-F238E27FC236}">
                <a16:creationId xmlns:a16="http://schemas.microsoft.com/office/drawing/2014/main" id="{CC34E1AC-B5A3-7701-8066-CC0DA10DB83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44920" y="1828958"/>
            <a:ext cx="5017208" cy="3393281"/>
          </a:xfrm>
          <a:prstGeom prst="rect">
            <a:avLst/>
          </a:prstGeom>
          <a:noFill/>
          <a:ln>
            <a:noFill/>
          </a:ln>
        </p:spPr>
      </p:pic>
    </p:spTree>
    <p:extLst>
      <p:ext uri="{BB962C8B-B14F-4D97-AF65-F5344CB8AC3E}">
        <p14:creationId xmlns:p14="http://schemas.microsoft.com/office/powerpoint/2010/main" val="95546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istory of Thank You | Interpretation Company | Access 2 Interpreters">
            <a:extLst>
              <a:ext uri="{FF2B5EF4-FFF2-40B4-BE49-F238E27FC236}">
                <a16:creationId xmlns:a16="http://schemas.microsoft.com/office/drawing/2014/main" id="{99E44B42-47C2-98D3-CA1A-75B25A77E1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38487" y="643466"/>
            <a:ext cx="8315025"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32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495</Words>
  <Application>Microsoft Office PowerPoint</Application>
  <PresentationFormat>Widescreen</PresentationFormat>
  <Paragraphs>45</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Multi-Drone Coordination for Search and Rescue Missions</vt:lpstr>
      <vt:lpstr>Problem Description</vt:lpstr>
      <vt:lpstr>Multiagent Solution</vt:lpstr>
      <vt:lpstr>Multiagent Solution</vt:lpstr>
      <vt:lpstr>Scenario</vt:lpstr>
      <vt:lpstr>Result</vt:lpstr>
      <vt:lpstr>Result &amp; 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Multi-Drone Coordination for Search and Rescue Missions</dc:title>
  <dc:creator>NUSHRAT JAHAN</dc:creator>
  <cp:lastModifiedBy>NUSHRAT JAHAN</cp:lastModifiedBy>
  <cp:revision>2</cp:revision>
  <dcterms:created xsi:type="dcterms:W3CDTF">2023-03-27T04:11:26Z</dcterms:created>
  <dcterms:modified xsi:type="dcterms:W3CDTF">2023-03-28T06:16:03Z</dcterms:modified>
</cp:coreProperties>
</file>