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8" r:id="rId2"/>
    <p:sldId id="264" r:id="rId3"/>
    <p:sldId id="265" r:id="rId4"/>
    <p:sldId id="256" r:id="rId5"/>
    <p:sldId id="261" r:id="rId6"/>
    <p:sldId id="259" r:id="rId7"/>
    <p:sldId id="263" r:id="rId8"/>
    <p:sldId id="260" r:id="rId9"/>
    <p:sldId id="262" r:id="rId10"/>
    <p:sldId id="266" r:id="rId11"/>
    <p:sldId id="267" r:id="rId1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E9FA"/>
    <a:srgbClr val="93FB9F"/>
    <a:srgbClr val="FC8D6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26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27EB9-3090-4397-8626-5D529EDC8C78}" type="datetimeFigureOut">
              <a:rPr lang="en-US" smtClean="0"/>
              <a:t>1/28/2025</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E33166-75F9-4E70-A572-BD9060AFE6BC}" type="slidenum">
              <a:rPr lang="en-US" smtClean="0"/>
              <a:t>‹#›</a:t>
            </a:fld>
            <a:endParaRPr lang="en-US"/>
          </a:p>
        </p:txBody>
      </p:sp>
    </p:spTree>
    <p:extLst>
      <p:ext uri="{BB962C8B-B14F-4D97-AF65-F5344CB8AC3E}">
        <p14:creationId xmlns:p14="http://schemas.microsoft.com/office/powerpoint/2010/main" val="419820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58FECC-64A6-4592-B632-BB79E10860CF}"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65879-F4DE-4FBA-9407-1A36B4CD227C}" type="slidenum">
              <a:rPr lang="en-US" smtClean="0"/>
              <a:t>‹#›</a:t>
            </a:fld>
            <a:endParaRPr lang="en-US"/>
          </a:p>
        </p:txBody>
      </p:sp>
    </p:spTree>
    <p:extLst>
      <p:ext uri="{BB962C8B-B14F-4D97-AF65-F5344CB8AC3E}">
        <p14:creationId xmlns:p14="http://schemas.microsoft.com/office/powerpoint/2010/main" val="143318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B2CCA2-61F6-4911-9C2F-FE99BD6DBF33}"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65879-F4DE-4FBA-9407-1A36B4CD227C}" type="slidenum">
              <a:rPr lang="en-US" smtClean="0"/>
              <a:t>‹#›</a:t>
            </a:fld>
            <a:endParaRPr lang="en-US"/>
          </a:p>
        </p:txBody>
      </p:sp>
    </p:spTree>
    <p:extLst>
      <p:ext uri="{BB962C8B-B14F-4D97-AF65-F5344CB8AC3E}">
        <p14:creationId xmlns:p14="http://schemas.microsoft.com/office/powerpoint/2010/main" val="417360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A1714-742F-4F5D-B2DC-3222CC20E8C4}"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65879-F4DE-4FBA-9407-1A36B4CD227C}" type="slidenum">
              <a:rPr lang="en-US" smtClean="0"/>
              <a:t>‹#›</a:t>
            </a:fld>
            <a:endParaRPr lang="en-US"/>
          </a:p>
        </p:txBody>
      </p:sp>
    </p:spTree>
    <p:extLst>
      <p:ext uri="{BB962C8B-B14F-4D97-AF65-F5344CB8AC3E}">
        <p14:creationId xmlns:p14="http://schemas.microsoft.com/office/powerpoint/2010/main" val="16024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8D54B-642E-4480-B863-17A1E0B34D56}"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65879-F4DE-4FBA-9407-1A36B4CD227C}" type="slidenum">
              <a:rPr lang="en-US" smtClean="0"/>
              <a:t>‹#›</a:t>
            </a:fld>
            <a:endParaRPr lang="en-US"/>
          </a:p>
        </p:txBody>
      </p:sp>
    </p:spTree>
    <p:extLst>
      <p:ext uri="{BB962C8B-B14F-4D97-AF65-F5344CB8AC3E}">
        <p14:creationId xmlns:p14="http://schemas.microsoft.com/office/powerpoint/2010/main" val="214711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6C8565-C962-4E8F-88AE-BB5F83195660}" type="datetime1">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65879-F4DE-4FBA-9407-1A36B4CD227C}" type="slidenum">
              <a:rPr lang="en-US" smtClean="0"/>
              <a:t>‹#›</a:t>
            </a:fld>
            <a:endParaRPr lang="en-US"/>
          </a:p>
        </p:txBody>
      </p:sp>
    </p:spTree>
    <p:extLst>
      <p:ext uri="{BB962C8B-B14F-4D97-AF65-F5344CB8AC3E}">
        <p14:creationId xmlns:p14="http://schemas.microsoft.com/office/powerpoint/2010/main" val="3761898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EC23B4-9E99-41CC-B5D1-625E9878677D}" type="datetime1">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65879-F4DE-4FBA-9407-1A36B4CD227C}" type="slidenum">
              <a:rPr lang="en-US" smtClean="0"/>
              <a:t>‹#›</a:t>
            </a:fld>
            <a:endParaRPr lang="en-US"/>
          </a:p>
        </p:txBody>
      </p:sp>
    </p:spTree>
    <p:extLst>
      <p:ext uri="{BB962C8B-B14F-4D97-AF65-F5344CB8AC3E}">
        <p14:creationId xmlns:p14="http://schemas.microsoft.com/office/powerpoint/2010/main" val="1511880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4AE5E4-9D4D-4225-A43E-2DFFACF078E5}" type="datetime1">
              <a:rPr lang="en-US" smtClean="0"/>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865879-F4DE-4FBA-9407-1A36B4CD227C}" type="slidenum">
              <a:rPr lang="en-US" smtClean="0"/>
              <a:t>‹#›</a:t>
            </a:fld>
            <a:endParaRPr lang="en-US"/>
          </a:p>
        </p:txBody>
      </p:sp>
    </p:spTree>
    <p:extLst>
      <p:ext uri="{BB962C8B-B14F-4D97-AF65-F5344CB8AC3E}">
        <p14:creationId xmlns:p14="http://schemas.microsoft.com/office/powerpoint/2010/main" val="4037785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E18C93-AEC1-4FAB-911F-C1B37118DE85}" type="datetime1">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865879-F4DE-4FBA-9407-1A36B4CD227C}" type="slidenum">
              <a:rPr lang="en-US" smtClean="0"/>
              <a:t>‹#›</a:t>
            </a:fld>
            <a:endParaRPr lang="en-US"/>
          </a:p>
        </p:txBody>
      </p:sp>
    </p:spTree>
    <p:extLst>
      <p:ext uri="{BB962C8B-B14F-4D97-AF65-F5344CB8AC3E}">
        <p14:creationId xmlns:p14="http://schemas.microsoft.com/office/powerpoint/2010/main" val="141919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7304EE-2A81-4812-A213-98E885E1C777}" type="datetime1">
              <a:rPr lang="en-US" smtClean="0"/>
              <a:t>1/28/2025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865879-F4DE-4FBA-9407-1A36B4CD227C}" type="slidenum">
              <a:rPr lang="en-US" smtClean="0"/>
              <a:t>‹#›</a:t>
            </a:fld>
            <a:endParaRPr lang="en-US"/>
          </a:p>
        </p:txBody>
      </p:sp>
    </p:spTree>
    <p:extLst>
      <p:ext uri="{BB962C8B-B14F-4D97-AF65-F5344CB8AC3E}">
        <p14:creationId xmlns:p14="http://schemas.microsoft.com/office/powerpoint/2010/main" val="292564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A6F7CD7-DE7A-4BC9-A860-F2BD03387256}" type="datetime1">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65879-F4DE-4FBA-9407-1A36B4CD227C}" type="slidenum">
              <a:rPr lang="en-US" smtClean="0"/>
              <a:t>‹#›</a:t>
            </a:fld>
            <a:endParaRPr lang="en-US"/>
          </a:p>
        </p:txBody>
      </p:sp>
    </p:spTree>
    <p:extLst>
      <p:ext uri="{BB962C8B-B14F-4D97-AF65-F5344CB8AC3E}">
        <p14:creationId xmlns:p14="http://schemas.microsoft.com/office/powerpoint/2010/main" val="114573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5A4CBB7-670B-48AA-AF92-87C556288BCD}" type="datetime1">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65879-F4DE-4FBA-9407-1A36B4CD227C}" type="slidenum">
              <a:rPr lang="en-US" smtClean="0"/>
              <a:t>‹#›</a:t>
            </a:fld>
            <a:endParaRPr lang="en-US"/>
          </a:p>
        </p:txBody>
      </p:sp>
    </p:spTree>
    <p:extLst>
      <p:ext uri="{BB962C8B-B14F-4D97-AF65-F5344CB8AC3E}">
        <p14:creationId xmlns:p14="http://schemas.microsoft.com/office/powerpoint/2010/main" val="288290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9300F609-8158-4454-8E02-7BFF0F8E6F89}" type="datetime1">
              <a:rPr lang="en-US" smtClean="0"/>
              <a:t>1/28/2025</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F865879-F4DE-4FBA-9407-1A36B4CD227C}" type="slidenum">
              <a:rPr lang="en-US" smtClean="0"/>
              <a:t>‹#›</a:t>
            </a:fld>
            <a:endParaRPr lang="en-US"/>
          </a:p>
        </p:txBody>
      </p:sp>
    </p:spTree>
    <p:extLst>
      <p:ext uri="{BB962C8B-B14F-4D97-AF65-F5344CB8AC3E}">
        <p14:creationId xmlns:p14="http://schemas.microsoft.com/office/powerpoint/2010/main" val="1334562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9B6A23-645A-460D-6821-DADF3DE49652}"/>
              </a:ext>
            </a:extLst>
          </p:cNvPr>
          <p:cNvSpPr>
            <a:spLocks noGrp="1"/>
          </p:cNvSpPr>
          <p:nvPr>
            <p:ph type="sldNum" sz="quarter" idx="12"/>
          </p:nvPr>
        </p:nvSpPr>
        <p:spPr/>
        <p:txBody>
          <a:bodyPr/>
          <a:lstStyle/>
          <a:p>
            <a:fld id="{1F865879-F4DE-4FBA-9407-1A36B4CD227C}" type="slidenum">
              <a:rPr lang="en-US" smtClean="0">
                <a:latin typeface="Times New Roman" panose="02020603050405020304" pitchFamily="18" charset="0"/>
                <a:cs typeface="Times New Roman" panose="02020603050405020304" pitchFamily="18" charset="0"/>
              </a:rPr>
              <a:t>1</a:t>
            </a:fld>
            <a:endParaRPr lang="en-US">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3A23EF77-0653-FED6-C65D-5886ABB64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278" y="1279699"/>
            <a:ext cx="964827" cy="10950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C4F417-71B6-FEB9-4E1E-4E37AA94E4BF}"/>
              </a:ext>
            </a:extLst>
          </p:cNvPr>
          <p:cNvSpPr txBox="1"/>
          <p:nvPr/>
        </p:nvSpPr>
        <p:spPr>
          <a:xfrm>
            <a:off x="638629" y="3353090"/>
            <a:ext cx="5304551" cy="1354217"/>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Title: </a:t>
            </a:r>
            <a:r>
              <a:rPr lang="en-US" sz="1600" b="1" dirty="0">
                <a:latin typeface="Times New Roman" panose="02020603050405020304" pitchFamily="18" charset="0"/>
                <a:cs typeface="Times New Roman" panose="02020603050405020304" pitchFamily="18" charset="0"/>
              </a:rPr>
              <a:t>8-bit CRC Generator and Checker</a:t>
            </a:r>
          </a:p>
          <a:p>
            <a:pPr algn="ctr"/>
            <a:r>
              <a:rPr lang="en-US" sz="1600" dirty="0">
                <a:latin typeface="Times New Roman" panose="02020603050405020304" pitchFamily="18" charset="0"/>
                <a:cs typeface="Times New Roman" panose="02020603050405020304" pitchFamily="18" charset="0"/>
              </a:rPr>
              <a:t>Submission Date : 25/01/2025</a:t>
            </a: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a:p>
            <a:pPr algn="ctr"/>
            <a:endParaRPr lang="en-US"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3AF6A3-4DE6-43DD-9AB6-3678412079B1}"/>
              </a:ext>
            </a:extLst>
          </p:cNvPr>
          <p:cNvSpPr txBox="1"/>
          <p:nvPr/>
        </p:nvSpPr>
        <p:spPr>
          <a:xfrm>
            <a:off x="870639" y="2507232"/>
            <a:ext cx="505138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CSE 4224 : Digital Systems Design Laboratory</a:t>
            </a:r>
          </a:p>
        </p:txBody>
      </p:sp>
      <p:grpSp>
        <p:nvGrpSpPr>
          <p:cNvPr id="5" name="Group 4">
            <a:extLst>
              <a:ext uri="{FF2B5EF4-FFF2-40B4-BE49-F238E27FC236}">
                <a16:creationId xmlns:a16="http://schemas.microsoft.com/office/drawing/2014/main" id="{D650C375-74DD-68C2-C856-6CF6DCCC3489}"/>
              </a:ext>
            </a:extLst>
          </p:cNvPr>
          <p:cNvGrpSpPr/>
          <p:nvPr/>
        </p:nvGrpSpPr>
        <p:grpSpPr>
          <a:xfrm>
            <a:off x="553116" y="4707307"/>
            <a:ext cx="5751768" cy="2473027"/>
            <a:chOff x="402820" y="5249967"/>
            <a:chExt cx="5898007" cy="2554546"/>
          </a:xfrm>
        </p:grpSpPr>
        <p:sp>
          <p:nvSpPr>
            <p:cNvPr id="12" name="TextBox 11">
              <a:extLst>
                <a:ext uri="{FF2B5EF4-FFF2-40B4-BE49-F238E27FC236}">
                  <a16:creationId xmlns:a16="http://schemas.microsoft.com/office/drawing/2014/main" id="{DEFB86D3-F96E-41A2-8C71-2F28D3687E95}"/>
                </a:ext>
              </a:extLst>
            </p:cNvPr>
            <p:cNvSpPr txBox="1"/>
            <p:nvPr/>
          </p:nvSpPr>
          <p:spPr>
            <a:xfrm>
              <a:off x="402820" y="5249967"/>
              <a:ext cx="2780999" cy="2554545"/>
            </a:xfrm>
            <a:prstGeom prst="rect">
              <a:avLst/>
            </a:prstGeom>
            <a:noFill/>
            <a:ln>
              <a:solidFill>
                <a:schemeClr val="tx1"/>
              </a:solidFill>
            </a:ln>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Submitted By,</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Name : Sumiya Islam Barsha</a:t>
              </a:r>
            </a:p>
            <a:p>
              <a:pPr algn="just"/>
              <a:r>
                <a:rPr lang="en-US" sz="1600" dirty="0">
                  <a:latin typeface="Times New Roman" panose="02020603050405020304" pitchFamily="18" charset="0"/>
                  <a:cs typeface="Times New Roman" panose="02020603050405020304" pitchFamily="18" charset="0"/>
                </a:rPr>
                <a:t>Roll : 1907076</a:t>
              </a:r>
            </a:p>
            <a:p>
              <a:pPr algn="just"/>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Name : Nushrat Tarmin Meem</a:t>
              </a:r>
            </a:p>
            <a:p>
              <a:pPr algn="just"/>
              <a:r>
                <a:rPr lang="en-US" sz="1600" dirty="0">
                  <a:latin typeface="Times New Roman" panose="02020603050405020304" pitchFamily="18" charset="0"/>
                  <a:cs typeface="Times New Roman" panose="02020603050405020304" pitchFamily="18" charset="0"/>
                </a:rPr>
                <a:t>Roll : 1907083</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0D35106-62FD-4C73-9E3D-840A2759B4F8}"/>
                </a:ext>
              </a:extLst>
            </p:cNvPr>
            <p:cNvSpPr txBox="1"/>
            <p:nvPr/>
          </p:nvSpPr>
          <p:spPr>
            <a:xfrm>
              <a:off x="3519828" y="5249968"/>
              <a:ext cx="2780999" cy="2554545"/>
            </a:xfrm>
            <a:prstGeom prst="rect">
              <a:avLst/>
            </a:prstGeom>
            <a:noFill/>
            <a:ln>
              <a:solidFill>
                <a:schemeClr val="tx1"/>
              </a:solidFill>
            </a:ln>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Submitted To,</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Md. </a:t>
              </a:r>
              <a:r>
                <a:rPr lang="en-US" sz="1600" dirty="0" err="1">
                  <a:latin typeface="Times New Roman" panose="02020603050405020304" pitchFamily="18" charset="0"/>
                  <a:cs typeface="Times New Roman" panose="02020603050405020304" pitchFamily="18" charset="0"/>
                </a:rPr>
                <a:t>Sakhawat</a:t>
              </a:r>
              <a:r>
                <a:rPr lang="en-US" sz="1600" dirty="0">
                  <a:latin typeface="Times New Roman" panose="02020603050405020304" pitchFamily="18" charset="0"/>
                  <a:cs typeface="Times New Roman" panose="02020603050405020304" pitchFamily="18" charset="0"/>
                </a:rPr>
                <a:t> Hossain</a:t>
              </a:r>
            </a:p>
            <a:p>
              <a:pPr algn="just"/>
              <a:r>
                <a:rPr lang="en-US" sz="1600" dirty="0">
                  <a:latin typeface="Times New Roman" panose="02020603050405020304" pitchFamily="18" charset="0"/>
                  <a:cs typeface="Times New Roman" panose="02020603050405020304" pitchFamily="18" charset="0"/>
                </a:rPr>
                <a:t>Lecturer </a:t>
              </a:r>
            </a:p>
            <a:p>
              <a:pPr algn="just"/>
              <a:r>
                <a:rPr lang="en-US" sz="1600" dirty="0">
                  <a:latin typeface="Times New Roman" panose="02020603050405020304" pitchFamily="18" charset="0"/>
                  <a:cs typeface="Times New Roman" panose="02020603050405020304" pitchFamily="18" charset="0"/>
                </a:rPr>
                <a:t>Dept. of CSE , KUET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Md. </a:t>
              </a:r>
              <a:r>
                <a:rPr lang="en-US" sz="1600" dirty="0" err="1">
                  <a:latin typeface="Times New Roman" panose="02020603050405020304" pitchFamily="18" charset="0"/>
                  <a:cs typeface="Times New Roman" panose="02020603050405020304" pitchFamily="18" charset="0"/>
                </a:rPr>
                <a:t>Badiuzzama</a:t>
              </a:r>
              <a:r>
                <a:rPr lang="en-US" sz="1600" dirty="0">
                  <a:latin typeface="Times New Roman" panose="02020603050405020304" pitchFamily="18" charset="0"/>
                  <a:cs typeface="Times New Roman" panose="02020603050405020304" pitchFamily="18" charset="0"/>
                </a:rPr>
                <a:t> Shuvo </a:t>
              </a:r>
            </a:p>
            <a:p>
              <a:pPr algn="just"/>
              <a:r>
                <a:rPr lang="en-US" sz="1600" dirty="0">
                  <a:latin typeface="Times New Roman" panose="02020603050405020304" pitchFamily="18" charset="0"/>
                  <a:cs typeface="Times New Roman" panose="02020603050405020304" pitchFamily="18" charset="0"/>
                </a:rPr>
                <a:t>Lecturer </a:t>
              </a:r>
            </a:p>
            <a:p>
              <a:pPr algn="just"/>
              <a:r>
                <a:rPr lang="en-US" sz="1600" dirty="0">
                  <a:latin typeface="Times New Roman" panose="02020603050405020304" pitchFamily="18" charset="0"/>
                  <a:cs typeface="Times New Roman" panose="02020603050405020304" pitchFamily="18" charset="0"/>
                </a:rPr>
                <a:t>Dept. of CSE , KUET</a:t>
              </a:r>
            </a:p>
            <a:p>
              <a:pPr algn="just"/>
              <a:endParaRPr lang="en-US" sz="1600" dirty="0"/>
            </a:p>
          </p:txBody>
        </p:sp>
      </p:grpSp>
    </p:spTree>
    <p:extLst>
      <p:ext uri="{BB962C8B-B14F-4D97-AF65-F5344CB8AC3E}">
        <p14:creationId xmlns:p14="http://schemas.microsoft.com/office/powerpoint/2010/main" val="232925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FFFB58-1B6A-85E3-73DB-00E46293047F}"/>
              </a:ext>
            </a:extLst>
          </p:cNvPr>
          <p:cNvSpPr>
            <a:spLocks noGrp="1"/>
          </p:cNvSpPr>
          <p:nvPr>
            <p:ph type="sldNum" sz="quarter" idx="12"/>
          </p:nvPr>
        </p:nvSpPr>
        <p:spPr/>
        <p:txBody>
          <a:bodyPr/>
          <a:lstStyle/>
          <a:p>
            <a:fld id="{1F865879-F4DE-4FBA-9407-1A36B4CD227C}" type="slidenum">
              <a:rPr lang="en-US" smtClean="0"/>
              <a:t>10</a:t>
            </a:fld>
            <a:endParaRPr lang="en-US"/>
          </a:p>
        </p:txBody>
      </p:sp>
      <p:pic>
        <p:nvPicPr>
          <p:cNvPr id="4" name="Picture 3">
            <a:extLst>
              <a:ext uri="{FF2B5EF4-FFF2-40B4-BE49-F238E27FC236}">
                <a16:creationId xmlns:a16="http://schemas.microsoft.com/office/drawing/2014/main" id="{98109F6A-CB20-0951-35A1-D4A5F8BF7E23}"/>
              </a:ext>
            </a:extLst>
          </p:cNvPr>
          <p:cNvPicPr>
            <a:picLocks noChangeAspect="1"/>
          </p:cNvPicPr>
          <p:nvPr/>
        </p:nvPicPr>
        <p:blipFill rotWithShape="1">
          <a:blip r:embed="rId2">
            <a:extLst>
              <a:ext uri="{28A0092B-C50C-407E-A947-70E740481C1C}">
                <a14:useLocalDpi xmlns:a14="http://schemas.microsoft.com/office/drawing/2010/main" val="0"/>
              </a:ext>
            </a:extLst>
          </a:blip>
          <a:srcRect r="28371" b="33803"/>
          <a:stretch/>
        </p:blipFill>
        <p:spPr>
          <a:xfrm>
            <a:off x="870110" y="687471"/>
            <a:ext cx="5117780" cy="1004911"/>
          </a:xfrm>
          <a:prstGeom prst="rect">
            <a:avLst/>
          </a:prstGeom>
          <a:ln>
            <a:solidFill>
              <a:schemeClr val="tx1"/>
            </a:solidFill>
          </a:ln>
        </p:spPr>
      </p:pic>
      <p:pic>
        <p:nvPicPr>
          <p:cNvPr id="7" name="Picture 6">
            <a:extLst>
              <a:ext uri="{FF2B5EF4-FFF2-40B4-BE49-F238E27FC236}">
                <a16:creationId xmlns:a16="http://schemas.microsoft.com/office/drawing/2014/main" id="{9B0FE222-AF8F-77B0-6253-932AAEC2A690}"/>
              </a:ext>
            </a:extLst>
          </p:cNvPr>
          <p:cNvPicPr>
            <a:picLocks noChangeAspect="1"/>
          </p:cNvPicPr>
          <p:nvPr/>
        </p:nvPicPr>
        <p:blipFill rotWithShape="1">
          <a:blip r:embed="rId3">
            <a:extLst>
              <a:ext uri="{28A0092B-C50C-407E-A947-70E740481C1C}">
                <a14:useLocalDpi xmlns:a14="http://schemas.microsoft.com/office/drawing/2010/main" val="0"/>
              </a:ext>
            </a:extLst>
          </a:blip>
          <a:srcRect l="31078" b="16941"/>
          <a:stretch/>
        </p:blipFill>
        <p:spPr>
          <a:xfrm>
            <a:off x="719418" y="5541279"/>
            <a:ext cx="5419164" cy="3465050"/>
          </a:xfrm>
          <a:prstGeom prst="rect">
            <a:avLst/>
          </a:prstGeom>
          <a:ln>
            <a:solidFill>
              <a:schemeClr val="tx1"/>
            </a:solidFill>
          </a:ln>
        </p:spPr>
      </p:pic>
      <p:pic>
        <p:nvPicPr>
          <p:cNvPr id="8" name="Picture 7">
            <a:extLst>
              <a:ext uri="{FF2B5EF4-FFF2-40B4-BE49-F238E27FC236}">
                <a16:creationId xmlns:a16="http://schemas.microsoft.com/office/drawing/2014/main" id="{7F517AD6-7770-04B2-75F9-EDFBEDF69F77}"/>
              </a:ext>
            </a:extLst>
          </p:cNvPr>
          <p:cNvPicPr>
            <a:picLocks noChangeAspect="1"/>
          </p:cNvPicPr>
          <p:nvPr/>
        </p:nvPicPr>
        <p:blipFill rotWithShape="1">
          <a:blip r:embed="rId3">
            <a:extLst>
              <a:ext uri="{28A0092B-C50C-407E-A947-70E740481C1C}">
                <a14:useLocalDpi xmlns:a14="http://schemas.microsoft.com/office/drawing/2010/main" val="0"/>
              </a:ext>
            </a:extLst>
          </a:blip>
          <a:srcRect r="69214" b="17429"/>
          <a:stretch/>
        </p:blipFill>
        <p:spPr>
          <a:xfrm>
            <a:off x="2082617" y="1762056"/>
            <a:ext cx="2692764" cy="3709549"/>
          </a:xfrm>
          <a:prstGeom prst="rect">
            <a:avLst/>
          </a:prstGeom>
          <a:ln>
            <a:solidFill>
              <a:schemeClr val="tx1"/>
            </a:solidFill>
          </a:ln>
        </p:spPr>
      </p:pic>
      <p:sp>
        <p:nvSpPr>
          <p:cNvPr id="10" name="TextBox 9">
            <a:extLst>
              <a:ext uri="{FF2B5EF4-FFF2-40B4-BE49-F238E27FC236}">
                <a16:creationId xmlns:a16="http://schemas.microsoft.com/office/drawing/2014/main" id="{498F6293-F9AC-2816-7766-185373C504BE}"/>
              </a:ext>
            </a:extLst>
          </p:cNvPr>
          <p:cNvSpPr txBox="1"/>
          <p:nvPr/>
        </p:nvSpPr>
        <p:spPr>
          <a:xfrm>
            <a:off x="1714499" y="9006329"/>
            <a:ext cx="3429000" cy="276999"/>
          </a:xfrm>
          <a:prstGeom prst="rect">
            <a:avLst/>
          </a:prstGeom>
          <a:noFill/>
        </p:spPr>
        <p:txBody>
          <a:bodyPr wrap="square">
            <a:spAutoFit/>
          </a:bodyPr>
          <a:lstStyle/>
          <a:p>
            <a:pPr algn="ctr"/>
            <a:r>
              <a:rPr lang="en-US" sz="1200" dirty="0">
                <a:latin typeface="Times New Roman" panose="02020603050405020304" pitchFamily="18" charset="0"/>
                <a:cs typeface="Times New Roman" panose="02020603050405020304" pitchFamily="18" charset="0"/>
              </a:rPr>
              <a:t>Figure 4: Waveform Outputs</a:t>
            </a:r>
          </a:p>
        </p:txBody>
      </p:sp>
    </p:spTree>
    <p:extLst>
      <p:ext uri="{BB962C8B-B14F-4D97-AF65-F5344CB8AC3E}">
        <p14:creationId xmlns:p14="http://schemas.microsoft.com/office/powerpoint/2010/main" val="1354466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FFFB58-1B6A-85E3-73DB-00E46293047F}"/>
              </a:ext>
            </a:extLst>
          </p:cNvPr>
          <p:cNvSpPr>
            <a:spLocks noGrp="1"/>
          </p:cNvSpPr>
          <p:nvPr>
            <p:ph type="sldNum" sz="quarter" idx="12"/>
          </p:nvPr>
        </p:nvSpPr>
        <p:spPr/>
        <p:txBody>
          <a:bodyPr/>
          <a:lstStyle/>
          <a:p>
            <a:fld id="{1F865879-F4DE-4FBA-9407-1A36B4CD227C}" type="slidenum">
              <a:rPr lang="en-US" smtClean="0"/>
              <a:t>11</a:t>
            </a:fld>
            <a:endParaRPr lang="en-US"/>
          </a:p>
        </p:txBody>
      </p:sp>
      <p:sp>
        <p:nvSpPr>
          <p:cNvPr id="10" name="TextBox 9">
            <a:extLst>
              <a:ext uri="{FF2B5EF4-FFF2-40B4-BE49-F238E27FC236}">
                <a16:creationId xmlns:a16="http://schemas.microsoft.com/office/drawing/2014/main" id="{498F6293-F9AC-2816-7766-185373C504BE}"/>
              </a:ext>
            </a:extLst>
          </p:cNvPr>
          <p:cNvSpPr txBox="1"/>
          <p:nvPr/>
        </p:nvSpPr>
        <p:spPr>
          <a:xfrm>
            <a:off x="726141" y="696033"/>
            <a:ext cx="5432611" cy="8402300"/>
          </a:xfrm>
          <a:prstGeom prst="rect">
            <a:avLst/>
          </a:prstGeom>
          <a:noFill/>
        </p:spPr>
        <p:txBody>
          <a:bodyPr wrap="square">
            <a:spAutoFit/>
          </a:bodyPr>
          <a:lstStyle/>
          <a:p>
            <a:pPr algn="just"/>
            <a:r>
              <a:rPr lang="en-US" sz="1200" dirty="0">
                <a:latin typeface="Times New Roman" panose="02020603050405020304" pitchFamily="18" charset="0"/>
                <a:cs typeface="Times New Roman" panose="02020603050405020304" pitchFamily="18" charset="0"/>
              </a:rPr>
              <a:t>The testbench results validate the accuracy of the CRC computation, demonstrating its effectiveness in error detection. In Test 1, the received data contained errors, resulting in a nonzero remainder, leading to a failed test. Conversely, Test 2 successfully passed as the received remainder was zero, confirming error-free transmission. The polynomial (x^5 + x^3 + x^2 + 1) was correctly applied, generating expected CRC values at both sender and receiver ends. The simulation completed execution verifying the correctness of the implemented CRC design.</a:t>
            </a:r>
          </a:p>
          <a:p>
            <a:pPr algn="just"/>
            <a:r>
              <a:rPr lang="en-US" sz="1200" dirty="0">
                <a:latin typeface="Times New Roman" panose="02020603050405020304" pitchFamily="18" charset="0"/>
                <a:cs typeface="Times New Roman" panose="02020603050405020304" pitchFamily="18" charset="0"/>
              </a:rPr>
              <a:t>On the other hand, the waveform (figure 4) simulation output of the 8-bit CRC generator and checker showcases the sequential operation of the system, validating its correctness. The </a:t>
            </a:r>
            <a:r>
              <a:rPr lang="en-US" sz="1200" dirty="0" err="1">
                <a:latin typeface="Times New Roman" panose="02020603050405020304" pitchFamily="18" charset="0"/>
                <a:cs typeface="Times New Roman" panose="02020603050405020304" pitchFamily="18" charset="0"/>
              </a:rPr>
              <a:t>data_in</a:t>
            </a:r>
            <a:r>
              <a:rPr lang="en-US" sz="1200" dirty="0">
                <a:latin typeface="Times New Roman" panose="02020603050405020304" pitchFamily="18" charset="0"/>
                <a:cs typeface="Times New Roman" panose="02020603050405020304" pitchFamily="18" charset="0"/>
              </a:rPr>
              <a:t> signal, holding a hexadecimal value of DD, is fed into the system while </a:t>
            </a:r>
            <a:r>
              <a:rPr lang="en-US" sz="1200" dirty="0" err="1">
                <a:latin typeface="Times New Roman" panose="02020603050405020304" pitchFamily="18" charset="0"/>
                <a:cs typeface="Times New Roman" panose="02020603050405020304" pitchFamily="18" charset="0"/>
              </a:rPr>
              <a:t>crc_en</a:t>
            </a:r>
            <a:r>
              <a:rPr lang="en-US" sz="1200" dirty="0">
                <a:latin typeface="Times New Roman" panose="02020603050405020304" pitchFamily="18" charset="0"/>
                <a:cs typeface="Times New Roman" panose="02020603050405020304" pitchFamily="18" charset="0"/>
              </a:rPr>
              <a:t> is enabled (1), allowing the CRC computation process to proceed. The </a:t>
            </a:r>
            <a:r>
              <a:rPr lang="en-US" sz="1200" dirty="0" err="1">
                <a:latin typeface="Times New Roman" panose="02020603050405020304" pitchFamily="18" charset="0"/>
                <a:cs typeface="Times New Roman" panose="02020603050405020304" pitchFamily="18" charset="0"/>
              </a:rPr>
              <a:t>clk</a:t>
            </a:r>
            <a:r>
              <a:rPr lang="en-US" sz="1200" dirty="0">
                <a:latin typeface="Times New Roman" panose="02020603050405020304" pitchFamily="18" charset="0"/>
                <a:cs typeface="Times New Roman" panose="02020603050405020304" pitchFamily="18" charset="0"/>
              </a:rPr>
              <a:t> signal exhibits a regular clock pulse, driving the sequential logic components. As the data propagates through the system, the </a:t>
            </a:r>
            <a:r>
              <a:rPr lang="en-US" sz="1200" dirty="0" err="1">
                <a:latin typeface="Times New Roman" panose="02020603050405020304" pitchFamily="18" charset="0"/>
                <a:cs typeface="Times New Roman" panose="02020603050405020304" pitchFamily="18" charset="0"/>
              </a:rPr>
              <a:t>crc_out</a:t>
            </a:r>
            <a:r>
              <a:rPr lang="en-US" sz="1200" dirty="0">
                <a:latin typeface="Times New Roman" panose="02020603050405020304" pitchFamily="18" charset="0"/>
                <a:cs typeface="Times New Roman" panose="02020603050405020304" pitchFamily="18" charset="0"/>
              </a:rPr>
              <a:t> signal, initially zero, undergoes changes as XOR division is </a:t>
            </a:r>
            <a:r>
              <a:rPr lang="en-US" sz="1200" dirty="0" err="1">
                <a:latin typeface="Times New Roman" panose="02020603050405020304" pitchFamily="18" charset="0"/>
                <a:cs typeface="Times New Roman" panose="02020603050405020304" pitchFamily="18" charset="0"/>
              </a:rPr>
              <a:t>performed.The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receiver_data_in</a:t>
            </a:r>
            <a:r>
              <a:rPr lang="en-US" sz="1200" dirty="0">
                <a:latin typeface="Times New Roman" panose="02020603050405020304" pitchFamily="18" charset="0"/>
                <a:cs typeface="Times New Roman" panose="02020603050405020304" pitchFamily="18" charset="0"/>
              </a:rPr>
              <a:t> signal (D5) indicates the received data, which, when processed with the appended bits (0F), generates a remainder (1F). This aligns with the expected CRC process where the remainder is used for error detection. The polynomial value (2D) confirms that the predefined polynomial is correctly applied in the division process. Additionally, control signals such as enable (1) and load (1) confirm the system's active state. The </a:t>
            </a:r>
            <a:r>
              <a:rPr lang="en-US" sz="1200" dirty="0" err="1">
                <a:latin typeface="Times New Roman" panose="02020603050405020304" pitchFamily="18" charset="0"/>
                <a:cs typeface="Times New Roman" panose="02020603050405020304" pitchFamily="18" charset="0"/>
              </a:rPr>
              <a:t>state_outputs</a:t>
            </a:r>
            <a:r>
              <a:rPr lang="en-US" sz="1200" dirty="0">
                <a:latin typeface="Times New Roman" panose="02020603050405020304" pitchFamily="18" charset="0"/>
                <a:cs typeface="Times New Roman" panose="02020603050405020304" pitchFamily="18" charset="0"/>
              </a:rPr>
              <a:t> (0010) and </a:t>
            </a:r>
            <a:r>
              <a:rPr lang="en-US" sz="1200" dirty="0" err="1">
                <a:latin typeface="Times New Roman" panose="02020603050405020304" pitchFamily="18" charset="0"/>
                <a:cs typeface="Times New Roman" panose="02020603050405020304" pitchFamily="18" charset="0"/>
              </a:rPr>
              <a:t>counter_output</a:t>
            </a:r>
            <a:r>
              <a:rPr lang="en-US" sz="1200" dirty="0">
                <a:latin typeface="Times New Roman" panose="02020603050405020304" pitchFamily="18" charset="0"/>
                <a:cs typeface="Times New Roman" panose="02020603050405020304" pitchFamily="18" charset="0"/>
              </a:rPr>
              <a:t> (0D) reflect the system's internal state transition and iterative process in computing the CRC. The transitions of variables x, y, and z contribute to the stepwise execution of the CRC algorithm. The red cursor at 142 </a:t>
            </a:r>
            <a:r>
              <a:rPr lang="en-US" sz="1200" dirty="0" err="1">
                <a:latin typeface="Times New Roman" panose="02020603050405020304" pitchFamily="18" charset="0"/>
                <a:cs typeface="Times New Roman" panose="02020603050405020304" pitchFamily="18" charset="0"/>
              </a:rPr>
              <a:t>ps</a:t>
            </a:r>
            <a:r>
              <a:rPr lang="en-US" sz="1200" dirty="0">
                <a:latin typeface="Times New Roman" panose="02020603050405020304" pitchFamily="18" charset="0"/>
                <a:cs typeface="Times New Roman" panose="02020603050405020304" pitchFamily="18" charset="0"/>
              </a:rPr>
              <a:t> marks a critical event in the simulation, showing a transition point where computation completes or a key state is reached. This waveform analysis validates the successful operation of the CRC generator and checker, ensuring reliable error detection in transmitted data.</a:t>
            </a: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Conclusion:</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The successful implementation of the 8-bit CRC generator and checker validates CRC as a reliable and efficient error-detection technique in digital communication. The waveform simulation confirms accurate polynomial division, remainder calculation, and state transitions, ensuring proper data integrity verification. The system processes input data through XOR-based division, appends the computed remainder, and checks for errors at the receiver end by performing the same division. Essential hardware components like sequence registers, control logic, and decoders ensure efficient real-time error detection and smooth system operation. The modular architecture enhances adaptability, allowing scalability for higher-bit CRC variations such as CRC-16 and CRC-32, which are widely used in networking, embedded systems, and data storage. This project highlights the critical role of CRC in maintaining data reliability and security, minimizing transmission errors, and improving overall communication efficiency, providing a strong foundation for future advancements in error detection techniques.</a:t>
            </a:r>
          </a:p>
        </p:txBody>
      </p:sp>
    </p:spTree>
    <p:extLst>
      <p:ext uri="{BB962C8B-B14F-4D97-AF65-F5344CB8AC3E}">
        <p14:creationId xmlns:p14="http://schemas.microsoft.com/office/powerpoint/2010/main" val="312264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FFFB58-1B6A-85E3-73DB-00E46293047F}"/>
              </a:ext>
            </a:extLst>
          </p:cNvPr>
          <p:cNvSpPr>
            <a:spLocks noGrp="1"/>
          </p:cNvSpPr>
          <p:nvPr>
            <p:ph type="sldNum" sz="quarter" idx="12"/>
          </p:nvPr>
        </p:nvSpPr>
        <p:spPr/>
        <p:txBody>
          <a:bodyPr/>
          <a:lstStyle/>
          <a:p>
            <a:fld id="{1F865879-F4DE-4FBA-9407-1A36B4CD227C}" type="slidenum">
              <a:rPr lang="en-US" smtClean="0"/>
              <a:t>2</a:t>
            </a:fld>
            <a:endParaRPr lang="en-US"/>
          </a:p>
        </p:txBody>
      </p:sp>
      <p:sp>
        <p:nvSpPr>
          <p:cNvPr id="3" name="TextBox 2">
            <a:extLst>
              <a:ext uri="{FF2B5EF4-FFF2-40B4-BE49-F238E27FC236}">
                <a16:creationId xmlns:a16="http://schemas.microsoft.com/office/drawing/2014/main" id="{F006C0DF-19A1-FF5D-57A7-1368F984B90E}"/>
              </a:ext>
            </a:extLst>
          </p:cNvPr>
          <p:cNvSpPr txBox="1"/>
          <p:nvPr/>
        </p:nvSpPr>
        <p:spPr>
          <a:xfrm>
            <a:off x="840441" y="739588"/>
            <a:ext cx="5177117" cy="8002191"/>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8-bit CRC Generator and Checker</a:t>
            </a:r>
          </a:p>
          <a:p>
            <a:pPr algn="ctr"/>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Objectives:</a:t>
            </a:r>
          </a:p>
          <a:p>
            <a:pPr algn="just"/>
            <a:endParaRPr lang="en-US"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To design and implement an 8-bit CRC (Cyclic Redundancy Check) generator and checker</a:t>
            </a:r>
          </a:p>
          <a:p>
            <a:pPr marL="285750" indent="-285750" algn="just">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To verify the functionality of the CRC system using a state machine and logical operations</a:t>
            </a:r>
          </a:p>
          <a:p>
            <a:pPr marL="285750" indent="-285750" algn="just">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To ensure error detection in digital data transmission through the CRC method</a:t>
            </a:r>
          </a:p>
          <a:p>
            <a:pPr marL="285750" indent="-285750" algn="just">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To explore hardware implementation using sequence registers, decoders, and control logic</a:t>
            </a:r>
          </a:p>
          <a:p>
            <a:pPr marL="285750" indent="-285750" algn="just">
              <a:buFont typeface="Wingdings" panose="05000000000000000000" pitchFamily="2" charset="2"/>
              <a:buChar char="§"/>
            </a:pPr>
            <a:endParaRPr lang="en-US"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sz="12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Introduction:</a:t>
            </a:r>
          </a:p>
          <a:p>
            <a:pPr algn="just"/>
            <a:endParaRPr lang="en-US" sz="1400" b="1"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Cyclic Redundancy Check (CRC) is a widely used and highly effective error-detection mechanism in digital systems, designed to ensure data integrity during transmission. Errors often occur during data communication due to noise, interference, or transmission faults, and detecting these errors is critical for maintaining the reliability of digital systems. CRC uses polynomial division to generate a unique remainder, or "checksum," for a given block of data, which is then transmitted along with the data. At the receiving end, the same process is applied, and the results are compared to detect errors. This process is both efficient and computationally simple, making CRC an ideal choice for many real-time applications. This report focuses on the design and implementation of an 8-bit CRC generator and checker, providing an in-depth analysis of its operational workflow. It includes key elements such as the state diagram, which illustrates the sequence of operations, the flowchart for understanding the logical flow, and the hardware components essential for implementation. The system employs mathematical operations like concatenation, XOR division, and polynomial-based calculations to generate and verify the checksum, ensuring accurate and error-free data transmission. By utilizing a modular approach to the design, the report emphasizes the scalability and adaptability of the CRC method for different communication systems. The project also highlights the practical applications of CRC in modern digital systems. From network communication protocols to storage systems and embedded devices, CRC plays a pivotal role in safeguarding data integrity. Its simplicity in implementation and high effectiveness make it a cornerstone in error detection mechanisms. This report serves as a detailed guide, offering insights into the design principles and practical implications of CRC, reaffirming its importance in secure and reliable data transmission.</a:t>
            </a:r>
          </a:p>
        </p:txBody>
      </p:sp>
    </p:spTree>
    <p:extLst>
      <p:ext uri="{BB962C8B-B14F-4D97-AF65-F5344CB8AC3E}">
        <p14:creationId xmlns:p14="http://schemas.microsoft.com/office/powerpoint/2010/main" val="1239109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FFFB58-1B6A-85E3-73DB-00E46293047F}"/>
              </a:ext>
            </a:extLst>
          </p:cNvPr>
          <p:cNvSpPr>
            <a:spLocks noGrp="1"/>
          </p:cNvSpPr>
          <p:nvPr>
            <p:ph type="sldNum" sz="quarter" idx="12"/>
          </p:nvPr>
        </p:nvSpPr>
        <p:spPr/>
        <p:txBody>
          <a:bodyPr/>
          <a:lstStyle/>
          <a:p>
            <a:fld id="{1F865879-F4DE-4FBA-9407-1A36B4CD227C}" type="slidenum">
              <a:rPr lang="en-US" smtClean="0"/>
              <a:t>3</a:t>
            </a:fld>
            <a:endParaRPr lang="en-US"/>
          </a:p>
        </p:txBody>
      </p:sp>
      <p:sp>
        <p:nvSpPr>
          <p:cNvPr id="3" name="TextBox 2">
            <a:extLst>
              <a:ext uri="{FF2B5EF4-FFF2-40B4-BE49-F238E27FC236}">
                <a16:creationId xmlns:a16="http://schemas.microsoft.com/office/drawing/2014/main" id="{F006C0DF-19A1-FF5D-57A7-1368F984B90E}"/>
              </a:ext>
            </a:extLst>
          </p:cNvPr>
          <p:cNvSpPr txBox="1"/>
          <p:nvPr/>
        </p:nvSpPr>
        <p:spPr>
          <a:xfrm>
            <a:off x="840441" y="739588"/>
            <a:ext cx="5177117" cy="8063746"/>
          </a:xfrm>
          <a:prstGeom prst="rect">
            <a:avLst/>
          </a:prstGeom>
          <a:noFill/>
        </p:spPr>
        <p:txBody>
          <a:bodyPr wrap="square" rtlCol="0">
            <a:spAutoFit/>
          </a:bodyPr>
          <a:lstStyle/>
          <a:p>
            <a:pPr algn="just"/>
            <a:r>
              <a:rPr lang="en-US" sz="1400" b="1" dirty="0">
                <a:latin typeface="Times New Roman" panose="02020603050405020304" pitchFamily="18" charset="0"/>
                <a:cs typeface="Times New Roman" panose="02020603050405020304" pitchFamily="18" charset="0"/>
              </a:rPr>
              <a:t>Process:</a:t>
            </a:r>
          </a:p>
          <a:p>
            <a:pPr marR="0" lvl="0" algn="just"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of the CRC Generator:</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200" dirty="0">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CRC generator begins with the creation of message data (M) and a binary polynomial (X).</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the sender side, the message is concatenated with (N-1) zeros, where N is the degree of the binary polynomial, creating a modified data stream.</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XOR division is performed between the modified data stream and the polynomial, producing a remainder (R), which is appended to the message before transmission.</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Detection at the Receiver:</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200" dirty="0">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receiver takes the transmitted data, including the appended remainder, and applies the same XOR division using the same polynomial (X).</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new remainder (R′) is generated. If R′ equals zero, the data is error-free; otherwise, an error is detected.</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Sequence Register and Decoder Usage:</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200" dirty="0">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sequence register and decoder method was utilized to efficiently manage the XOR division and concatenation process at both sender and receiver ends.</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components simplified the handling of data bits and ensured synchronization during the operations.</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 Components:</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200" dirty="0">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hardware design included sequence registers for data storage, control logic for managing state transitions, and a 4x16 decoder to handle system operations.</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Boolean functions were derived for D-flipflops, enabling state transitions and generation of control signals like flags and resets.</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Block Diagram Integration:</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200" dirty="0">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system's block diagram incorporated essential modules such as input/output registers, an Arithmetic Logic Unit (ALU) for concatenation and XOR division, and a comparator for detecting errors.</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modules worked cohesively, ensuring a seamless flow of operations and accurate error detection in the CRC system.</a:t>
            </a:r>
          </a:p>
          <a:p>
            <a:pPr marR="0" lvl="0" algn="just"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029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A3B9C0-EED4-6D66-6D4A-AB562FF2B102}"/>
              </a:ext>
            </a:extLst>
          </p:cNvPr>
          <p:cNvSpPr txBox="1"/>
          <p:nvPr/>
        </p:nvSpPr>
        <p:spPr>
          <a:xfrm>
            <a:off x="1008529" y="1046629"/>
            <a:ext cx="4840941" cy="8032968"/>
          </a:xfrm>
          <a:prstGeom prst="rect">
            <a:avLst/>
          </a:prstGeom>
          <a:noFill/>
        </p:spPr>
        <p:txBody>
          <a:bodyPr wrap="square" rtlCol="0">
            <a:spAutoFit/>
          </a:bodyPr>
          <a:lstStyle/>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endParaRPr lang="en-US"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Figure 1: State Diagram of CRC Generator and Checker</a:t>
            </a:r>
          </a:p>
        </p:txBody>
      </p:sp>
      <p:sp>
        <p:nvSpPr>
          <p:cNvPr id="5" name="Oval 4">
            <a:extLst>
              <a:ext uri="{FF2B5EF4-FFF2-40B4-BE49-F238E27FC236}">
                <a16:creationId xmlns:a16="http://schemas.microsoft.com/office/drawing/2014/main" id="{7441776F-A73C-C944-1646-27BE51412E4E}"/>
              </a:ext>
            </a:extLst>
          </p:cNvPr>
          <p:cNvSpPr/>
          <p:nvPr/>
        </p:nvSpPr>
        <p:spPr>
          <a:xfrm>
            <a:off x="3059204" y="941293"/>
            <a:ext cx="739589" cy="726141"/>
          </a:xfrm>
          <a:prstGeom prst="ellipse">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T</a:t>
            </a:r>
            <a:r>
              <a:rPr lang="en-US" sz="1400" baseline="-25000" dirty="0">
                <a:solidFill>
                  <a:schemeClr val="tx1"/>
                </a:solidFill>
                <a:latin typeface="Times New Roman" panose="02020603050405020304" pitchFamily="18" charset="0"/>
                <a:cs typeface="Times New Roman" panose="02020603050405020304" pitchFamily="18" charset="0"/>
              </a:rPr>
              <a:t>0</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031BA467-2339-149C-EEE5-325EBE90BFD1}"/>
              </a:ext>
            </a:extLst>
          </p:cNvPr>
          <p:cNvSpPr/>
          <p:nvPr/>
        </p:nvSpPr>
        <p:spPr>
          <a:xfrm>
            <a:off x="3059204" y="2184544"/>
            <a:ext cx="739589" cy="726141"/>
          </a:xfrm>
          <a:prstGeom prst="ellipse">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T</a:t>
            </a:r>
            <a:r>
              <a:rPr lang="en-US" sz="1400" baseline="-25000" dirty="0">
                <a:solidFill>
                  <a:schemeClr val="tx1"/>
                </a:solidFill>
                <a:latin typeface="Times New Roman" panose="02020603050405020304" pitchFamily="18" charset="0"/>
                <a:cs typeface="Times New Roman" panose="02020603050405020304" pitchFamily="18" charset="0"/>
              </a:rPr>
              <a:t>1</a:t>
            </a:r>
            <a:endParaRPr lang="en-US" sz="1400" dirty="0">
              <a:solidFill>
                <a:schemeClr val="tx1"/>
              </a:solidFill>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47DA4AF5-780D-3E49-2BF0-6B526C9077DA}"/>
              </a:ext>
            </a:extLst>
          </p:cNvPr>
          <p:cNvGrpSpPr/>
          <p:nvPr/>
        </p:nvGrpSpPr>
        <p:grpSpPr>
          <a:xfrm>
            <a:off x="1504943" y="3282399"/>
            <a:ext cx="3848108" cy="726142"/>
            <a:chOff x="1504946" y="3478305"/>
            <a:chExt cx="3848108" cy="726142"/>
          </a:xfrm>
        </p:grpSpPr>
        <p:sp>
          <p:nvSpPr>
            <p:cNvPr id="7" name="Oval 6">
              <a:extLst>
                <a:ext uri="{FF2B5EF4-FFF2-40B4-BE49-F238E27FC236}">
                  <a16:creationId xmlns:a16="http://schemas.microsoft.com/office/drawing/2014/main" id="{D6CD4185-830F-0228-5469-982D107EB33D}"/>
                </a:ext>
              </a:extLst>
            </p:cNvPr>
            <p:cNvSpPr/>
            <p:nvPr/>
          </p:nvSpPr>
          <p:spPr>
            <a:xfrm>
              <a:off x="4613465" y="3478305"/>
              <a:ext cx="739589" cy="726141"/>
            </a:xfrm>
            <a:prstGeom prst="ellipse">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T</a:t>
              </a:r>
              <a:r>
                <a:rPr lang="en-US" sz="1400" baseline="-25000" dirty="0">
                  <a:solidFill>
                    <a:schemeClr val="tx1"/>
                  </a:solidFill>
                  <a:latin typeface="Times New Roman" panose="02020603050405020304" pitchFamily="18" charset="0"/>
                  <a:cs typeface="Times New Roman" panose="02020603050405020304" pitchFamily="18" charset="0"/>
                </a:rPr>
                <a:t>3</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B61562AE-E978-3B09-864E-30BB40770BE9}"/>
                </a:ext>
              </a:extLst>
            </p:cNvPr>
            <p:cNvSpPr/>
            <p:nvPr/>
          </p:nvSpPr>
          <p:spPr>
            <a:xfrm>
              <a:off x="1504946" y="3478306"/>
              <a:ext cx="739589" cy="726141"/>
            </a:xfrm>
            <a:prstGeom prst="ellipse">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T</a:t>
              </a:r>
              <a:r>
                <a:rPr lang="en-US" sz="1400" baseline="-25000" dirty="0">
                  <a:solidFill>
                    <a:schemeClr val="tx1"/>
                  </a:solidFill>
                  <a:latin typeface="Times New Roman" panose="02020603050405020304" pitchFamily="18" charset="0"/>
                  <a:cs typeface="Times New Roman" panose="02020603050405020304" pitchFamily="18" charset="0"/>
                </a:rPr>
                <a:t>2</a:t>
              </a:r>
              <a:endParaRPr lang="en-US" sz="1400" dirty="0">
                <a:solidFill>
                  <a:schemeClr val="tx1"/>
                </a:solidFill>
                <a:latin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0F1F07DD-0EAB-4AE2-222B-248B38CE9B2C}"/>
              </a:ext>
            </a:extLst>
          </p:cNvPr>
          <p:cNvGrpSpPr/>
          <p:nvPr/>
        </p:nvGrpSpPr>
        <p:grpSpPr>
          <a:xfrm>
            <a:off x="1504943" y="5442181"/>
            <a:ext cx="3848107" cy="726142"/>
            <a:chOff x="1504945" y="5758346"/>
            <a:chExt cx="3848107" cy="726142"/>
          </a:xfrm>
        </p:grpSpPr>
        <p:sp>
          <p:nvSpPr>
            <p:cNvPr id="9" name="Oval 8">
              <a:extLst>
                <a:ext uri="{FF2B5EF4-FFF2-40B4-BE49-F238E27FC236}">
                  <a16:creationId xmlns:a16="http://schemas.microsoft.com/office/drawing/2014/main" id="{3A1607B8-BE9D-494C-5CC9-B2A63EB7DF44}"/>
                </a:ext>
              </a:extLst>
            </p:cNvPr>
            <p:cNvSpPr/>
            <p:nvPr/>
          </p:nvSpPr>
          <p:spPr>
            <a:xfrm>
              <a:off x="1504945" y="5758347"/>
              <a:ext cx="739589" cy="726141"/>
            </a:xfrm>
            <a:prstGeom prst="ellipse">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T</a:t>
              </a:r>
              <a:r>
                <a:rPr lang="en-US" sz="1400" baseline="-25000" dirty="0">
                  <a:solidFill>
                    <a:schemeClr val="tx1"/>
                  </a:solidFill>
                  <a:latin typeface="Times New Roman" panose="02020603050405020304" pitchFamily="18" charset="0"/>
                  <a:cs typeface="Times New Roman" panose="02020603050405020304" pitchFamily="18" charset="0"/>
                </a:rPr>
                <a:t>5</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98BBFEE9-DFF4-08D1-4EC0-727B2297D865}"/>
                </a:ext>
              </a:extLst>
            </p:cNvPr>
            <p:cNvSpPr/>
            <p:nvPr/>
          </p:nvSpPr>
          <p:spPr>
            <a:xfrm>
              <a:off x="4613463" y="5758346"/>
              <a:ext cx="739589" cy="726141"/>
            </a:xfrm>
            <a:prstGeom prst="ellipse">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T</a:t>
              </a:r>
              <a:r>
                <a:rPr lang="en-US" sz="1400" baseline="-25000" dirty="0">
                  <a:solidFill>
                    <a:schemeClr val="tx1"/>
                  </a:solidFill>
                  <a:latin typeface="Times New Roman" panose="02020603050405020304" pitchFamily="18" charset="0"/>
                  <a:cs typeface="Times New Roman" panose="02020603050405020304" pitchFamily="18" charset="0"/>
                </a:rPr>
                <a:t>7</a:t>
              </a:r>
              <a:endParaRPr lang="en-US" sz="1400" dirty="0">
                <a:solidFill>
                  <a:schemeClr val="tx1"/>
                </a:solidFill>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59B5E0A7-289C-272A-BBCB-2463A7D7F3CC}"/>
              </a:ext>
            </a:extLst>
          </p:cNvPr>
          <p:cNvGrpSpPr/>
          <p:nvPr/>
        </p:nvGrpSpPr>
        <p:grpSpPr>
          <a:xfrm>
            <a:off x="1504944" y="4352969"/>
            <a:ext cx="3848108" cy="726141"/>
            <a:chOff x="1504946" y="4786113"/>
            <a:chExt cx="3848108" cy="726141"/>
          </a:xfrm>
        </p:grpSpPr>
        <p:sp>
          <p:nvSpPr>
            <p:cNvPr id="10" name="Oval 9">
              <a:extLst>
                <a:ext uri="{FF2B5EF4-FFF2-40B4-BE49-F238E27FC236}">
                  <a16:creationId xmlns:a16="http://schemas.microsoft.com/office/drawing/2014/main" id="{64969434-D12E-D989-CEAD-64E1E5FBCA0E}"/>
                </a:ext>
              </a:extLst>
            </p:cNvPr>
            <p:cNvSpPr/>
            <p:nvPr/>
          </p:nvSpPr>
          <p:spPr>
            <a:xfrm>
              <a:off x="4613465" y="4786113"/>
              <a:ext cx="739589" cy="726141"/>
            </a:xfrm>
            <a:prstGeom prst="ellipse">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T</a:t>
              </a:r>
              <a:r>
                <a:rPr lang="en-US" sz="1400" baseline="-25000" dirty="0">
                  <a:solidFill>
                    <a:schemeClr val="tx1"/>
                  </a:solidFill>
                  <a:latin typeface="Times New Roman" panose="02020603050405020304" pitchFamily="18" charset="0"/>
                  <a:cs typeface="Times New Roman" panose="02020603050405020304" pitchFamily="18" charset="0"/>
                </a:rPr>
                <a:t>6</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215B4542-2B4F-1181-91FC-2851C75177AD}"/>
                </a:ext>
              </a:extLst>
            </p:cNvPr>
            <p:cNvSpPr/>
            <p:nvPr/>
          </p:nvSpPr>
          <p:spPr>
            <a:xfrm>
              <a:off x="1504946" y="4786113"/>
              <a:ext cx="739589" cy="726141"/>
            </a:xfrm>
            <a:prstGeom prst="ellipse">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T</a:t>
              </a:r>
              <a:r>
                <a:rPr lang="en-US" sz="1400" baseline="-25000" dirty="0">
                  <a:solidFill>
                    <a:schemeClr val="tx1"/>
                  </a:solidFill>
                  <a:latin typeface="Times New Roman" panose="02020603050405020304" pitchFamily="18" charset="0"/>
                  <a:cs typeface="Times New Roman" panose="02020603050405020304" pitchFamily="18" charset="0"/>
                </a:rPr>
                <a:t>4</a:t>
              </a:r>
              <a:endParaRPr lang="en-US" sz="1400" dirty="0">
                <a:solidFill>
                  <a:schemeClr val="tx1"/>
                </a:solidFill>
                <a:latin typeface="Times New Roman" panose="02020603050405020304" pitchFamily="18"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74162FEB-BD16-28A3-14D1-716AEAA2138D}"/>
              </a:ext>
            </a:extLst>
          </p:cNvPr>
          <p:cNvGrpSpPr/>
          <p:nvPr/>
        </p:nvGrpSpPr>
        <p:grpSpPr>
          <a:xfrm>
            <a:off x="4613461" y="6512751"/>
            <a:ext cx="739589" cy="1845444"/>
            <a:chOff x="4613462" y="6875822"/>
            <a:chExt cx="739589" cy="1845444"/>
          </a:xfrm>
        </p:grpSpPr>
        <p:sp>
          <p:nvSpPr>
            <p:cNvPr id="12" name="Oval 11">
              <a:extLst>
                <a:ext uri="{FF2B5EF4-FFF2-40B4-BE49-F238E27FC236}">
                  <a16:creationId xmlns:a16="http://schemas.microsoft.com/office/drawing/2014/main" id="{432E183B-7AB7-6211-D0BC-A72554134A57}"/>
                </a:ext>
              </a:extLst>
            </p:cNvPr>
            <p:cNvSpPr/>
            <p:nvPr/>
          </p:nvSpPr>
          <p:spPr>
            <a:xfrm>
              <a:off x="4613462" y="6875822"/>
              <a:ext cx="739589" cy="726141"/>
            </a:xfrm>
            <a:prstGeom prst="ellipse">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T</a:t>
              </a:r>
              <a:r>
                <a:rPr lang="en-US" sz="1400" baseline="-25000" dirty="0">
                  <a:solidFill>
                    <a:schemeClr val="tx1"/>
                  </a:solidFill>
                  <a:latin typeface="Times New Roman" panose="02020603050405020304" pitchFamily="18" charset="0"/>
                  <a:cs typeface="Times New Roman" panose="02020603050405020304" pitchFamily="18" charset="0"/>
                </a:rPr>
                <a:t>8</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D8CEF0EC-7E2F-BC89-8C82-CF8417B46456}"/>
                </a:ext>
              </a:extLst>
            </p:cNvPr>
            <p:cNvSpPr/>
            <p:nvPr/>
          </p:nvSpPr>
          <p:spPr>
            <a:xfrm>
              <a:off x="4613462" y="7995125"/>
              <a:ext cx="739589" cy="726141"/>
            </a:xfrm>
            <a:prstGeom prst="ellipse">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T</a:t>
              </a:r>
              <a:r>
                <a:rPr lang="en-US" sz="1400" baseline="-25000" dirty="0">
                  <a:solidFill>
                    <a:schemeClr val="tx1"/>
                  </a:solidFill>
                  <a:latin typeface="Times New Roman" panose="02020603050405020304" pitchFamily="18" charset="0"/>
                  <a:cs typeface="Times New Roman" panose="02020603050405020304" pitchFamily="18" charset="0"/>
                </a:rPr>
                <a:t>9</a:t>
              </a:r>
              <a:endParaRPr lang="en-US" sz="1400" dirty="0">
                <a:solidFill>
                  <a:schemeClr val="tx1"/>
                </a:solidFill>
                <a:latin typeface="Times New Roman" panose="02020603050405020304" pitchFamily="18" charset="0"/>
                <a:cs typeface="Times New Roman" panose="02020603050405020304" pitchFamily="18" charset="0"/>
              </a:endParaRPr>
            </a:p>
          </p:txBody>
        </p:sp>
      </p:grpSp>
      <p:cxnSp>
        <p:nvCxnSpPr>
          <p:cNvPr id="20" name="Straight Arrow Connector 19">
            <a:extLst>
              <a:ext uri="{FF2B5EF4-FFF2-40B4-BE49-F238E27FC236}">
                <a16:creationId xmlns:a16="http://schemas.microsoft.com/office/drawing/2014/main" id="{A344CFCF-4703-56A6-E2BE-1126789E04B3}"/>
              </a:ext>
            </a:extLst>
          </p:cNvPr>
          <p:cNvCxnSpPr>
            <a:cxnSpLocks/>
            <a:stCxn id="5" idx="4"/>
          </p:cNvCxnSpPr>
          <p:nvPr/>
        </p:nvCxnSpPr>
        <p:spPr>
          <a:xfrm flipH="1">
            <a:off x="3428998" y="1667434"/>
            <a:ext cx="1" cy="517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20E60C9-E866-8E41-ABE9-0AC2CDB3B304}"/>
              </a:ext>
            </a:extLst>
          </p:cNvPr>
          <p:cNvCxnSpPr>
            <a:cxnSpLocks/>
            <a:stCxn id="6" idx="4"/>
            <a:endCxn id="8" idx="6"/>
          </p:cNvCxnSpPr>
          <p:nvPr/>
        </p:nvCxnSpPr>
        <p:spPr>
          <a:xfrm flipH="1">
            <a:off x="2244532" y="2910685"/>
            <a:ext cx="1184467" cy="734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A75E4A65-2E18-EE85-B251-09140B9264D5}"/>
              </a:ext>
            </a:extLst>
          </p:cNvPr>
          <p:cNvCxnSpPr>
            <a:cxnSpLocks/>
            <a:stCxn id="8" idx="4"/>
            <a:endCxn id="13" idx="0"/>
          </p:cNvCxnSpPr>
          <p:nvPr/>
        </p:nvCxnSpPr>
        <p:spPr>
          <a:xfrm>
            <a:off x="1874738" y="4008541"/>
            <a:ext cx="1" cy="3444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7ABC188-DBE0-C7D7-84E7-BF7547F839BE}"/>
              </a:ext>
            </a:extLst>
          </p:cNvPr>
          <p:cNvCxnSpPr>
            <a:cxnSpLocks/>
            <a:stCxn id="6" idx="4"/>
            <a:endCxn id="7" idx="2"/>
          </p:cNvCxnSpPr>
          <p:nvPr/>
        </p:nvCxnSpPr>
        <p:spPr>
          <a:xfrm>
            <a:off x="3428999" y="2910685"/>
            <a:ext cx="1184463" cy="734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0AA64575-946C-439C-14F1-1EEA5C989F6D}"/>
              </a:ext>
            </a:extLst>
          </p:cNvPr>
          <p:cNvCxnSpPr>
            <a:cxnSpLocks/>
            <a:stCxn id="12" idx="4"/>
          </p:cNvCxnSpPr>
          <p:nvPr/>
        </p:nvCxnSpPr>
        <p:spPr>
          <a:xfrm>
            <a:off x="4983256" y="7238892"/>
            <a:ext cx="0" cy="3931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BE2A02E-39C8-34EE-CCFE-B8336D24FF52}"/>
              </a:ext>
            </a:extLst>
          </p:cNvPr>
          <p:cNvCxnSpPr>
            <a:cxnSpLocks/>
            <a:stCxn id="11" idx="4"/>
          </p:cNvCxnSpPr>
          <p:nvPr/>
        </p:nvCxnSpPr>
        <p:spPr>
          <a:xfrm flipH="1">
            <a:off x="4983255" y="6168322"/>
            <a:ext cx="1" cy="340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9260DF69-E580-9DC8-B052-0230EF2A263C}"/>
              </a:ext>
            </a:extLst>
          </p:cNvPr>
          <p:cNvCxnSpPr>
            <a:cxnSpLocks/>
            <a:stCxn id="10" idx="4"/>
            <a:endCxn id="11" idx="0"/>
          </p:cNvCxnSpPr>
          <p:nvPr/>
        </p:nvCxnSpPr>
        <p:spPr>
          <a:xfrm flipH="1">
            <a:off x="4983256" y="5079110"/>
            <a:ext cx="2" cy="363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D3947889-66C3-D942-9BB1-39F5556FA7B4}"/>
              </a:ext>
            </a:extLst>
          </p:cNvPr>
          <p:cNvCxnSpPr>
            <a:cxnSpLocks/>
          </p:cNvCxnSpPr>
          <p:nvPr/>
        </p:nvCxnSpPr>
        <p:spPr>
          <a:xfrm>
            <a:off x="4983255" y="4017104"/>
            <a:ext cx="0" cy="315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4CD845EF-5D23-CC59-FB54-D8B5FE38D64C}"/>
              </a:ext>
            </a:extLst>
          </p:cNvPr>
          <p:cNvCxnSpPr>
            <a:cxnSpLocks/>
            <a:stCxn id="13" idx="4"/>
            <a:endCxn id="9" idx="0"/>
          </p:cNvCxnSpPr>
          <p:nvPr/>
        </p:nvCxnSpPr>
        <p:spPr>
          <a:xfrm flipH="1">
            <a:off x="1874738" y="5079110"/>
            <a:ext cx="1" cy="3630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5FFB542D-626F-CDE7-32DC-7BFABB75DA58}"/>
              </a:ext>
            </a:extLst>
          </p:cNvPr>
          <p:cNvSpPr txBox="1"/>
          <p:nvPr/>
        </p:nvSpPr>
        <p:spPr>
          <a:xfrm>
            <a:off x="3833531" y="888522"/>
            <a:ext cx="1559859"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Start</a:t>
            </a:r>
          </a:p>
        </p:txBody>
      </p:sp>
      <p:sp>
        <p:nvSpPr>
          <p:cNvPr id="50" name="TextBox 49">
            <a:extLst>
              <a:ext uri="{FF2B5EF4-FFF2-40B4-BE49-F238E27FC236}">
                <a16:creationId xmlns:a16="http://schemas.microsoft.com/office/drawing/2014/main" id="{899D8731-2A3E-0308-22D8-BAEA17DE0464}"/>
              </a:ext>
            </a:extLst>
          </p:cNvPr>
          <p:cNvSpPr txBox="1"/>
          <p:nvPr/>
        </p:nvSpPr>
        <p:spPr>
          <a:xfrm>
            <a:off x="4450977" y="2971685"/>
            <a:ext cx="172122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Receiver Data taken</a:t>
            </a:r>
          </a:p>
        </p:txBody>
      </p:sp>
      <p:sp>
        <p:nvSpPr>
          <p:cNvPr id="51" name="TextBox 50">
            <a:extLst>
              <a:ext uri="{FF2B5EF4-FFF2-40B4-BE49-F238E27FC236}">
                <a16:creationId xmlns:a16="http://schemas.microsoft.com/office/drawing/2014/main" id="{9BC20C64-425D-4048-07B1-F29A8BD680DB}"/>
              </a:ext>
            </a:extLst>
          </p:cNvPr>
          <p:cNvSpPr txBox="1"/>
          <p:nvPr/>
        </p:nvSpPr>
        <p:spPr>
          <a:xfrm>
            <a:off x="1062314" y="3001078"/>
            <a:ext cx="172122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Message Data taken</a:t>
            </a:r>
          </a:p>
        </p:txBody>
      </p:sp>
      <p:sp>
        <p:nvSpPr>
          <p:cNvPr id="52" name="TextBox 51">
            <a:extLst>
              <a:ext uri="{FF2B5EF4-FFF2-40B4-BE49-F238E27FC236}">
                <a16:creationId xmlns:a16="http://schemas.microsoft.com/office/drawing/2014/main" id="{9BE21D59-9649-9B0A-B55E-A50C7ED627C5}"/>
              </a:ext>
            </a:extLst>
          </p:cNvPr>
          <p:cNvSpPr txBox="1"/>
          <p:nvPr/>
        </p:nvSpPr>
        <p:spPr>
          <a:xfrm>
            <a:off x="3833531" y="2023182"/>
            <a:ext cx="1721224"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Binary Polynomial and no. of zeros taken</a:t>
            </a:r>
          </a:p>
        </p:txBody>
      </p:sp>
      <p:sp>
        <p:nvSpPr>
          <p:cNvPr id="53" name="TextBox 52">
            <a:extLst>
              <a:ext uri="{FF2B5EF4-FFF2-40B4-BE49-F238E27FC236}">
                <a16:creationId xmlns:a16="http://schemas.microsoft.com/office/drawing/2014/main" id="{6C02CB26-9D0D-736A-F1E1-9A85E9E001EF}"/>
              </a:ext>
            </a:extLst>
          </p:cNvPr>
          <p:cNvSpPr txBox="1"/>
          <p:nvPr/>
        </p:nvSpPr>
        <p:spPr>
          <a:xfrm rot="19704148">
            <a:off x="2562785" y="2570884"/>
            <a:ext cx="1721224" cy="292388"/>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x = 0</a:t>
            </a:r>
          </a:p>
        </p:txBody>
      </p:sp>
      <p:sp>
        <p:nvSpPr>
          <p:cNvPr id="54" name="TextBox 53">
            <a:extLst>
              <a:ext uri="{FF2B5EF4-FFF2-40B4-BE49-F238E27FC236}">
                <a16:creationId xmlns:a16="http://schemas.microsoft.com/office/drawing/2014/main" id="{AD3137B0-A526-6310-81A2-81B434A8038C}"/>
              </a:ext>
            </a:extLst>
          </p:cNvPr>
          <p:cNvSpPr txBox="1"/>
          <p:nvPr/>
        </p:nvSpPr>
        <p:spPr>
          <a:xfrm rot="1901067">
            <a:off x="3646891" y="3247055"/>
            <a:ext cx="1721224" cy="292388"/>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x = 1</a:t>
            </a:r>
          </a:p>
        </p:txBody>
      </p:sp>
      <p:sp>
        <p:nvSpPr>
          <p:cNvPr id="55" name="TextBox 54">
            <a:extLst>
              <a:ext uri="{FF2B5EF4-FFF2-40B4-BE49-F238E27FC236}">
                <a16:creationId xmlns:a16="http://schemas.microsoft.com/office/drawing/2014/main" id="{81D6853E-E3E5-640C-9DA0-9F201ABADE96}"/>
              </a:ext>
            </a:extLst>
          </p:cNvPr>
          <p:cNvSpPr txBox="1"/>
          <p:nvPr/>
        </p:nvSpPr>
        <p:spPr>
          <a:xfrm>
            <a:off x="892548" y="4017104"/>
            <a:ext cx="172122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Concatenate</a:t>
            </a:r>
          </a:p>
        </p:txBody>
      </p:sp>
      <p:sp>
        <p:nvSpPr>
          <p:cNvPr id="56" name="TextBox 55">
            <a:extLst>
              <a:ext uri="{FF2B5EF4-FFF2-40B4-BE49-F238E27FC236}">
                <a16:creationId xmlns:a16="http://schemas.microsoft.com/office/drawing/2014/main" id="{9F538782-2156-25DD-8131-948B8316893A}"/>
              </a:ext>
            </a:extLst>
          </p:cNvPr>
          <p:cNvSpPr txBox="1"/>
          <p:nvPr/>
        </p:nvSpPr>
        <p:spPr>
          <a:xfrm>
            <a:off x="825309" y="5086129"/>
            <a:ext cx="172122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XOR Division</a:t>
            </a:r>
          </a:p>
        </p:txBody>
      </p:sp>
      <p:cxnSp>
        <p:nvCxnSpPr>
          <p:cNvPr id="58" name="Connector: Curved 57">
            <a:extLst>
              <a:ext uri="{FF2B5EF4-FFF2-40B4-BE49-F238E27FC236}">
                <a16:creationId xmlns:a16="http://schemas.microsoft.com/office/drawing/2014/main" id="{5CA53A36-0FE7-7EAF-0DA3-85ECC0CEAB12}"/>
              </a:ext>
            </a:extLst>
          </p:cNvPr>
          <p:cNvCxnSpPr>
            <a:cxnSpLocks/>
            <a:stCxn id="9" idx="4"/>
            <a:endCxn id="9" idx="2"/>
          </p:cNvCxnSpPr>
          <p:nvPr/>
        </p:nvCxnSpPr>
        <p:spPr>
          <a:xfrm rot="5400000" flipH="1">
            <a:off x="1508306" y="5801891"/>
            <a:ext cx="363070" cy="369795"/>
          </a:xfrm>
          <a:prstGeom prst="curvedConnector4">
            <a:avLst>
              <a:gd name="adj1" fmla="val -62963"/>
              <a:gd name="adj2" fmla="val 161818"/>
            </a:avLst>
          </a:prstGeom>
          <a:ln>
            <a:tailEnd type="triangle"/>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9856A3BD-5C30-B1D2-6C40-C617113CCBCD}"/>
              </a:ext>
            </a:extLst>
          </p:cNvPr>
          <p:cNvSpPr txBox="1"/>
          <p:nvPr/>
        </p:nvSpPr>
        <p:spPr>
          <a:xfrm rot="20180301">
            <a:off x="2732281" y="4657327"/>
            <a:ext cx="1721224" cy="292388"/>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y = 1</a:t>
            </a:r>
          </a:p>
        </p:txBody>
      </p:sp>
      <p:sp>
        <p:nvSpPr>
          <p:cNvPr id="61" name="TextBox 60">
            <a:extLst>
              <a:ext uri="{FF2B5EF4-FFF2-40B4-BE49-F238E27FC236}">
                <a16:creationId xmlns:a16="http://schemas.microsoft.com/office/drawing/2014/main" id="{193FE64B-7CB9-8A6E-CA0F-E7387E6A16BB}"/>
              </a:ext>
            </a:extLst>
          </p:cNvPr>
          <p:cNvSpPr txBox="1"/>
          <p:nvPr/>
        </p:nvSpPr>
        <p:spPr>
          <a:xfrm rot="17910827">
            <a:off x="644331" y="5216935"/>
            <a:ext cx="1721224" cy="292388"/>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y = 0</a:t>
            </a:r>
          </a:p>
        </p:txBody>
      </p:sp>
      <p:cxnSp>
        <p:nvCxnSpPr>
          <p:cNvPr id="62" name="Straight Arrow Connector 61">
            <a:extLst>
              <a:ext uri="{FF2B5EF4-FFF2-40B4-BE49-F238E27FC236}">
                <a16:creationId xmlns:a16="http://schemas.microsoft.com/office/drawing/2014/main" id="{7A94FE75-4EC1-E975-8661-DC9367AFA1DF}"/>
              </a:ext>
            </a:extLst>
          </p:cNvPr>
          <p:cNvCxnSpPr>
            <a:cxnSpLocks/>
            <a:endCxn id="10" idx="2"/>
          </p:cNvCxnSpPr>
          <p:nvPr/>
        </p:nvCxnSpPr>
        <p:spPr>
          <a:xfrm flipV="1">
            <a:off x="2178977" y="4716040"/>
            <a:ext cx="2434486" cy="954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24590DEC-9D9A-45B1-03B0-BF538958361B}"/>
              </a:ext>
            </a:extLst>
          </p:cNvPr>
          <p:cNvSpPr txBox="1"/>
          <p:nvPr/>
        </p:nvSpPr>
        <p:spPr>
          <a:xfrm>
            <a:off x="5203406" y="4167109"/>
            <a:ext cx="172122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Concatenate</a:t>
            </a:r>
          </a:p>
        </p:txBody>
      </p:sp>
      <p:sp>
        <p:nvSpPr>
          <p:cNvPr id="66" name="TextBox 65">
            <a:extLst>
              <a:ext uri="{FF2B5EF4-FFF2-40B4-BE49-F238E27FC236}">
                <a16:creationId xmlns:a16="http://schemas.microsoft.com/office/drawing/2014/main" id="{31F0943B-375C-BB81-3121-1C269744CD63}"/>
              </a:ext>
            </a:extLst>
          </p:cNvPr>
          <p:cNvSpPr txBox="1"/>
          <p:nvPr/>
        </p:nvSpPr>
        <p:spPr>
          <a:xfrm>
            <a:off x="4941253" y="5081291"/>
            <a:ext cx="172122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XOR Division</a:t>
            </a:r>
          </a:p>
        </p:txBody>
      </p:sp>
      <p:cxnSp>
        <p:nvCxnSpPr>
          <p:cNvPr id="67" name="Connector: Curved 66">
            <a:extLst>
              <a:ext uri="{FF2B5EF4-FFF2-40B4-BE49-F238E27FC236}">
                <a16:creationId xmlns:a16="http://schemas.microsoft.com/office/drawing/2014/main" id="{CF6576CD-13C8-ED8B-EC59-72120D2DD369}"/>
              </a:ext>
            </a:extLst>
          </p:cNvPr>
          <p:cNvCxnSpPr>
            <a:cxnSpLocks/>
            <a:stCxn id="11" idx="7"/>
            <a:endCxn id="11" idx="5"/>
          </p:cNvCxnSpPr>
          <p:nvPr/>
        </p:nvCxnSpPr>
        <p:spPr>
          <a:xfrm rot="16200000" flipH="1">
            <a:off x="4988010" y="5805251"/>
            <a:ext cx="513459" cy="12700"/>
          </a:xfrm>
          <a:prstGeom prst="curvedConnector5">
            <a:avLst>
              <a:gd name="adj1" fmla="val -44522"/>
              <a:gd name="adj2" fmla="val 6770701"/>
              <a:gd name="adj3" fmla="val 144522"/>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A0AE1574-66CE-E4D1-F394-17B2A1CAEE77}"/>
              </a:ext>
            </a:extLst>
          </p:cNvPr>
          <p:cNvSpPr txBox="1"/>
          <p:nvPr/>
        </p:nvSpPr>
        <p:spPr>
          <a:xfrm>
            <a:off x="4384127" y="6163989"/>
            <a:ext cx="1721224" cy="292388"/>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z = 1</a:t>
            </a:r>
          </a:p>
        </p:txBody>
      </p:sp>
      <p:sp>
        <p:nvSpPr>
          <p:cNvPr id="77" name="TextBox 76">
            <a:extLst>
              <a:ext uri="{FF2B5EF4-FFF2-40B4-BE49-F238E27FC236}">
                <a16:creationId xmlns:a16="http://schemas.microsoft.com/office/drawing/2014/main" id="{7B33BBD3-C69B-AAFC-DDE6-6F42481B1344}"/>
              </a:ext>
            </a:extLst>
          </p:cNvPr>
          <p:cNvSpPr txBox="1"/>
          <p:nvPr/>
        </p:nvSpPr>
        <p:spPr>
          <a:xfrm rot="19043645">
            <a:off x="5356470" y="5408677"/>
            <a:ext cx="1721224" cy="292388"/>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z = 0</a:t>
            </a:r>
          </a:p>
        </p:txBody>
      </p:sp>
      <p:sp>
        <p:nvSpPr>
          <p:cNvPr id="78" name="TextBox 77">
            <a:extLst>
              <a:ext uri="{FF2B5EF4-FFF2-40B4-BE49-F238E27FC236}">
                <a16:creationId xmlns:a16="http://schemas.microsoft.com/office/drawing/2014/main" id="{BC0CF473-77FF-4137-A8BF-86E77793A049}"/>
              </a:ext>
            </a:extLst>
          </p:cNvPr>
          <p:cNvSpPr txBox="1"/>
          <p:nvPr/>
        </p:nvSpPr>
        <p:spPr>
          <a:xfrm>
            <a:off x="5275439" y="6540078"/>
            <a:ext cx="172122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Comparator</a:t>
            </a:r>
          </a:p>
        </p:txBody>
      </p:sp>
      <p:sp>
        <p:nvSpPr>
          <p:cNvPr id="79" name="TextBox 78">
            <a:extLst>
              <a:ext uri="{FF2B5EF4-FFF2-40B4-BE49-F238E27FC236}">
                <a16:creationId xmlns:a16="http://schemas.microsoft.com/office/drawing/2014/main" id="{51F82854-17A7-F000-2913-86FFC213C573}"/>
              </a:ext>
            </a:extLst>
          </p:cNvPr>
          <p:cNvSpPr txBox="1"/>
          <p:nvPr/>
        </p:nvSpPr>
        <p:spPr>
          <a:xfrm>
            <a:off x="5238389" y="7490987"/>
            <a:ext cx="1559859"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End</a:t>
            </a:r>
          </a:p>
        </p:txBody>
      </p:sp>
      <p:sp>
        <p:nvSpPr>
          <p:cNvPr id="80" name="Slide Number Placeholder 79">
            <a:extLst>
              <a:ext uri="{FF2B5EF4-FFF2-40B4-BE49-F238E27FC236}">
                <a16:creationId xmlns:a16="http://schemas.microsoft.com/office/drawing/2014/main" id="{3C6FAA08-70C7-EC32-331B-9FA352649005}"/>
              </a:ext>
            </a:extLst>
          </p:cNvPr>
          <p:cNvSpPr>
            <a:spLocks noGrp="1"/>
          </p:cNvSpPr>
          <p:nvPr>
            <p:ph type="sldNum" sz="quarter" idx="12"/>
          </p:nvPr>
        </p:nvSpPr>
        <p:spPr/>
        <p:txBody>
          <a:bodyPr/>
          <a:lstStyle/>
          <a:p>
            <a:fld id="{1F865879-F4DE-4FBA-9407-1A36B4CD227C}" type="slidenum">
              <a:rPr lang="en-US" smtClean="0"/>
              <a:t>4</a:t>
            </a:fld>
            <a:endParaRPr lang="en-US"/>
          </a:p>
        </p:txBody>
      </p:sp>
      <p:cxnSp>
        <p:nvCxnSpPr>
          <p:cNvPr id="3" name="Connector: Elbow 2">
            <a:extLst>
              <a:ext uri="{FF2B5EF4-FFF2-40B4-BE49-F238E27FC236}">
                <a16:creationId xmlns:a16="http://schemas.microsoft.com/office/drawing/2014/main" id="{3A3B4567-9488-4C1E-886A-48092E68DAAC}"/>
              </a:ext>
            </a:extLst>
          </p:cNvPr>
          <p:cNvCxnSpPr>
            <a:stCxn id="14" idx="4"/>
            <a:endCxn id="5" idx="6"/>
          </p:cNvCxnSpPr>
          <p:nvPr/>
        </p:nvCxnSpPr>
        <p:spPr>
          <a:xfrm rot="5400000" flipH="1">
            <a:off x="864109" y="4239049"/>
            <a:ext cx="7053831" cy="1184463"/>
          </a:xfrm>
          <a:prstGeom prst="bentConnector4">
            <a:avLst>
              <a:gd name="adj1" fmla="val -3241"/>
              <a:gd name="adj2" fmla="val -1132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BF33CA7-1511-4984-8113-A57772FD4396}"/>
              </a:ext>
            </a:extLst>
          </p:cNvPr>
          <p:cNvSpPr txBox="1"/>
          <p:nvPr/>
        </p:nvSpPr>
        <p:spPr>
          <a:xfrm>
            <a:off x="5498116" y="8240704"/>
            <a:ext cx="716863"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reset = 1</a:t>
            </a:r>
          </a:p>
        </p:txBody>
      </p:sp>
    </p:spTree>
    <p:extLst>
      <p:ext uri="{BB962C8B-B14F-4D97-AF65-F5344CB8AC3E}">
        <p14:creationId xmlns:p14="http://schemas.microsoft.com/office/powerpoint/2010/main" val="353103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9B6A23-645A-460D-6821-DADF3DE49652}"/>
              </a:ext>
            </a:extLst>
          </p:cNvPr>
          <p:cNvSpPr>
            <a:spLocks noGrp="1"/>
          </p:cNvSpPr>
          <p:nvPr>
            <p:ph type="sldNum" sz="quarter" idx="12"/>
          </p:nvPr>
        </p:nvSpPr>
        <p:spPr/>
        <p:txBody>
          <a:bodyPr/>
          <a:lstStyle/>
          <a:p>
            <a:fld id="{1F865879-F4DE-4FBA-9407-1A36B4CD227C}"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8D9FF227-B831-2474-C338-76ACFE7382F5}"/>
              </a:ext>
            </a:extLst>
          </p:cNvPr>
          <p:cNvSpPr/>
          <p:nvPr/>
        </p:nvSpPr>
        <p:spPr>
          <a:xfrm>
            <a:off x="2467535" y="712694"/>
            <a:ext cx="1922929" cy="510988"/>
          </a:xfrm>
          <a:prstGeom prst="ellipse">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Start</a:t>
            </a:r>
          </a:p>
        </p:txBody>
      </p:sp>
      <p:sp>
        <p:nvSpPr>
          <p:cNvPr id="5" name="Oval 4">
            <a:extLst>
              <a:ext uri="{FF2B5EF4-FFF2-40B4-BE49-F238E27FC236}">
                <a16:creationId xmlns:a16="http://schemas.microsoft.com/office/drawing/2014/main" id="{EB97E65F-081E-E3FB-31A1-92B2082C8F6A}"/>
              </a:ext>
            </a:extLst>
          </p:cNvPr>
          <p:cNvSpPr/>
          <p:nvPr/>
        </p:nvSpPr>
        <p:spPr>
          <a:xfrm>
            <a:off x="1885950" y="8104096"/>
            <a:ext cx="1922929" cy="510988"/>
          </a:xfrm>
          <a:prstGeom prst="ellipse">
            <a:avLst/>
          </a:prstGeom>
          <a:solidFill>
            <a:srgbClr val="FC8D6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Error</a:t>
            </a:r>
          </a:p>
        </p:txBody>
      </p:sp>
      <p:sp>
        <p:nvSpPr>
          <p:cNvPr id="6" name="Oval 5">
            <a:extLst>
              <a:ext uri="{FF2B5EF4-FFF2-40B4-BE49-F238E27FC236}">
                <a16:creationId xmlns:a16="http://schemas.microsoft.com/office/drawing/2014/main" id="{9210D706-7BE1-D5F7-8F13-5FAE66C344A8}"/>
              </a:ext>
            </a:extLst>
          </p:cNvPr>
          <p:cNvSpPr/>
          <p:nvPr/>
        </p:nvSpPr>
        <p:spPr>
          <a:xfrm>
            <a:off x="3974445" y="8104096"/>
            <a:ext cx="1922929" cy="510988"/>
          </a:xfrm>
          <a:prstGeom prst="ellipse">
            <a:avLst/>
          </a:prstGeom>
          <a:solidFill>
            <a:srgbClr val="93FB9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No Error</a:t>
            </a:r>
          </a:p>
        </p:txBody>
      </p:sp>
      <p:sp>
        <p:nvSpPr>
          <p:cNvPr id="7" name="Rectangle 6">
            <a:extLst>
              <a:ext uri="{FF2B5EF4-FFF2-40B4-BE49-F238E27FC236}">
                <a16:creationId xmlns:a16="http://schemas.microsoft.com/office/drawing/2014/main" id="{7B15FFF3-C48D-855D-77D0-E0DA7D5709A0}"/>
              </a:ext>
            </a:extLst>
          </p:cNvPr>
          <p:cNvSpPr/>
          <p:nvPr/>
        </p:nvSpPr>
        <p:spPr>
          <a:xfrm>
            <a:off x="1136275" y="1536287"/>
            <a:ext cx="4585447" cy="527403"/>
          </a:xfrm>
          <a:prstGeom prst="rect">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X = N-bit Binary Polynomial taken </a:t>
            </a:r>
          </a:p>
          <a:p>
            <a:pPr algn="ctr"/>
            <a:r>
              <a:rPr lang="en-US" sz="1300" dirty="0">
                <a:solidFill>
                  <a:schemeClr val="tx1"/>
                </a:solidFill>
                <a:latin typeface="Times New Roman" panose="02020603050405020304" pitchFamily="18" charset="0"/>
                <a:cs typeface="Times New Roman" panose="02020603050405020304" pitchFamily="18" charset="0"/>
              </a:rPr>
              <a:t>P = (N-1) bit zeros stored </a:t>
            </a:r>
          </a:p>
        </p:txBody>
      </p:sp>
      <p:sp>
        <p:nvSpPr>
          <p:cNvPr id="8" name="Rectangle 7">
            <a:extLst>
              <a:ext uri="{FF2B5EF4-FFF2-40B4-BE49-F238E27FC236}">
                <a16:creationId xmlns:a16="http://schemas.microsoft.com/office/drawing/2014/main" id="{22CAAC66-CF04-AB55-488A-98ED9310247E}"/>
              </a:ext>
            </a:extLst>
          </p:cNvPr>
          <p:cNvSpPr/>
          <p:nvPr/>
        </p:nvSpPr>
        <p:spPr>
          <a:xfrm>
            <a:off x="868176" y="2877377"/>
            <a:ext cx="2107826" cy="527403"/>
          </a:xfrm>
          <a:prstGeom prst="rect">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M = Sender side data (generator)</a:t>
            </a:r>
          </a:p>
        </p:txBody>
      </p:sp>
      <p:sp>
        <p:nvSpPr>
          <p:cNvPr id="9" name="Rectangle 8">
            <a:extLst>
              <a:ext uri="{FF2B5EF4-FFF2-40B4-BE49-F238E27FC236}">
                <a16:creationId xmlns:a16="http://schemas.microsoft.com/office/drawing/2014/main" id="{170AFA9E-01AF-DB1B-CD31-55BDF2801D0A}"/>
              </a:ext>
            </a:extLst>
          </p:cNvPr>
          <p:cNvSpPr/>
          <p:nvPr/>
        </p:nvSpPr>
        <p:spPr>
          <a:xfrm>
            <a:off x="3881998" y="2877377"/>
            <a:ext cx="2107826" cy="527403"/>
          </a:xfrm>
          <a:prstGeom prst="rect">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S = Receiver side data (checker)</a:t>
            </a:r>
          </a:p>
        </p:txBody>
      </p:sp>
      <p:sp>
        <p:nvSpPr>
          <p:cNvPr id="10" name="Rectangle 9">
            <a:extLst>
              <a:ext uri="{FF2B5EF4-FFF2-40B4-BE49-F238E27FC236}">
                <a16:creationId xmlns:a16="http://schemas.microsoft.com/office/drawing/2014/main" id="{B495540B-5B35-D3AA-505B-A39933729097}"/>
              </a:ext>
            </a:extLst>
          </p:cNvPr>
          <p:cNvSpPr/>
          <p:nvPr/>
        </p:nvSpPr>
        <p:spPr>
          <a:xfrm>
            <a:off x="3881998" y="3981087"/>
            <a:ext cx="2107825" cy="527403"/>
          </a:xfrm>
          <a:prstGeom prst="rect">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N = Concatenate (S+R)</a:t>
            </a:r>
          </a:p>
        </p:txBody>
      </p:sp>
      <p:sp>
        <p:nvSpPr>
          <p:cNvPr id="11" name="Rectangle 10">
            <a:extLst>
              <a:ext uri="{FF2B5EF4-FFF2-40B4-BE49-F238E27FC236}">
                <a16:creationId xmlns:a16="http://schemas.microsoft.com/office/drawing/2014/main" id="{73EDAA19-C720-9858-2FA6-68B292B0372B}"/>
              </a:ext>
            </a:extLst>
          </p:cNvPr>
          <p:cNvSpPr/>
          <p:nvPr/>
        </p:nvSpPr>
        <p:spPr>
          <a:xfrm>
            <a:off x="868177" y="3981087"/>
            <a:ext cx="2107826" cy="527403"/>
          </a:xfrm>
          <a:prstGeom prst="rect">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Z = Concatenate (M+P)</a:t>
            </a:r>
          </a:p>
        </p:txBody>
      </p:sp>
      <p:sp>
        <p:nvSpPr>
          <p:cNvPr id="12" name="Rectangle 11">
            <a:extLst>
              <a:ext uri="{FF2B5EF4-FFF2-40B4-BE49-F238E27FC236}">
                <a16:creationId xmlns:a16="http://schemas.microsoft.com/office/drawing/2014/main" id="{662D5703-9F33-A025-1814-8CECE21EF94D}"/>
              </a:ext>
            </a:extLst>
          </p:cNvPr>
          <p:cNvSpPr/>
          <p:nvPr/>
        </p:nvSpPr>
        <p:spPr>
          <a:xfrm>
            <a:off x="868176" y="5088691"/>
            <a:ext cx="2107826" cy="527403"/>
          </a:xfrm>
          <a:prstGeom prst="rect">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R = Z mod X</a:t>
            </a:r>
          </a:p>
          <a:p>
            <a:pPr algn="ctr"/>
            <a:r>
              <a:rPr lang="en-US" sz="1300" dirty="0">
                <a:solidFill>
                  <a:schemeClr val="tx1"/>
                </a:solidFill>
                <a:latin typeface="Times New Roman" panose="02020603050405020304" pitchFamily="18" charset="0"/>
                <a:cs typeface="Times New Roman" panose="02020603050405020304" pitchFamily="18" charset="0"/>
              </a:rPr>
              <a:t>(remainder)</a:t>
            </a:r>
          </a:p>
        </p:txBody>
      </p:sp>
      <p:sp>
        <p:nvSpPr>
          <p:cNvPr id="13" name="Rectangle 12">
            <a:extLst>
              <a:ext uri="{FF2B5EF4-FFF2-40B4-BE49-F238E27FC236}">
                <a16:creationId xmlns:a16="http://schemas.microsoft.com/office/drawing/2014/main" id="{D84CD426-3022-88B3-FF6F-98F9C2A54942}"/>
              </a:ext>
            </a:extLst>
          </p:cNvPr>
          <p:cNvSpPr/>
          <p:nvPr/>
        </p:nvSpPr>
        <p:spPr>
          <a:xfrm>
            <a:off x="3881998" y="5084797"/>
            <a:ext cx="2107826" cy="527403"/>
          </a:xfrm>
          <a:prstGeom prst="rect">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R’ = N mod X</a:t>
            </a:r>
          </a:p>
          <a:p>
            <a:pPr algn="ctr"/>
            <a:r>
              <a:rPr lang="en-US" sz="1300" dirty="0">
                <a:solidFill>
                  <a:schemeClr val="tx1"/>
                </a:solidFill>
                <a:latin typeface="Times New Roman" panose="02020603050405020304" pitchFamily="18" charset="0"/>
                <a:cs typeface="Times New Roman" panose="02020603050405020304" pitchFamily="18" charset="0"/>
              </a:rPr>
              <a:t>(remainder)</a:t>
            </a:r>
          </a:p>
        </p:txBody>
      </p:sp>
      <p:sp>
        <p:nvSpPr>
          <p:cNvPr id="14" name="Flowchart: Decision 13">
            <a:extLst>
              <a:ext uri="{FF2B5EF4-FFF2-40B4-BE49-F238E27FC236}">
                <a16:creationId xmlns:a16="http://schemas.microsoft.com/office/drawing/2014/main" id="{EDE94CB0-721F-42BE-5A43-F80E92B52411}"/>
              </a:ext>
            </a:extLst>
          </p:cNvPr>
          <p:cNvSpPr/>
          <p:nvPr/>
        </p:nvSpPr>
        <p:spPr>
          <a:xfrm>
            <a:off x="4164385" y="6309116"/>
            <a:ext cx="1543050" cy="1329722"/>
          </a:xfrm>
          <a:prstGeom prst="flowChartDecision">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R’ == 0?</a:t>
            </a:r>
          </a:p>
        </p:txBody>
      </p:sp>
      <p:cxnSp>
        <p:nvCxnSpPr>
          <p:cNvPr id="16" name="Straight Arrow Connector 15">
            <a:extLst>
              <a:ext uri="{FF2B5EF4-FFF2-40B4-BE49-F238E27FC236}">
                <a16:creationId xmlns:a16="http://schemas.microsoft.com/office/drawing/2014/main" id="{1EA950E2-8928-890C-D1EA-B2A78862F039}"/>
              </a:ext>
            </a:extLst>
          </p:cNvPr>
          <p:cNvCxnSpPr>
            <a:cxnSpLocks/>
            <a:stCxn id="3" idx="4"/>
            <a:endCxn id="7" idx="0"/>
          </p:cNvCxnSpPr>
          <p:nvPr/>
        </p:nvCxnSpPr>
        <p:spPr>
          <a:xfrm flipH="1">
            <a:off x="3428999" y="1223682"/>
            <a:ext cx="1" cy="3126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4370C38-3B56-C179-A535-EFC5E688FFAD}"/>
              </a:ext>
            </a:extLst>
          </p:cNvPr>
          <p:cNvCxnSpPr>
            <a:cxnSpLocks/>
            <a:stCxn id="7" idx="2"/>
            <a:endCxn id="9" idx="0"/>
          </p:cNvCxnSpPr>
          <p:nvPr/>
        </p:nvCxnSpPr>
        <p:spPr>
          <a:xfrm>
            <a:off x="3428999" y="2063690"/>
            <a:ext cx="1506912" cy="813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C2E5ABF-5285-78BC-D92E-2A104737CBC9}"/>
              </a:ext>
            </a:extLst>
          </p:cNvPr>
          <p:cNvCxnSpPr>
            <a:cxnSpLocks/>
            <a:stCxn id="7" idx="2"/>
            <a:endCxn id="8" idx="0"/>
          </p:cNvCxnSpPr>
          <p:nvPr/>
        </p:nvCxnSpPr>
        <p:spPr>
          <a:xfrm flipH="1">
            <a:off x="1922089" y="2063690"/>
            <a:ext cx="1506910" cy="813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5D19BE38-9BFD-2A75-6A78-C020BB7BAE9A}"/>
              </a:ext>
            </a:extLst>
          </p:cNvPr>
          <p:cNvCxnSpPr>
            <a:cxnSpLocks/>
            <a:stCxn id="11" idx="2"/>
            <a:endCxn id="12" idx="0"/>
          </p:cNvCxnSpPr>
          <p:nvPr/>
        </p:nvCxnSpPr>
        <p:spPr>
          <a:xfrm flipH="1">
            <a:off x="1922089" y="4508490"/>
            <a:ext cx="1" cy="580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CB56A56-BDB2-D83A-93F9-933215E4EADE}"/>
              </a:ext>
            </a:extLst>
          </p:cNvPr>
          <p:cNvCxnSpPr>
            <a:cxnSpLocks/>
            <a:stCxn id="9" idx="2"/>
            <a:endCxn id="10" idx="0"/>
          </p:cNvCxnSpPr>
          <p:nvPr/>
        </p:nvCxnSpPr>
        <p:spPr>
          <a:xfrm>
            <a:off x="4935911" y="3404780"/>
            <a:ext cx="0" cy="5763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4EB6266-4C22-29E8-C61A-7E262F05CA1E}"/>
              </a:ext>
            </a:extLst>
          </p:cNvPr>
          <p:cNvCxnSpPr>
            <a:cxnSpLocks/>
            <a:stCxn id="8" idx="2"/>
            <a:endCxn id="11" idx="0"/>
          </p:cNvCxnSpPr>
          <p:nvPr/>
        </p:nvCxnSpPr>
        <p:spPr>
          <a:xfrm>
            <a:off x="1922089" y="3404780"/>
            <a:ext cx="1" cy="5763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4523358-261F-B259-2706-93DD14236E32}"/>
              </a:ext>
            </a:extLst>
          </p:cNvPr>
          <p:cNvCxnSpPr>
            <a:cxnSpLocks/>
            <a:stCxn id="10" idx="2"/>
            <a:endCxn id="13" idx="0"/>
          </p:cNvCxnSpPr>
          <p:nvPr/>
        </p:nvCxnSpPr>
        <p:spPr>
          <a:xfrm>
            <a:off x="4935911" y="4508490"/>
            <a:ext cx="0" cy="5763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FD38C501-B0BA-33CE-EFDC-761CEB088E4F}"/>
              </a:ext>
            </a:extLst>
          </p:cNvPr>
          <p:cNvCxnSpPr>
            <a:cxnSpLocks/>
            <a:stCxn id="13" idx="2"/>
            <a:endCxn id="14" idx="0"/>
          </p:cNvCxnSpPr>
          <p:nvPr/>
        </p:nvCxnSpPr>
        <p:spPr>
          <a:xfrm flipH="1">
            <a:off x="4935910" y="5612200"/>
            <a:ext cx="1" cy="6969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CA3C9628-99A6-92EE-F0F5-86B8DBCD317E}"/>
              </a:ext>
            </a:extLst>
          </p:cNvPr>
          <p:cNvCxnSpPr>
            <a:cxnSpLocks/>
            <a:stCxn id="14" idx="2"/>
            <a:endCxn id="6" idx="0"/>
          </p:cNvCxnSpPr>
          <p:nvPr/>
        </p:nvCxnSpPr>
        <p:spPr>
          <a:xfrm>
            <a:off x="4935910" y="7638838"/>
            <a:ext cx="0" cy="465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ctor: Elbow 43">
            <a:extLst>
              <a:ext uri="{FF2B5EF4-FFF2-40B4-BE49-F238E27FC236}">
                <a16:creationId xmlns:a16="http://schemas.microsoft.com/office/drawing/2014/main" id="{91BD5BA0-EA15-540A-B843-7ACB29D92FD5}"/>
              </a:ext>
            </a:extLst>
          </p:cNvPr>
          <p:cNvCxnSpPr>
            <a:cxnSpLocks/>
            <a:stCxn id="12" idx="2"/>
            <a:endCxn id="10" idx="1"/>
          </p:cNvCxnSpPr>
          <p:nvPr/>
        </p:nvCxnSpPr>
        <p:spPr>
          <a:xfrm rot="5400000" flipH="1" flipV="1">
            <a:off x="2216390" y="3950487"/>
            <a:ext cx="1371305" cy="1959909"/>
          </a:xfrm>
          <a:prstGeom prst="bentConnector4">
            <a:avLst>
              <a:gd name="adj1" fmla="val -16670"/>
              <a:gd name="adj2" fmla="val 76887"/>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E02CB99B-ADC9-D6B6-9D39-345267DFA075}"/>
              </a:ext>
            </a:extLst>
          </p:cNvPr>
          <p:cNvCxnSpPr>
            <a:cxnSpLocks/>
            <a:stCxn id="14" idx="1"/>
            <a:endCxn id="5" idx="0"/>
          </p:cNvCxnSpPr>
          <p:nvPr/>
        </p:nvCxnSpPr>
        <p:spPr>
          <a:xfrm rot="10800000" flipV="1">
            <a:off x="2847415" y="6973976"/>
            <a:ext cx="1316970" cy="113011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F3170140-AB9B-7A41-1A36-0D9CC8F11FA0}"/>
              </a:ext>
            </a:extLst>
          </p:cNvPr>
          <p:cNvSpPr txBox="1"/>
          <p:nvPr/>
        </p:nvSpPr>
        <p:spPr>
          <a:xfrm>
            <a:off x="5048530" y="7638838"/>
            <a:ext cx="812705" cy="292388"/>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Yes</a:t>
            </a:r>
          </a:p>
        </p:txBody>
      </p:sp>
      <p:sp>
        <p:nvSpPr>
          <p:cNvPr id="51" name="TextBox 50">
            <a:extLst>
              <a:ext uri="{FF2B5EF4-FFF2-40B4-BE49-F238E27FC236}">
                <a16:creationId xmlns:a16="http://schemas.microsoft.com/office/drawing/2014/main" id="{85DC13A1-B48A-8CEC-E4C9-210D25B38203}"/>
              </a:ext>
            </a:extLst>
          </p:cNvPr>
          <p:cNvSpPr txBox="1"/>
          <p:nvPr/>
        </p:nvSpPr>
        <p:spPr>
          <a:xfrm>
            <a:off x="2951206" y="7123538"/>
            <a:ext cx="812705" cy="292388"/>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No</a:t>
            </a:r>
          </a:p>
        </p:txBody>
      </p:sp>
      <p:sp>
        <p:nvSpPr>
          <p:cNvPr id="52" name="TextBox 51">
            <a:extLst>
              <a:ext uri="{FF2B5EF4-FFF2-40B4-BE49-F238E27FC236}">
                <a16:creationId xmlns:a16="http://schemas.microsoft.com/office/drawing/2014/main" id="{213BE46A-C4EC-EF94-DC71-55CE20DFEA8F}"/>
              </a:ext>
            </a:extLst>
          </p:cNvPr>
          <p:cNvSpPr txBox="1"/>
          <p:nvPr/>
        </p:nvSpPr>
        <p:spPr>
          <a:xfrm>
            <a:off x="868176" y="9035203"/>
            <a:ext cx="5121647"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Figure 2: Flowchart for CRC</a:t>
            </a:r>
          </a:p>
        </p:txBody>
      </p:sp>
    </p:spTree>
    <p:extLst>
      <p:ext uri="{BB962C8B-B14F-4D97-AF65-F5344CB8AC3E}">
        <p14:creationId xmlns:p14="http://schemas.microsoft.com/office/powerpoint/2010/main" val="2331576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9B6A23-645A-460D-6821-DADF3DE49652}"/>
              </a:ext>
            </a:extLst>
          </p:cNvPr>
          <p:cNvSpPr>
            <a:spLocks noGrp="1"/>
          </p:cNvSpPr>
          <p:nvPr>
            <p:ph type="sldNum" sz="quarter" idx="12"/>
          </p:nvPr>
        </p:nvSpPr>
        <p:spPr/>
        <p:txBody>
          <a:bodyPr/>
          <a:lstStyle/>
          <a:p>
            <a:fld id="{1F865879-F4DE-4FBA-9407-1A36B4CD227C}" type="slidenum">
              <a:rPr lang="en-US" smtClean="0"/>
              <a:t>6</a:t>
            </a:fld>
            <a:endParaRPr lang="en-US"/>
          </a:p>
        </p:txBody>
      </p:sp>
      <p:graphicFrame>
        <p:nvGraphicFramePr>
          <p:cNvPr id="3" name="Table 2">
            <a:extLst>
              <a:ext uri="{FF2B5EF4-FFF2-40B4-BE49-F238E27FC236}">
                <a16:creationId xmlns:a16="http://schemas.microsoft.com/office/drawing/2014/main" id="{05280950-C403-5CA6-F30A-365309381B27}"/>
              </a:ext>
            </a:extLst>
          </p:cNvPr>
          <p:cNvGraphicFramePr>
            <a:graphicFrameLocks noGrp="1"/>
          </p:cNvGraphicFramePr>
          <p:nvPr>
            <p:extLst>
              <p:ext uri="{D42A27DB-BD31-4B8C-83A1-F6EECF244321}">
                <p14:modId xmlns:p14="http://schemas.microsoft.com/office/powerpoint/2010/main" val="2822684942"/>
              </p:ext>
            </p:extLst>
          </p:nvPr>
        </p:nvGraphicFramePr>
        <p:xfrm>
          <a:off x="544601" y="1277438"/>
          <a:ext cx="5957056" cy="4813437"/>
        </p:xfrm>
        <a:graphic>
          <a:graphicData uri="http://schemas.openxmlformats.org/drawingml/2006/table">
            <a:tbl>
              <a:tblPr firstRow="1" bandRow="1">
                <a:tableStyleId>{5940675A-B579-460E-94D1-54222C63F5DA}</a:tableStyleId>
              </a:tblPr>
              <a:tblGrid>
                <a:gridCol w="372316">
                  <a:extLst>
                    <a:ext uri="{9D8B030D-6E8A-4147-A177-3AD203B41FA5}">
                      <a16:colId xmlns:a16="http://schemas.microsoft.com/office/drawing/2014/main" val="85227706"/>
                    </a:ext>
                  </a:extLst>
                </a:gridCol>
                <a:gridCol w="372316">
                  <a:extLst>
                    <a:ext uri="{9D8B030D-6E8A-4147-A177-3AD203B41FA5}">
                      <a16:colId xmlns:a16="http://schemas.microsoft.com/office/drawing/2014/main" val="1149127651"/>
                    </a:ext>
                  </a:extLst>
                </a:gridCol>
                <a:gridCol w="372316">
                  <a:extLst>
                    <a:ext uri="{9D8B030D-6E8A-4147-A177-3AD203B41FA5}">
                      <a16:colId xmlns:a16="http://schemas.microsoft.com/office/drawing/2014/main" val="2316655848"/>
                    </a:ext>
                  </a:extLst>
                </a:gridCol>
                <a:gridCol w="372316">
                  <a:extLst>
                    <a:ext uri="{9D8B030D-6E8A-4147-A177-3AD203B41FA5}">
                      <a16:colId xmlns:a16="http://schemas.microsoft.com/office/drawing/2014/main" val="1061374267"/>
                    </a:ext>
                  </a:extLst>
                </a:gridCol>
                <a:gridCol w="372316">
                  <a:extLst>
                    <a:ext uri="{9D8B030D-6E8A-4147-A177-3AD203B41FA5}">
                      <a16:colId xmlns:a16="http://schemas.microsoft.com/office/drawing/2014/main" val="1213361816"/>
                    </a:ext>
                  </a:extLst>
                </a:gridCol>
                <a:gridCol w="242889">
                  <a:extLst>
                    <a:ext uri="{9D8B030D-6E8A-4147-A177-3AD203B41FA5}">
                      <a16:colId xmlns:a16="http://schemas.microsoft.com/office/drawing/2014/main" val="2512574997"/>
                    </a:ext>
                  </a:extLst>
                </a:gridCol>
                <a:gridCol w="255494">
                  <a:extLst>
                    <a:ext uri="{9D8B030D-6E8A-4147-A177-3AD203B41FA5}">
                      <a16:colId xmlns:a16="http://schemas.microsoft.com/office/drawing/2014/main" val="2259056668"/>
                    </a:ext>
                  </a:extLst>
                </a:gridCol>
                <a:gridCol w="242047">
                  <a:extLst>
                    <a:ext uri="{9D8B030D-6E8A-4147-A177-3AD203B41FA5}">
                      <a16:colId xmlns:a16="http://schemas.microsoft.com/office/drawing/2014/main" val="2342078965"/>
                    </a:ext>
                  </a:extLst>
                </a:gridCol>
                <a:gridCol w="430306">
                  <a:extLst>
                    <a:ext uri="{9D8B030D-6E8A-4147-A177-3AD203B41FA5}">
                      <a16:colId xmlns:a16="http://schemas.microsoft.com/office/drawing/2014/main" val="4162761748"/>
                    </a:ext>
                  </a:extLst>
                </a:gridCol>
                <a:gridCol w="457200">
                  <a:extLst>
                    <a:ext uri="{9D8B030D-6E8A-4147-A177-3AD203B41FA5}">
                      <a16:colId xmlns:a16="http://schemas.microsoft.com/office/drawing/2014/main" val="2591705713"/>
                    </a:ext>
                  </a:extLst>
                </a:gridCol>
                <a:gridCol w="510988">
                  <a:extLst>
                    <a:ext uri="{9D8B030D-6E8A-4147-A177-3AD203B41FA5}">
                      <a16:colId xmlns:a16="http://schemas.microsoft.com/office/drawing/2014/main" val="2752612603"/>
                    </a:ext>
                  </a:extLst>
                </a:gridCol>
                <a:gridCol w="470648">
                  <a:extLst>
                    <a:ext uri="{9D8B030D-6E8A-4147-A177-3AD203B41FA5}">
                      <a16:colId xmlns:a16="http://schemas.microsoft.com/office/drawing/2014/main" val="3957330304"/>
                    </a:ext>
                  </a:extLst>
                </a:gridCol>
                <a:gridCol w="368956">
                  <a:extLst>
                    <a:ext uri="{9D8B030D-6E8A-4147-A177-3AD203B41FA5}">
                      <a16:colId xmlns:a16="http://schemas.microsoft.com/office/drawing/2014/main" val="2301328724"/>
                    </a:ext>
                  </a:extLst>
                </a:gridCol>
                <a:gridCol w="372316">
                  <a:extLst>
                    <a:ext uri="{9D8B030D-6E8A-4147-A177-3AD203B41FA5}">
                      <a16:colId xmlns:a16="http://schemas.microsoft.com/office/drawing/2014/main" val="3460263145"/>
                    </a:ext>
                  </a:extLst>
                </a:gridCol>
                <a:gridCol w="372316">
                  <a:extLst>
                    <a:ext uri="{9D8B030D-6E8A-4147-A177-3AD203B41FA5}">
                      <a16:colId xmlns:a16="http://schemas.microsoft.com/office/drawing/2014/main" val="929138114"/>
                    </a:ext>
                  </a:extLst>
                </a:gridCol>
                <a:gridCol w="372316">
                  <a:extLst>
                    <a:ext uri="{9D8B030D-6E8A-4147-A177-3AD203B41FA5}">
                      <a16:colId xmlns:a16="http://schemas.microsoft.com/office/drawing/2014/main" val="3536782470"/>
                    </a:ext>
                  </a:extLst>
                </a:gridCol>
              </a:tblGrid>
              <a:tr h="474337">
                <a:tc>
                  <a:txBody>
                    <a:bodyPr/>
                    <a:lstStyle/>
                    <a:p>
                      <a:endParaRPr lang="en-US" sz="1200" i="0" dirty="0">
                        <a:latin typeface="Times New Roman" panose="02020603050405020304" pitchFamily="18" charset="0"/>
                        <a:cs typeface="Times New Roman" panose="02020603050405020304" pitchFamily="18" charset="0"/>
                      </a:endParaRPr>
                    </a:p>
                  </a:txBody>
                  <a:tcPr/>
                </a:tc>
                <a:tc>
                  <a:txBody>
                    <a:bodyPr/>
                    <a:lstStyle/>
                    <a:p>
                      <a:r>
                        <a:rPr lang="en-US" sz="1200" i="0" dirty="0">
                          <a:latin typeface="Times New Roman" panose="02020603050405020304" pitchFamily="18" charset="0"/>
                          <a:cs typeface="Times New Roman" panose="02020603050405020304" pitchFamily="18" charset="0"/>
                        </a:rPr>
                        <a:t>Q4</a:t>
                      </a:r>
                    </a:p>
                  </a:txBody>
                  <a:tcPr/>
                </a:tc>
                <a:tc>
                  <a:txBody>
                    <a:bodyPr/>
                    <a:lstStyle/>
                    <a:p>
                      <a:r>
                        <a:rPr lang="en-US" sz="1200" i="0" dirty="0">
                          <a:latin typeface="Times New Roman" panose="02020603050405020304" pitchFamily="18" charset="0"/>
                          <a:cs typeface="Times New Roman" panose="02020603050405020304" pitchFamily="18" charset="0"/>
                        </a:rPr>
                        <a:t>Q3</a:t>
                      </a:r>
                    </a:p>
                  </a:txBody>
                  <a:tcPr/>
                </a:tc>
                <a:tc>
                  <a:txBody>
                    <a:bodyPr/>
                    <a:lstStyle/>
                    <a:p>
                      <a:r>
                        <a:rPr lang="en-US" sz="1200" i="0" dirty="0">
                          <a:latin typeface="Times New Roman" panose="02020603050405020304" pitchFamily="18" charset="0"/>
                          <a:cs typeface="Times New Roman" panose="02020603050405020304" pitchFamily="18" charset="0"/>
                        </a:rPr>
                        <a:t>Q2</a:t>
                      </a:r>
                    </a:p>
                  </a:txBody>
                  <a:tcPr/>
                </a:tc>
                <a:tc>
                  <a:txBody>
                    <a:bodyPr/>
                    <a:lstStyle/>
                    <a:p>
                      <a:r>
                        <a:rPr lang="en-US" sz="1200" i="0" dirty="0">
                          <a:latin typeface="Times New Roman" panose="02020603050405020304" pitchFamily="18" charset="0"/>
                          <a:cs typeface="Times New Roman" panose="02020603050405020304" pitchFamily="18" charset="0"/>
                        </a:rPr>
                        <a:t>Q1</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y</a:t>
                      </a:r>
                    </a:p>
                  </a:txBody>
                  <a:tcPr/>
                </a:tc>
                <a:tc>
                  <a:txBody>
                    <a:bodyPr/>
                    <a:lstStyle/>
                    <a:p>
                      <a:r>
                        <a:rPr lang="en-US" sz="1200" i="0" dirty="0">
                          <a:latin typeface="Times New Roman" panose="02020603050405020304" pitchFamily="18" charset="0"/>
                          <a:cs typeface="Times New Roman" panose="02020603050405020304" pitchFamily="18" charset="0"/>
                        </a:rPr>
                        <a:t>z</a:t>
                      </a:r>
                    </a:p>
                  </a:txBody>
                  <a:tcPr/>
                </a:tc>
                <a:tc>
                  <a:txBody>
                    <a:bodyPr/>
                    <a:lstStyle/>
                    <a:p>
                      <a:r>
                        <a:rPr lang="en-US" sz="1200" i="0" dirty="0">
                          <a:latin typeface="Times New Roman" panose="02020603050405020304" pitchFamily="18" charset="0"/>
                          <a:cs typeface="Times New Roman" panose="02020603050405020304" pitchFamily="18" charset="0"/>
                        </a:rPr>
                        <a:t>Q4’</a:t>
                      </a:r>
                    </a:p>
                  </a:txBody>
                  <a:tcPr/>
                </a:tc>
                <a:tc>
                  <a:txBody>
                    <a:bodyPr/>
                    <a:lstStyle/>
                    <a:p>
                      <a:r>
                        <a:rPr lang="en-US" sz="1200" i="0" dirty="0">
                          <a:latin typeface="Times New Roman" panose="02020603050405020304" pitchFamily="18" charset="0"/>
                          <a:cs typeface="Times New Roman" panose="02020603050405020304" pitchFamily="18" charset="0"/>
                        </a:rPr>
                        <a:t>Q3’</a:t>
                      </a:r>
                    </a:p>
                  </a:txBody>
                  <a:tcPr/>
                </a:tc>
                <a:tc>
                  <a:txBody>
                    <a:bodyPr/>
                    <a:lstStyle/>
                    <a:p>
                      <a:r>
                        <a:rPr lang="en-US" sz="1200" i="0" dirty="0">
                          <a:latin typeface="Times New Roman" panose="02020603050405020304" pitchFamily="18" charset="0"/>
                          <a:cs typeface="Times New Roman" panose="02020603050405020304" pitchFamily="18" charset="0"/>
                        </a:rPr>
                        <a:t>Q2’</a:t>
                      </a:r>
                    </a:p>
                  </a:txBody>
                  <a:tcPr/>
                </a:tc>
                <a:tc>
                  <a:txBody>
                    <a:bodyPr/>
                    <a:lstStyle/>
                    <a:p>
                      <a:r>
                        <a:rPr lang="en-US" sz="1200" i="0" dirty="0">
                          <a:latin typeface="Times New Roman" panose="02020603050405020304" pitchFamily="18" charset="0"/>
                          <a:cs typeface="Times New Roman" panose="02020603050405020304" pitchFamily="18" charset="0"/>
                        </a:rPr>
                        <a:t>Q1’</a:t>
                      </a:r>
                    </a:p>
                  </a:txBody>
                  <a:tcPr/>
                </a:tc>
                <a:tc>
                  <a:txBody>
                    <a:bodyPr/>
                    <a:lstStyle/>
                    <a:p>
                      <a:r>
                        <a:rPr lang="en-US" sz="1200" i="0" dirty="0">
                          <a:latin typeface="Times New Roman" panose="02020603050405020304" pitchFamily="18" charset="0"/>
                          <a:cs typeface="Times New Roman" panose="02020603050405020304" pitchFamily="18" charset="0"/>
                        </a:rPr>
                        <a:t>D4</a:t>
                      </a:r>
                    </a:p>
                  </a:txBody>
                  <a:tcPr/>
                </a:tc>
                <a:tc>
                  <a:txBody>
                    <a:bodyPr/>
                    <a:lstStyle/>
                    <a:p>
                      <a:r>
                        <a:rPr lang="en-US" sz="1200" i="0" dirty="0">
                          <a:latin typeface="Times New Roman" panose="02020603050405020304" pitchFamily="18" charset="0"/>
                          <a:cs typeface="Times New Roman" panose="02020603050405020304" pitchFamily="18" charset="0"/>
                        </a:rPr>
                        <a:t>D3</a:t>
                      </a:r>
                    </a:p>
                  </a:txBody>
                  <a:tcPr/>
                </a:tc>
                <a:tc>
                  <a:txBody>
                    <a:bodyPr/>
                    <a:lstStyle/>
                    <a:p>
                      <a:r>
                        <a:rPr lang="en-US" sz="1200" i="0" dirty="0">
                          <a:latin typeface="Times New Roman" panose="02020603050405020304" pitchFamily="18" charset="0"/>
                          <a:cs typeface="Times New Roman" panose="02020603050405020304" pitchFamily="18" charset="0"/>
                        </a:rPr>
                        <a:t>D2</a:t>
                      </a:r>
                    </a:p>
                  </a:txBody>
                  <a:tcPr/>
                </a:tc>
                <a:tc>
                  <a:txBody>
                    <a:bodyPr/>
                    <a:lstStyle/>
                    <a:p>
                      <a:r>
                        <a:rPr lang="en-US" sz="1200" i="0" dirty="0">
                          <a:latin typeface="Times New Roman" panose="02020603050405020304" pitchFamily="18" charset="0"/>
                          <a:cs typeface="Times New Roman" panose="02020603050405020304" pitchFamily="18" charset="0"/>
                        </a:rPr>
                        <a:t>D1</a:t>
                      </a:r>
                    </a:p>
                  </a:txBody>
                  <a:tcPr/>
                </a:tc>
                <a:extLst>
                  <a:ext uri="{0D108BD9-81ED-4DB2-BD59-A6C34878D82A}">
                    <a16:rowId xmlns:a16="http://schemas.microsoft.com/office/drawing/2014/main" val="1590008632"/>
                  </a:ext>
                </a:extLst>
              </a:tr>
              <a:tr h="384740">
                <a:tc>
                  <a:txBody>
                    <a:bodyPr/>
                    <a:lstStyle/>
                    <a:p>
                      <a:r>
                        <a:rPr lang="en-US" sz="1200" i="0" dirty="0">
                          <a:latin typeface="Times New Roman" panose="02020603050405020304" pitchFamily="18" charset="0"/>
                          <a:cs typeface="Times New Roman" panose="02020603050405020304" pitchFamily="18" charset="0"/>
                        </a:rPr>
                        <a:t>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637554404"/>
                  </a:ext>
                </a:extLst>
              </a:tr>
              <a:tr h="192370">
                <a:tc rowSpan="2">
                  <a:txBody>
                    <a:bodyPr/>
                    <a:lstStyle/>
                    <a:p>
                      <a:r>
                        <a:rPr lang="en-US" sz="1200" i="0" dirty="0">
                          <a:latin typeface="Times New Roman" panose="02020603050405020304" pitchFamily="18" charset="0"/>
                          <a:cs typeface="Times New Roman" panose="02020603050405020304" pitchFamily="18" charset="0"/>
                        </a:rPr>
                        <a:t>T1</a:t>
                      </a:r>
                    </a:p>
                  </a:txBody>
                  <a:tcPr/>
                </a:tc>
                <a:tc rowSpan="2">
                  <a:txBody>
                    <a:bodyPr/>
                    <a:lstStyle/>
                    <a:p>
                      <a:r>
                        <a:rPr lang="en-US" sz="1200" i="0" dirty="0">
                          <a:latin typeface="Times New Roman" panose="02020603050405020304" pitchFamily="18" charset="0"/>
                          <a:cs typeface="Times New Roman" panose="02020603050405020304" pitchFamily="18" charset="0"/>
                        </a:rPr>
                        <a:t>0</a:t>
                      </a:r>
                    </a:p>
                  </a:txBody>
                  <a:tcPr/>
                </a:tc>
                <a:tc rowSpan="2">
                  <a:txBody>
                    <a:bodyPr/>
                    <a:lstStyle/>
                    <a:p>
                      <a:r>
                        <a:rPr lang="en-US" sz="1200" i="0" dirty="0">
                          <a:latin typeface="Times New Roman" panose="02020603050405020304" pitchFamily="18" charset="0"/>
                          <a:cs typeface="Times New Roman" panose="02020603050405020304" pitchFamily="18" charset="0"/>
                        </a:rPr>
                        <a:t>0</a:t>
                      </a:r>
                    </a:p>
                  </a:txBody>
                  <a:tcPr/>
                </a:tc>
                <a:tc rowSpan="2">
                  <a:txBody>
                    <a:bodyPr/>
                    <a:lstStyle/>
                    <a:p>
                      <a:r>
                        <a:rPr lang="en-US" sz="1200" i="0" dirty="0">
                          <a:latin typeface="Times New Roman" panose="02020603050405020304" pitchFamily="18" charset="0"/>
                          <a:cs typeface="Times New Roman" panose="02020603050405020304" pitchFamily="18" charset="0"/>
                        </a:rPr>
                        <a:t>0</a:t>
                      </a:r>
                    </a:p>
                  </a:txBody>
                  <a:tcPr/>
                </a:tc>
                <a:tc rowSpan="2">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550666186"/>
                  </a:ext>
                </a:extLst>
              </a:tr>
              <a:tr h="19237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507726253"/>
                  </a:ext>
                </a:extLst>
              </a:tr>
              <a:tr h="384740">
                <a:tc>
                  <a:txBody>
                    <a:bodyPr/>
                    <a:lstStyle/>
                    <a:p>
                      <a:r>
                        <a:rPr lang="en-US" sz="1200" i="0" dirty="0">
                          <a:latin typeface="Times New Roman" panose="02020603050405020304" pitchFamily="18" charset="0"/>
                          <a:cs typeface="Times New Roman" panose="02020603050405020304" pitchFamily="18" charset="0"/>
                        </a:rPr>
                        <a:t>T2</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715197096"/>
                  </a:ext>
                </a:extLst>
              </a:tr>
              <a:tr h="384740">
                <a:tc>
                  <a:txBody>
                    <a:bodyPr/>
                    <a:lstStyle/>
                    <a:p>
                      <a:r>
                        <a:rPr lang="en-US" sz="1200" i="0" dirty="0">
                          <a:latin typeface="Times New Roman" panose="02020603050405020304" pitchFamily="18" charset="0"/>
                          <a:cs typeface="Times New Roman" panose="02020603050405020304" pitchFamily="18" charset="0"/>
                        </a:rPr>
                        <a:t>T3</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8472633"/>
                  </a:ext>
                </a:extLst>
              </a:tr>
              <a:tr h="384740">
                <a:tc>
                  <a:txBody>
                    <a:bodyPr/>
                    <a:lstStyle/>
                    <a:p>
                      <a:r>
                        <a:rPr lang="en-US" sz="1200" i="0" dirty="0">
                          <a:latin typeface="Times New Roman" panose="02020603050405020304" pitchFamily="18" charset="0"/>
                          <a:cs typeface="Times New Roman" panose="02020603050405020304" pitchFamily="18" charset="0"/>
                        </a:rPr>
                        <a:t>T4</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442094366"/>
                  </a:ext>
                </a:extLst>
              </a:tr>
              <a:tr h="192370">
                <a:tc rowSpan="2">
                  <a:txBody>
                    <a:bodyPr/>
                    <a:lstStyle/>
                    <a:p>
                      <a:r>
                        <a:rPr lang="en-US" sz="1200" i="0" dirty="0">
                          <a:latin typeface="Times New Roman" panose="02020603050405020304" pitchFamily="18" charset="0"/>
                          <a:cs typeface="Times New Roman" panose="02020603050405020304" pitchFamily="18" charset="0"/>
                        </a:rPr>
                        <a:t>T5</a:t>
                      </a:r>
                    </a:p>
                  </a:txBody>
                  <a:tcPr/>
                </a:tc>
                <a:tc rowSpan="2">
                  <a:txBody>
                    <a:bodyPr/>
                    <a:lstStyle/>
                    <a:p>
                      <a:r>
                        <a:rPr lang="en-US" sz="1200" i="0" dirty="0">
                          <a:latin typeface="Times New Roman" panose="02020603050405020304" pitchFamily="18" charset="0"/>
                          <a:cs typeface="Times New Roman" panose="02020603050405020304" pitchFamily="18" charset="0"/>
                        </a:rPr>
                        <a:t>0</a:t>
                      </a:r>
                    </a:p>
                  </a:txBody>
                  <a:tcPr/>
                </a:tc>
                <a:tc rowSpan="2">
                  <a:txBody>
                    <a:bodyPr/>
                    <a:lstStyle/>
                    <a:p>
                      <a:r>
                        <a:rPr lang="en-US" sz="1200" i="0" dirty="0">
                          <a:latin typeface="Times New Roman" panose="02020603050405020304" pitchFamily="18" charset="0"/>
                          <a:cs typeface="Times New Roman" panose="02020603050405020304" pitchFamily="18" charset="0"/>
                        </a:rPr>
                        <a:t>1</a:t>
                      </a:r>
                    </a:p>
                  </a:txBody>
                  <a:tcPr/>
                </a:tc>
                <a:tc rowSpan="2">
                  <a:txBody>
                    <a:bodyPr/>
                    <a:lstStyle/>
                    <a:p>
                      <a:r>
                        <a:rPr lang="en-US" sz="1200" i="0" dirty="0">
                          <a:latin typeface="Times New Roman" panose="02020603050405020304" pitchFamily="18" charset="0"/>
                          <a:cs typeface="Times New Roman" panose="02020603050405020304" pitchFamily="18" charset="0"/>
                        </a:rPr>
                        <a:t>0</a:t>
                      </a:r>
                    </a:p>
                  </a:txBody>
                  <a:tcPr/>
                </a:tc>
                <a:tc rowSpan="2">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259568746"/>
                  </a:ext>
                </a:extLst>
              </a:tr>
              <a:tr h="19237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249074605"/>
                  </a:ext>
                </a:extLst>
              </a:tr>
              <a:tr h="384740">
                <a:tc>
                  <a:txBody>
                    <a:bodyPr/>
                    <a:lstStyle/>
                    <a:p>
                      <a:r>
                        <a:rPr lang="en-US" sz="1200" i="0" dirty="0">
                          <a:latin typeface="Times New Roman" panose="02020603050405020304" pitchFamily="18" charset="0"/>
                          <a:cs typeface="Times New Roman" panose="02020603050405020304" pitchFamily="18" charset="0"/>
                        </a:rPr>
                        <a:t>T6</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96492232"/>
                  </a:ext>
                </a:extLst>
              </a:tr>
              <a:tr h="192370">
                <a:tc rowSpan="2">
                  <a:txBody>
                    <a:bodyPr/>
                    <a:lstStyle/>
                    <a:p>
                      <a:r>
                        <a:rPr lang="en-US" sz="1200" i="0" dirty="0">
                          <a:latin typeface="Times New Roman" panose="02020603050405020304" pitchFamily="18" charset="0"/>
                          <a:cs typeface="Times New Roman" panose="02020603050405020304" pitchFamily="18" charset="0"/>
                        </a:rPr>
                        <a:t>T7</a:t>
                      </a:r>
                    </a:p>
                  </a:txBody>
                  <a:tcPr/>
                </a:tc>
                <a:tc rowSpan="2">
                  <a:txBody>
                    <a:bodyPr/>
                    <a:lstStyle/>
                    <a:p>
                      <a:r>
                        <a:rPr lang="en-US" sz="1200" i="0" dirty="0">
                          <a:latin typeface="Times New Roman" panose="02020603050405020304" pitchFamily="18" charset="0"/>
                          <a:cs typeface="Times New Roman" panose="02020603050405020304" pitchFamily="18" charset="0"/>
                        </a:rPr>
                        <a:t>0</a:t>
                      </a:r>
                    </a:p>
                  </a:txBody>
                  <a:tcPr/>
                </a:tc>
                <a:tc rowSpan="2">
                  <a:txBody>
                    <a:bodyPr/>
                    <a:lstStyle/>
                    <a:p>
                      <a:r>
                        <a:rPr lang="en-US" sz="1200" i="0" dirty="0">
                          <a:latin typeface="Times New Roman" panose="02020603050405020304" pitchFamily="18" charset="0"/>
                          <a:cs typeface="Times New Roman" panose="02020603050405020304" pitchFamily="18" charset="0"/>
                        </a:rPr>
                        <a:t>1</a:t>
                      </a:r>
                    </a:p>
                  </a:txBody>
                  <a:tcPr/>
                </a:tc>
                <a:tc rowSpan="2">
                  <a:txBody>
                    <a:bodyPr/>
                    <a:lstStyle/>
                    <a:p>
                      <a:r>
                        <a:rPr lang="en-US" sz="1200" i="0" dirty="0">
                          <a:latin typeface="Times New Roman" panose="02020603050405020304" pitchFamily="18" charset="0"/>
                          <a:cs typeface="Times New Roman" panose="02020603050405020304" pitchFamily="18" charset="0"/>
                        </a:rPr>
                        <a:t>1</a:t>
                      </a:r>
                    </a:p>
                  </a:txBody>
                  <a:tcPr/>
                </a:tc>
                <a:tc rowSpan="2">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821871227"/>
                  </a:ext>
                </a:extLst>
              </a:tr>
              <a:tr h="19237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914068227"/>
                  </a:ext>
                </a:extLst>
              </a:tr>
              <a:tr h="384740">
                <a:tc>
                  <a:txBody>
                    <a:bodyPr/>
                    <a:lstStyle/>
                    <a:p>
                      <a:r>
                        <a:rPr lang="en-US" sz="1200" i="0" dirty="0">
                          <a:latin typeface="Times New Roman" panose="02020603050405020304" pitchFamily="18" charset="0"/>
                          <a:cs typeface="Times New Roman" panose="02020603050405020304" pitchFamily="18" charset="0"/>
                        </a:rPr>
                        <a:t>T8</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564279661"/>
                  </a:ext>
                </a:extLst>
              </a:tr>
              <a:tr h="384740">
                <a:tc>
                  <a:txBody>
                    <a:bodyPr/>
                    <a:lstStyle/>
                    <a:p>
                      <a:r>
                        <a:rPr lang="en-US" sz="1200" i="0" dirty="0">
                          <a:latin typeface="Times New Roman" panose="02020603050405020304" pitchFamily="18" charset="0"/>
                          <a:cs typeface="Times New Roman" panose="02020603050405020304" pitchFamily="18" charset="0"/>
                        </a:rPr>
                        <a:t>T9</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X</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894914973"/>
                  </a:ext>
                </a:extLst>
              </a:tr>
            </a:tbl>
          </a:graphicData>
        </a:graphic>
      </p:graphicFrame>
      <p:sp>
        <p:nvSpPr>
          <p:cNvPr id="4" name="TextBox 3">
            <a:extLst>
              <a:ext uri="{FF2B5EF4-FFF2-40B4-BE49-F238E27FC236}">
                <a16:creationId xmlns:a16="http://schemas.microsoft.com/office/drawing/2014/main" id="{66EA9D73-80DC-E073-D8D3-03D11DB6E5DF}"/>
              </a:ext>
            </a:extLst>
          </p:cNvPr>
          <p:cNvSpPr txBox="1"/>
          <p:nvPr/>
        </p:nvSpPr>
        <p:spPr>
          <a:xfrm>
            <a:off x="450472" y="681294"/>
            <a:ext cx="5593976" cy="7844263"/>
          </a:xfrm>
          <a:prstGeom prst="rect">
            <a:avLst/>
          </a:prstGeom>
          <a:noFill/>
        </p:spPr>
        <p:txBody>
          <a:bodyPr wrap="square" rtlCol="0">
            <a:spAutoFit/>
          </a:bodyPr>
          <a:lstStyle/>
          <a:p>
            <a:pPr algn="ctr"/>
            <a:endParaRPr lang="en-US" sz="1200"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Sequence Register and Decoder Method</a:t>
            </a:r>
          </a:p>
          <a:p>
            <a:pPr algn="ct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Equations for D-flipflops by using these we’ll get q4, q3, q2 and q1:</a:t>
            </a:r>
          </a:p>
          <a:p>
            <a:pPr algn="just"/>
            <a:endParaRPr lang="en-US" sz="1200" dirty="0">
              <a:latin typeface="Times New Roman" panose="02020603050405020304" pitchFamily="18" charset="0"/>
              <a:cs typeface="Times New Roman" panose="02020603050405020304" pitchFamily="18" charset="0"/>
            </a:endParaRPr>
          </a:p>
          <a:p>
            <a:pPr algn="just">
              <a:lnSpc>
                <a:spcPct val="200000"/>
              </a:lnSpc>
            </a:pPr>
            <a:r>
              <a:rPr lang="en-US" sz="1400" dirty="0">
                <a:latin typeface="Times New Roman" panose="02020603050405020304" pitchFamily="18" charset="0"/>
                <a:cs typeface="Times New Roman" panose="02020603050405020304" pitchFamily="18" charset="0"/>
              </a:rPr>
              <a:t>D4 = (T7 &amp; z) | T8</a:t>
            </a:r>
            <a:r>
              <a:rPr lang="en-US" sz="1400" baseline="-250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a:t>
            </a:r>
          </a:p>
          <a:p>
            <a:pPr algn="just">
              <a:lnSpc>
                <a:spcPct val="200000"/>
              </a:lnSpc>
            </a:pPr>
            <a:r>
              <a:rPr lang="en-US" sz="1400" dirty="0">
                <a:latin typeface="Times New Roman" panose="02020603050405020304" pitchFamily="18" charset="0"/>
                <a:cs typeface="Times New Roman" panose="02020603050405020304" pitchFamily="18" charset="0"/>
              </a:rPr>
              <a:t>D3 = T2 | T3 | T4 | T5 | T6 |  (T7 &amp; ~z)</a:t>
            </a:r>
          </a:p>
          <a:p>
            <a:pPr algn="just">
              <a:lnSpc>
                <a:spcPct val="200000"/>
              </a:lnSpc>
            </a:pPr>
            <a:r>
              <a:rPr lang="en-US" sz="1400" dirty="0">
                <a:latin typeface="Times New Roman" panose="02020603050405020304" pitchFamily="18" charset="0"/>
                <a:cs typeface="Times New Roman" panose="02020603050405020304" pitchFamily="18" charset="0"/>
              </a:rPr>
              <a:t>D2 = T1 | T3 | (T5 &amp; y) | T6 | (T7 &amp; ~z)</a:t>
            </a:r>
          </a:p>
          <a:p>
            <a:pPr algn="just">
              <a:lnSpc>
                <a:spcPct val="200000"/>
              </a:lnSpc>
            </a:pPr>
            <a:r>
              <a:rPr lang="en-US" sz="1400" dirty="0">
                <a:latin typeface="Times New Roman" panose="02020603050405020304" pitchFamily="18" charset="0"/>
                <a:cs typeface="Times New Roman" panose="02020603050405020304" pitchFamily="18" charset="0"/>
              </a:rPr>
              <a:t>D1 = T0 | (T1 &amp; x) | T4 | (T5 &amp; ~y) | T6 | (T7 &amp; ~z) | T8</a:t>
            </a:r>
          </a:p>
        </p:txBody>
      </p:sp>
    </p:spTree>
    <p:extLst>
      <p:ext uri="{BB962C8B-B14F-4D97-AF65-F5344CB8AC3E}">
        <p14:creationId xmlns:p14="http://schemas.microsoft.com/office/powerpoint/2010/main" val="417875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9B6A23-645A-460D-6821-DADF3DE49652}"/>
              </a:ext>
            </a:extLst>
          </p:cNvPr>
          <p:cNvSpPr>
            <a:spLocks noGrp="1"/>
          </p:cNvSpPr>
          <p:nvPr>
            <p:ph type="sldNum" sz="quarter" idx="12"/>
          </p:nvPr>
        </p:nvSpPr>
        <p:spPr/>
        <p:txBody>
          <a:bodyPr/>
          <a:lstStyle/>
          <a:p>
            <a:fld id="{1F865879-F4DE-4FBA-9407-1A36B4CD227C}" type="slidenum">
              <a:rPr lang="en-US" smtClean="0"/>
              <a:t>7</a:t>
            </a:fld>
            <a:endParaRPr lang="en-US"/>
          </a:p>
        </p:txBody>
      </p:sp>
      <p:graphicFrame>
        <p:nvGraphicFramePr>
          <p:cNvPr id="3" name="Table 2">
            <a:extLst>
              <a:ext uri="{FF2B5EF4-FFF2-40B4-BE49-F238E27FC236}">
                <a16:creationId xmlns:a16="http://schemas.microsoft.com/office/drawing/2014/main" id="{05280950-C403-5CA6-F30A-365309381B27}"/>
              </a:ext>
            </a:extLst>
          </p:cNvPr>
          <p:cNvGraphicFramePr>
            <a:graphicFrameLocks noGrp="1"/>
          </p:cNvGraphicFramePr>
          <p:nvPr>
            <p:extLst>
              <p:ext uri="{D42A27DB-BD31-4B8C-83A1-F6EECF244321}">
                <p14:modId xmlns:p14="http://schemas.microsoft.com/office/powerpoint/2010/main" val="3774134061"/>
              </p:ext>
            </p:extLst>
          </p:nvPr>
        </p:nvGraphicFramePr>
        <p:xfrm>
          <a:off x="632012" y="1233577"/>
          <a:ext cx="5593977" cy="3719423"/>
        </p:xfrm>
        <a:graphic>
          <a:graphicData uri="http://schemas.openxmlformats.org/drawingml/2006/table">
            <a:tbl>
              <a:tblPr firstRow="1" bandRow="1">
                <a:tableStyleId>{5940675A-B579-460E-94D1-54222C63F5DA}</a:tableStyleId>
              </a:tblPr>
              <a:tblGrid>
                <a:gridCol w="721227">
                  <a:extLst>
                    <a:ext uri="{9D8B030D-6E8A-4147-A177-3AD203B41FA5}">
                      <a16:colId xmlns:a16="http://schemas.microsoft.com/office/drawing/2014/main" val="85227706"/>
                    </a:ext>
                  </a:extLst>
                </a:gridCol>
                <a:gridCol w="721227">
                  <a:extLst>
                    <a:ext uri="{9D8B030D-6E8A-4147-A177-3AD203B41FA5}">
                      <a16:colId xmlns:a16="http://schemas.microsoft.com/office/drawing/2014/main" val="1149127651"/>
                    </a:ext>
                  </a:extLst>
                </a:gridCol>
                <a:gridCol w="721227">
                  <a:extLst>
                    <a:ext uri="{9D8B030D-6E8A-4147-A177-3AD203B41FA5}">
                      <a16:colId xmlns:a16="http://schemas.microsoft.com/office/drawing/2014/main" val="2316655848"/>
                    </a:ext>
                  </a:extLst>
                </a:gridCol>
                <a:gridCol w="721227">
                  <a:extLst>
                    <a:ext uri="{9D8B030D-6E8A-4147-A177-3AD203B41FA5}">
                      <a16:colId xmlns:a16="http://schemas.microsoft.com/office/drawing/2014/main" val="1061374267"/>
                    </a:ext>
                  </a:extLst>
                </a:gridCol>
                <a:gridCol w="833560">
                  <a:extLst>
                    <a:ext uri="{9D8B030D-6E8A-4147-A177-3AD203B41FA5}">
                      <a16:colId xmlns:a16="http://schemas.microsoft.com/office/drawing/2014/main" val="4162761748"/>
                    </a:ext>
                  </a:extLst>
                </a:gridCol>
                <a:gridCol w="885657">
                  <a:extLst>
                    <a:ext uri="{9D8B030D-6E8A-4147-A177-3AD203B41FA5}">
                      <a16:colId xmlns:a16="http://schemas.microsoft.com/office/drawing/2014/main" val="2591705713"/>
                    </a:ext>
                  </a:extLst>
                </a:gridCol>
                <a:gridCol w="989852">
                  <a:extLst>
                    <a:ext uri="{9D8B030D-6E8A-4147-A177-3AD203B41FA5}">
                      <a16:colId xmlns:a16="http://schemas.microsoft.com/office/drawing/2014/main" val="2752612603"/>
                    </a:ext>
                  </a:extLst>
                </a:gridCol>
              </a:tblGrid>
              <a:tr h="411444">
                <a:tc>
                  <a:txBody>
                    <a:bodyPr/>
                    <a:lstStyle/>
                    <a:p>
                      <a:endParaRPr lang="en-US" sz="1200" i="0" dirty="0">
                        <a:latin typeface="Times New Roman" panose="02020603050405020304" pitchFamily="18" charset="0"/>
                        <a:cs typeface="Times New Roman" panose="02020603050405020304" pitchFamily="18" charset="0"/>
                      </a:endParaRPr>
                    </a:p>
                  </a:txBody>
                  <a:tcPr/>
                </a:tc>
                <a:tc>
                  <a:txBody>
                    <a:bodyPr/>
                    <a:lstStyle/>
                    <a:p>
                      <a:r>
                        <a:rPr lang="en-US" sz="1200" i="0" dirty="0">
                          <a:latin typeface="Times New Roman" panose="02020603050405020304" pitchFamily="18" charset="0"/>
                          <a:cs typeface="Times New Roman" panose="02020603050405020304" pitchFamily="18" charset="0"/>
                        </a:rPr>
                        <a:t>S2</a:t>
                      </a:r>
                    </a:p>
                  </a:txBody>
                  <a:tcPr/>
                </a:tc>
                <a:tc>
                  <a:txBody>
                    <a:bodyPr/>
                    <a:lstStyle/>
                    <a:p>
                      <a:r>
                        <a:rPr lang="en-US" sz="1200" i="0" dirty="0">
                          <a:latin typeface="Times New Roman" panose="02020603050405020304" pitchFamily="18" charset="0"/>
                          <a:cs typeface="Times New Roman" panose="02020603050405020304" pitchFamily="18" charset="0"/>
                        </a:rPr>
                        <a:t>S1</a:t>
                      </a:r>
                    </a:p>
                  </a:txBody>
                  <a:tcPr/>
                </a:tc>
                <a:tc>
                  <a:txBody>
                    <a:bodyPr/>
                    <a:lstStyle/>
                    <a:p>
                      <a:r>
                        <a:rPr lang="en-US" sz="1200" i="0" dirty="0">
                          <a:latin typeface="Times New Roman" panose="02020603050405020304" pitchFamily="18" charset="0"/>
                          <a:cs typeface="Times New Roman" panose="02020603050405020304" pitchFamily="18" charset="0"/>
                        </a:rPr>
                        <a:t>S0</a:t>
                      </a:r>
                    </a:p>
                  </a:txBody>
                  <a:tcPr/>
                </a:tc>
                <a:tc>
                  <a:txBody>
                    <a:bodyPr/>
                    <a:lstStyle/>
                    <a:p>
                      <a:r>
                        <a:rPr lang="en-US" sz="1200" i="0" dirty="0">
                          <a:latin typeface="Times New Roman" panose="02020603050405020304" pitchFamily="18" charset="0"/>
                          <a:cs typeface="Times New Roman" panose="02020603050405020304" pitchFamily="18" charset="0"/>
                        </a:rPr>
                        <a:t>load</a:t>
                      </a:r>
                    </a:p>
                  </a:txBody>
                  <a:tcPr/>
                </a:tc>
                <a:tc>
                  <a:txBody>
                    <a:bodyPr/>
                    <a:lstStyle/>
                    <a:p>
                      <a:r>
                        <a:rPr lang="en-US" sz="1200" i="0" dirty="0">
                          <a:latin typeface="Times New Roman" panose="02020603050405020304" pitchFamily="18" charset="0"/>
                          <a:cs typeface="Times New Roman" panose="02020603050405020304" pitchFamily="18" charset="0"/>
                        </a:rPr>
                        <a:t>reset</a:t>
                      </a:r>
                    </a:p>
                  </a:txBody>
                  <a:tcPr/>
                </a:tc>
                <a:tc>
                  <a:txBody>
                    <a:bodyPr/>
                    <a:lstStyle/>
                    <a:p>
                      <a:r>
                        <a:rPr lang="en-US" sz="1200" i="0" dirty="0">
                          <a:latin typeface="Times New Roman" panose="02020603050405020304" pitchFamily="18" charset="0"/>
                          <a:cs typeface="Times New Roman" panose="02020603050405020304" pitchFamily="18" charset="0"/>
                        </a:rPr>
                        <a:t>flag</a:t>
                      </a:r>
                    </a:p>
                  </a:txBody>
                  <a:tcPr/>
                </a:tc>
                <a:extLst>
                  <a:ext uri="{0D108BD9-81ED-4DB2-BD59-A6C34878D82A}">
                    <a16:rowId xmlns:a16="http://schemas.microsoft.com/office/drawing/2014/main" val="1590008632"/>
                  </a:ext>
                </a:extLst>
              </a:tr>
              <a:tr h="333726">
                <a:tc>
                  <a:txBody>
                    <a:bodyPr/>
                    <a:lstStyle/>
                    <a:p>
                      <a:r>
                        <a:rPr lang="en-US" sz="1200" i="0" dirty="0">
                          <a:latin typeface="Times New Roman" panose="02020603050405020304" pitchFamily="18" charset="0"/>
                          <a:cs typeface="Times New Roman" panose="02020603050405020304" pitchFamily="18" charset="0"/>
                        </a:rPr>
                        <a:t>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637554404"/>
                  </a:ext>
                </a:extLst>
              </a:tr>
              <a:tr h="266764">
                <a:tc>
                  <a:txBody>
                    <a:bodyPr/>
                    <a:lstStyle/>
                    <a:p>
                      <a:r>
                        <a:rPr lang="en-US" dirty="0"/>
                        <a:t>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507726253"/>
                  </a:ext>
                </a:extLst>
              </a:tr>
              <a:tr h="333726">
                <a:tc>
                  <a:txBody>
                    <a:bodyPr/>
                    <a:lstStyle/>
                    <a:p>
                      <a:r>
                        <a:rPr lang="en-US" sz="1200" i="0" dirty="0">
                          <a:latin typeface="Times New Roman" panose="02020603050405020304" pitchFamily="18" charset="0"/>
                          <a:cs typeface="Times New Roman" panose="02020603050405020304" pitchFamily="18" charset="0"/>
                        </a:rPr>
                        <a:t>T2</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715197096"/>
                  </a:ext>
                </a:extLst>
              </a:tr>
              <a:tr h="333726">
                <a:tc>
                  <a:txBody>
                    <a:bodyPr/>
                    <a:lstStyle/>
                    <a:p>
                      <a:r>
                        <a:rPr lang="en-US" sz="1200" i="0" dirty="0">
                          <a:latin typeface="Times New Roman" panose="02020603050405020304" pitchFamily="18" charset="0"/>
                          <a:cs typeface="Times New Roman" panose="02020603050405020304" pitchFamily="18" charset="0"/>
                        </a:rPr>
                        <a:t>T3</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8472633"/>
                  </a:ext>
                </a:extLst>
              </a:tr>
              <a:tr h="333726">
                <a:tc>
                  <a:txBody>
                    <a:bodyPr/>
                    <a:lstStyle/>
                    <a:p>
                      <a:r>
                        <a:rPr lang="en-US" sz="1200" i="0" dirty="0">
                          <a:latin typeface="Times New Roman" panose="02020603050405020304" pitchFamily="18" charset="0"/>
                          <a:cs typeface="Times New Roman" panose="02020603050405020304" pitchFamily="18" charset="0"/>
                        </a:rPr>
                        <a:t>T4</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442094366"/>
                  </a:ext>
                </a:extLst>
              </a:tr>
              <a:tr h="343976">
                <a:tc>
                  <a:txBody>
                    <a:bodyPr/>
                    <a:lstStyle/>
                    <a:p>
                      <a:r>
                        <a:rPr lang="en-US" sz="1200" i="0" dirty="0">
                          <a:latin typeface="Times New Roman" panose="02020603050405020304" pitchFamily="18" charset="0"/>
                          <a:cs typeface="Times New Roman" panose="02020603050405020304" pitchFamily="18" charset="0"/>
                        </a:rPr>
                        <a:t>T5</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259568746"/>
                  </a:ext>
                </a:extLst>
              </a:tr>
              <a:tr h="333726">
                <a:tc>
                  <a:txBody>
                    <a:bodyPr/>
                    <a:lstStyle/>
                    <a:p>
                      <a:r>
                        <a:rPr lang="en-US" sz="1200" i="0" dirty="0">
                          <a:latin typeface="Times New Roman" panose="02020603050405020304" pitchFamily="18" charset="0"/>
                          <a:cs typeface="Times New Roman" panose="02020603050405020304" pitchFamily="18" charset="0"/>
                        </a:rPr>
                        <a:t>T6</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96492232"/>
                  </a:ext>
                </a:extLst>
              </a:tr>
              <a:tr h="330741">
                <a:tc>
                  <a:txBody>
                    <a:bodyPr/>
                    <a:lstStyle/>
                    <a:p>
                      <a:r>
                        <a:rPr lang="en-US" sz="1200" i="0" dirty="0">
                          <a:latin typeface="Times New Roman" panose="02020603050405020304" pitchFamily="18" charset="0"/>
                          <a:cs typeface="Times New Roman" panose="02020603050405020304" pitchFamily="18" charset="0"/>
                        </a:rPr>
                        <a:t>T7</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821871227"/>
                  </a:ext>
                </a:extLst>
              </a:tr>
              <a:tr h="333726">
                <a:tc>
                  <a:txBody>
                    <a:bodyPr/>
                    <a:lstStyle/>
                    <a:p>
                      <a:r>
                        <a:rPr lang="en-US" sz="1200" i="0" dirty="0">
                          <a:latin typeface="Times New Roman" panose="02020603050405020304" pitchFamily="18" charset="0"/>
                          <a:cs typeface="Times New Roman" panose="02020603050405020304" pitchFamily="18" charset="0"/>
                        </a:rPr>
                        <a:t>T8</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564279661"/>
                  </a:ext>
                </a:extLst>
              </a:tr>
              <a:tr h="333726">
                <a:tc>
                  <a:txBody>
                    <a:bodyPr/>
                    <a:lstStyle/>
                    <a:p>
                      <a:r>
                        <a:rPr lang="en-US" sz="1200" i="0" dirty="0">
                          <a:latin typeface="Times New Roman" panose="02020603050405020304" pitchFamily="18" charset="0"/>
                          <a:cs typeface="Times New Roman" panose="02020603050405020304" pitchFamily="18" charset="0"/>
                        </a:rPr>
                        <a:t>T9</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tc>
                  <a:txBody>
                    <a:bodyPr/>
                    <a:lstStyle/>
                    <a:p>
                      <a:r>
                        <a:rPr lang="en-US" sz="1200" i="0" dirty="0">
                          <a:latin typeface="Times New Roman" panose="02020603050405020304" pitchFamily="18" charset="0"/>
                          <a:cs typeface="Times New Roman" panose="02020603050405020304" pitchFamily="18" charset="0"/>
                        </a:rPr>
                        <a:t>1</a:t>
                      </a:r>
                    </a:p>
                  </a:txBody>
                  <a:tcPr/>
                </a:tc>
                <a:tc>
                  <a:txBody>
                    <a:bodyPr/>
                    <a:lstStyle/>
                    <a:p>
                      <a:r>
                        <a:rPr lang="en-US" sz="1200" i="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894914973"/>
                  </a:ext>
                </a:extLst>
              </a:tr>
            </a:tbl>
          </a:graphicData>
        </a:graphic>
      </p:graphicFrame>
      <p:sp>
        <p:nvSpPr>
          <p:cNvPr id="4" name="TextBox 3">
            <a:extLst>
              <a:ext uri="{FF2B5EF4-FFF2-40B4-BE49-F238E27FC236}">
                <a16:creationId xmlns:a16="http://schemas.microsoft.com/office/drawing/2014/main" id="{66EA9D73-80DC-E073-D8D3-03D11DB6E5DF}"/>
              </a:ext>
            </a:extLst>
          </p:cNvPr>
          <p:cNvSpPr txBox="1"/>
          <p:nvPr/>
        </p:nvSpPr>
        <p:spPr>
          <a:xfrm>
            <a:off x="632012" y="566411"/>
            <a:ext cx="5593976" cy="7998152"/>
          </a:xfrm>
          <a:prstGeom prst="rect">
            <a:avLst/>
          </a:prstGeom>
          <a:noFill/>
        </p:spPr>
        <p:txBody>
          <a:bodyPr wrap="square" rtlCol="0">
            <a:spAutoFit/>
          </a:bodyPr>
          <a:lstStyle/>
          <a:p>
            <a:pPr algn="ctr"/>
            <a:endParaRPr lang="en-US" sz="1200"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Control Outputs Table</a:t>
            </a:r>
          </a:p>
          <a:p>
            <a:pPr algn="ct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Boolean functions for output control:</a:t>
            </a:r>
          </a:p>
          <a:p>
            <a:pPr algn="just"/>
            <a:endParaRPr lang="en-US" sz="1200" dirty="0">
              <a:latin typeface="Times New Roman" panose="02020603050405020304" pitchFamily="18" charset="0"/>
              <a:cs typeface="Times New Roman" panose="02020603050405020304" pitchFamily="18" charset="0"/>
            </a:endParaRPr>
          </a:p>
          <a:p>
            <a:pPr algn="just">
              <a:lnSpc>
                <a:spcPct val="200000"/>
              </a:lnSpc>
            </a:pPr>
            <a:r>
              <a:rPr lang="en-US" sz="1400" dirty="0">
                <a:latin typeface="Times New Roman" panose="02020603050405020304" pitchFamily="18" charset="0"/>
                <a:cs typeface="Times New Roman" panose="02020603050405020304" pitchFamily="18" charset="0"/>
              </a:rPr>
              <a:t>S2 = T8</a:t>
            </a:r>
            <a:r>
              <a:rPr lang="en-US" sz="1400" baseline="-250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a:t>
            </a:r>
          </a:p>
          <a:p>
            <a:pPr algn="just">
              <a:lnSpc>
                <a:spcPct val="200000"/>
              </a:lnSpc>
            </a:pPr>
            <a:r>
              <a:rPr lang="en-US" sz="1400" dirty="0">
                <a:latin typeface="Times New Roman" panose="02020603050405020304" pitchFamily="18" charset="0"/>
                <a:cs typeface="Times New Roman" panose="02020603050405020304" pitchFamily="18" charset="0"/>
              </a:rPr>
              <a:t>S1 = T4 | T5 | T6 |  T7 </a:t>
            </a:r>
          </a:p>
          <a:p>
            <a:pPr algn="just">
              <a:lnSpc>
                <a:spcPct val="200000"/>
              </a:lnSpc>
            </a:pPr>
            <a:r>
              <a:rPr lang="en-US" sz="1400" dirty="0">
                <a:latin typeface="Times New Roman" panose="02020603050405020304" pitchFamily="18" charset="0"/>
                <a:cs typeface="Times New Roman" panose="02020603050405020304" pitchFamily="18" charset="0"/>
              </a:rPr>
              <a:t>S0 = T1 | T2 | T3 | T5 | T7 </a:t>
            </a:r>
          </a:p>
          <a:p>
            <a:pPr algn="just">
              <a:lnSpc>
                <a:spcPct val="200000"/>
              </a:lnSpc>
            </a:pPr>
            <a:r>
              <a:rPr lang="en-US" sz="1400" dirty="0">
                <a:latin typeface="Times New Roman" panose="02020603050405020304" pitchFamily="18" charset="0"/>
                <a:cs typeface="Times New Roman" panose="02020603050405020304" pitchFamily="18" charset="0"/>
              </a:rPr>
              <a:t>flag = T8</a:t>
            </a:r>
          </a:p>
          <a:p>
            <a:pPr algn="just">
              <a:lnSpc>
                <a:spcPct val="200000"/>
              </a:lnSpc>
            </a:pPr>
            <a:r>
              <a:rPr lang="en-US" sz="1400" dirty="0">
                <a:latin typeface="Times New Roman" panose="02020603050405020304" pitchFamily="18" charset="0"/>
                <a:cs typeface="Times New Roman" panose="02020603050405020304" pitchFamily="18" charset="0"/>
              </a:rPr>
              <a:t>load =  T4 | T5 | T6 |  T7 </a:t>
            </a:r>
          </a:p>
          <a:p>
            <a:pPr algn="just">
              <a:lnSpc>
                <a:spcPct val="200000"/>
              </a:lnSpc>
            </a:pPr>
            <a:r>
              <a:rPr lang="en-US" sz="1400" dirty="0">
                <a:latin typeface="Times New Roman" panose="02020603050405020304" pitchFamily="18" charset="0"/>
                <a:cs typeface="Times New Roman" panose="02020603050405020304" pitchFamily="18" charset="0"/>
              </a:rPr>
              <a:t>reset = T9</a:t>
            </a:r>
          </a:p>
        </p:txBody>
      </p:sp>
    </p:spTree>
    <p:extLst>
      <p:ext uri="{BB962C8B-B14F-4D97-AF65-F5344CB8AC3E}">
        <p14:creationId xmlns:p14="http://schemas.microsoft.com/office/powerpoint/2010/main" val="132007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9B6A23-645A-460D-6821-DADF3DE49652}"/>
              </a:ext>
            </a:extLst>
          </p:cNvPr>
          <p:cNvSpPr>
            <a:spLocks noGrp="1"/>
          </p:cNvSpPr>
          <p:nvPr>
            <p:ph type="sldNum" sz="quarter" idx="12"/>
          </p:nvPr>
        </p:nvSpPr>
        <p:spPr/>
        <p:txBody>
          <a:bodyPr/>
          <a:lstStyle/>
          <a:p>
            <a:fld id="{1F865879-F4DE-4FBA-9407-1A36B4CD227C}" type="slidenum">
              <a:rPr lang="en-US" smtClean="0"/>
              <a:t>8</a:t>
            </a:fld>
            <a:endParaRPr lang="en-US"/>
          </a:p>
        </p:txBody>
      </p:sp>
      <p:sp>
        <p:nvSpPr>
          <p:cNvPr id="23" name="TextBox 22">
            <a:extLst>
              <a:ext uri="{FF2B5EF4-FFF2-40B4-BE49-F238E27FC236}">
                <a16:creationId xmlns:a16="http://schemas.microsoft.com/office/drawing/2014/main" id="{C89299B4-8066-4628-7BB0-3F788F9E4134}"/>
              </a:ext>
            </a:extLst>
          </p:cNvPr>
          <p:cNvSpPr txBox="1"/>
          <p:nvPr/>
        </p:nvSpPr>
        <p:spPr>
          <a:xfrm>
            <a:off x="5389321" y="713408"/>
            <a:ext cx="683563" cy="2829108"/>
          </a:xfrm>
          <a:prstGeom prst="rect">
            <a:avLst/>
          </a:prstGeom>
          <a:noFill/>
        </p:spPr>
        <p:txBody>
          <a:bodyPr wrap="square" rtlCol="0">
            <a:spAutoFit/>
          </a:bodyPr>
          <a:lstStyle/>
          <a:p>
            <a:pPr>
              <a:lnSpc>
                <a:spcPct val="150000"/>
              </a:lnSpc>
            </a:pPr>
            <a:r>
              <a:rPr lang="en-US" sz="1200" dirty="0">
                <a:latin typeface="Times New Roman" panose="02020603050405020304" pitchFamily="18" charset="0"/>
                <a:cs typeface="Times New Roman" panose="02020603050405020304" pitchFamily="18" charset="0"/>
              </a:rPr>
              <a:t>T9</a:t>
            </a:r>
          </a:p>
          <a:p>
            <a:pPr>
              <a:lnSpc>
                <a:spcPct val="150000"/>
              </a:lnSpc>
            </a:pPr>
            <a:r>
              <a:rPr lang="en-US" sz="1200" dirty="0">
                <a:latin typeface="Times New Roman" panose="02020603050405020304" pitchFamily="18" charset="0"/>
                <a:cs typeface="Times New Roman" panose="02020603050405020304" pitchFamily="18" charset="0"/>
              </a:rPr>
              <a:t>T8</a:t>
            </a:r>
          </a:p>
          <a:p>
            <a:pPr>
              <a:lnSpc>
                <a:spcPct val="150000"/>
              </a:lnSpc>
            </a:pPr>
            <a:r>
              <a:rPr lang="en-US" sz="1200" dirty="0">
                <a:latin typeface="Times New Roman" panose="02020603050405020304" pitchFamily="18" charset="0"/>
                <a:cs typeface="Times New Roman" panose="02020603050405020304" pitchFamily="18" charset="0"/>
              </a:rPr>
              <a:t>T7</a:t>
            </a:r>
          </a:p>
          <a:p>
            <a:pPr>
              <a:lnSpc>
                <a:spcPct val="150000"/>
              </a:lnSpc>
            </a:pPr>
            <a:r>
              <a:rPr lang="en-US" sz="1200" dirty="0">
                <a:latin typeface="Times New Roman" panose="02020603050405020304" pitchFamily="18" charset="0"/>
                <a:cs typeface="Times New Roman" panose="02020603050405020304" pitchFamily="18" charset="0"/>
              </a:rPr>
              <a:t>T6</a:t>
            </a:r>
          </a:p>
          <a:p>
            <a:pPr>
              <a:lnSpc>
                <a:spcPct val="150000"/>
              </a:lnSpc>
            </a:pPr>
            <a:r>
              <a:rPr lang="en-US" sz="1200" dirty="0">
                <a:latin typeface="Times New Roman" panose="02020603050405020304" pitchFamily="18" charset="0"/>
                <a:cs typeface="Times New Roman" panose="02020603050405020304" pitchFamily="18" charset="0"/>
              </a:rPr>
              <a:t>T5</a:t>
            </a:r>
          </a:p>
          <a:p>
            <a:pPr>
              <a:lnSpc>
                <a:spcPct val="150000"/>
              </a:lnSpc>
            </a:pPr>
            <a:r>
              <a:rPr lang="en-US" sz="1200" dirty="0">
                <a:latin typeface="Times New Roman" panose="02020603050405020304" pitchFamily="18" charset="0"/>
                <a:cs typeface="Times New Roman" panose="02020603050405020304" pitchFamily="18" charset="0"/>
              </a:rPr>
              <a:t>T4</a:t>
            </a:r>
          </a:p>
          <a:p>
            <a:pPr>
              <a:lnSpc>
                <a:spcPct val="150000"/>
              </a:lnSpc>
            </a:pPr>
            <a:r>
              <a:rPr lang="en-US" sz="1200" dirty="0">
                <a:latin typeface="Times New Roman" panose="02020603050405020304" pitchFamily="18" charset="0"/>
                <a:cs typeface="Times New Roman" panose="02020603050405020304" pitchFamily="18" charset="0"/>
              </a:rPr>
              <a:t>T3</a:t>
            </a:r>
          </a:p>
          <a:p>
            <a:pPr>
              <a:lnSpc>
                <a:spcPct val="150000"/>
              </a:lnSpc>
            </a:pPr>
            <a:r>
              <a:rPr lang="en-US" sz="1200" dirty="0">
                <a:latin typeface="Times New Roman" panose="02020603050405020304" pitchFamily="18" charset="0"/>
                <a:cs typeface="Times New Roman" panose="02020603050405020304" pitchFamily="18" charset="0"/>
              </a:rPr>
              <a:t>T2</a:t>
            </a:r>
          </a:p>
          <a:p>
            <a:pPr>
              <a:lnSpc>
                <a:spcPct val="150000"/>
              </a:lnSpc>
            </a:pPr>
            <a:r>
              <a:rPr lang="en-US" sz="1200" dirty="0">
                <a:latin typeface="Times New Roman" panose="02020603050405020304" pitchFamily="18" charset="0"/>
                <a:cs typeface="Times New Roman" panose="02020603050405020304" pitchFamily="18" charset="0"/>
              </a:rPr>
              <a:t>T1</a:t>
            </a:r>
          </a:p>
          <a:p>
            <a:pPr>
              <a:lnSpc>
                <a:spcPct val="150000"/>
              </a:lnSpc>
            </a:pPr>
            <a:r>
              <a:rPr lang="en-US" sz="1200" dirty="0">
                <a:latin typeface="Times New Roman" panose="02020603050405020304" pitchFamily="18" charset="0"/>
                <a:cs typeface="Times New Roman" panose="02020603050405020304" pitchFamily="18" charset="0"/>
              </a:rPr>
              <a:t>T0</a:t>
            </a:r>
          </a:p>
        </p:txBody>
      </p:sp>
      <p:sp>
        <p:nvSpPr>
          <p:cNvPr id="4" name="TextBox 3">
            <a:extLst>
              <a:ext uri="{FF2B5EF4-FFF2-40B4-BE49-F238E27FC236}">
                <a16:creationId xmlns:a16="http://schemas.microsoft.com/office/drawing/2014/main" id="{66EA9D73-80DC-E073-D8D3-03D11DB6E5DF}"/>
              </a:ext>
            </a:extLst>
          </p:cNvPr>
          <p:cNvSpPr txBox="1"/>
          <p:nvPr/>
        </p:nvSpPr>
        <p:spPr>
          <a:xfrm>
            <a:off x="1126894" y="117508"/>
            <a:ext cx="4841782" cy="4524315"/>
          </a:xfrm>
          <a:prstGeom prst="rect">
            <a:avLst/>
          </a:prstGeom>
          <a:noFill/>
        </p:spPr>
        <p:txBody>
          <a:bodyPr wrap="square" rtlCol="0">
            <a:spAutoFit/>
          </a:bodyPr>
          <a:lstStyle/>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		q4</a:t>
            </a: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		q3</a:t>
            </a: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		q2</a:t>
            </a: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		q1</a:t>
            </a: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			load     reset    flag   s2 s1 s0  </a:t>
            </a: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464BF47-D827-8371-F3DD-9DAF79E2174B}"/>
              </a:ext>
            </a:extLst>
          </p:cNvPr>
          <p:cNvSpPr/>
          <p:nvPr/>
        </p:nvSpPr>
        <p:spPr>
          <a:xfrm>
            <a:off x="2662767" y="623907"/>
            <a:ext cx="1478140" cy="3008110"/>
          </a:xfrm>
          <a:prstGeom prst="rect">
            <a:avLst/>
          </a:prstGeom>
          <a:solidFill>
            <a:srgbClr val="94E9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4 X 16 Decoder</a:t>
            </a:r>
          </a:p>
        </p:txBody>
      </p:sp>
      <p:cxnSp>
        <p:nvCxnSpPr>
          <p:cNvPr id="7" name="Straight Arrow Connector 6">
            <a:extLst>
              <a:ext uri="{FF2B5EF4-FFF2-40B4-BE49-F238E27FC236}">
                <a16:creationId xmlns:a16="http://schemas.microsoft.com/office/drawing/2014/main" id="{2CDD50D6-B76F-45AE-FD6C-7198F5E35B4C}"/>
              </a:ext>
            </a:extLst>
          </p:cNvPr>
          <p:cNvCxnSpPr>
            <a:cxnSpLocks/>
          </p:cNvCxnSpPr>
          <p:nvPr/>
        </p:nvCxnSpPr>
        <p:spPr>
          <a:xfrm>
            <a:off x="1481420" y="1174345"/>
            <a:ext cx="1181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4E60F20A-5DED-600D-3427-1AC9B4B0C68F}"/>
              </a:ext>
            </a:extLst>
          </p:cNvPr>
          <p:cNvCxnSpPr>
            <a:cxnSpLocks/>
          </p:cNvCxnSpPr>
          <p:nvPr/>
        </p:nvCxnSpPr>
        <p:spPr>
          <a:xfrm>
            <a:off x="1481417" y="1709120"/>
            <a:ext cx="1181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DEB8643D-6421-2847-6BEE-8E60F1B1EE70}"/>
              </a:ext>
            </a:extLst>
          </p:cNvPr>
          <p:cNvCxnSpPr>
            <a:cxnSpLocks/>
          </p:cNvCxnSpPr>
          <p:nvPr/>
        </p:nvCxnSpPr>
        <p:spPr>
          <a:xfrm>
            <a:off x="1481417" y="2243896"/>
            <a:ext cx="1181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AE8DC44C-49CB-E3AE-B9CA-4D12EA8EE971}"/>
              </a:ext>
            </a:extLst>
          </p:cNvPr>
          <p:cNvCxnSpPr>
            <a:cxnSpLocks/>
          </p:cNvCxnSpPr>
          <p:nvPr/>
        </p:nvCxnSpPr>
        <p:spPr>
          <a:xfrm>
            <a:off x="1481419" y="2802264"/>
            <a:ext cx="1181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65EFEC5-7302-960A-1992-ABD11696D4DA}"/>
              </a:ext>
            </a:extLst>
          </p:cNvPr>
          <p:cNvCxnSpPr>
            <a:cxnSpLocks/>
          </p:cNvCxnSpPr>
          <p:nvPr/>
        </p:nvCxnSpPr>
        <p:spPr>
          <a:xfrm>
            <a:off x="4140905" y="1047124"/>
            <a:ext cx="1181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D72A93E-44D0-7952-B1D7-5522217A2B05}"/>
              </a:ext>
            </a:extLst>
          </p:cNvPr>
          <p:cNvCxnSpPr>
            <a:cxnSpLocks/>
          </p:cNvCxnSpPr>
          <p:nvPr/>
        </p:nvCxnSpPr>
        <p:spPr>
          <a:xfrm>
            <a:off x="4140906" y="760545"/>
            <a:ext cx="1181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275100F-4850-05EF-46BA-86E17C442DF1}"/>
              </a:ext>
            </a:extLst>
          </p:cNvPr>
          <p:cNvCxnSpPr>
            <a:cxnSpLocks/>
          </p:cNvCxnSpPr>
          <p:nvPr/>
        </p:nvCxnSpPr>
        <p:spPr>
          <a:xfrm>
            <a:off x="4140904" y="1359788"/>
            <a:ext cx="1181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A2CDF29-645A-BBBC-A3A8-80E349A9151E}"/>
              </a:ext>
            </a:extLst>
          </p:cNvPr>
          <p:cNvCxnSpPr>
            <a:cxnSpLocks/>
          </p:cNvCxnSpPr>
          <p:nvPr/>
        </p:nvCxnSpPr>
        <p:spPr>
          <a:xfrm>
            <a:off x="4140903" y="1709120"/>
            <a:ext cx="1181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03602D4-8D57-C912-6B83-3E4B36E7FE55}"/>
              </a:ext>
            </a:extLst>
          </p:cNvPr>
          <p:cNvCxnSpPr>
            <a:cxnSpLocks/>
          </p:cNvCxnSpPr>
          <p:nvPr/>
        </p:nvCxnSpPr>
        <p:spPr>
          <a:xfrm>
            <a:off x="4140902" y="2008241"/>
            <a:ext cx="1181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ED12CC8-464E-222B-AF57-8E34B5A30D32}"/>
              </a:ext>
            </a:extLst>
          </p:cNvPr>
          <p:cNvCxnSpPr>
            <a:cxnSpLocks/>
          </p:cNvCxnSpPr>
          <p:nvPr/>
        </p:nvCxnSpPr>
        <p:spPr>
          <a:xfrm>
            <a:off x="4140902" y="2600558"/>
            <a:ext cx="1181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65F97351-4818-475F-0C11-DDA4043C4440}"/>
              </a:ext>
            </a:extLst>
          </p:cNvPr>
          <p:cNvCxnSpPr>
            <a:cxnSpLocks/>
          </p:cNvCxnSpPr>
          <p:nvPr/>
        </p:nvCxnSpPr>
        <p:spPr>
          <a:xfrm>
            <a:off x="4140902" y="2280873"/>
            <a:ext cx="1181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3518E51-0A86-9F28-27B4-E26F82514D6E}"/>
              </a:ext>
            </a:extLst>
          </p:cNvPr>
          <p:cNvCxnSpPr>
            <a:cxnSpLocks/>
          </p:cNvCxnSpPr>
          <p:nvPr/>
        </p:nvCxnSpPr>
        <p:spPr>
          <a:xfrm>
            <a:off x="4140900" y="3476153"/>
            <a:ext cx="1181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48DEBEC-563F-7DDC-D616-E76886DF92E0}"/>
              </a:ext>
            </a:extLst>
          </p:cNvPr>
          <p:cNvCxnSpPr>
            <a:cxnSpLocks/>
          </p:cNvCxnSpPr>
          <p:nvPr/>
        </p:nvCxnSpPr>
        <p:spPr>
          <a:xfrm>
            <a:off x="4140901" y="2959794"/>
            <a:ext cx="1181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689E0210-4B76-6181-6DB4-1500201EBB09}"/>
              </a:ext>
            </a:extLst>
          </p:cNvPr>
          <p:cNvCxnSpPr>
            <a:cxnSpLocks/>
          </p:cNvCxnSpPr>
          <p:nvPr/>
        </p:nvCxnSpPr>
        <p:spPr>
          <a:xfrm>
            <a:off x="4140901" y="3260289"/>
            <a:ext cx="11813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16F3A48-B7C7-BA59-6C82-1DF2EC5D6E10}"/>
              </a:ext>
            </a:extLst>
          </p:cNvPr>
          <p:cNvCxnSpPr>
            <a:cxnSpLocks/>
          </p:cNvCxnSpPr>
          <p:nvPr/>
        </p:nvCxnSpPr>
        <p:spPr>
          <a:xfrm flipV="1">
            <a:off x="2794675" y="3600494"/>
            <a:ext cx="0" cy="393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E150BC30-5FCE-5AF5-1C7D-E7A1CB54E258}"/>
              </a:ext>
            </a:extLst>
          </p:cNvPr>
          <p:cNvCxnSpPr>
            <a:cxnSpLocks/>
          </p:cNvCxnSpPr>
          <p:nvPr/>
        </p:nvCxnSpPr>
        <p:spPr>
          <a:xfrm flipV="1">
            <a:off x="3194278" y="3600494"/>
            <a:ext cx="0" cy="393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DEB3DCE2-D1A2-9A89-E7FA-314CA80C464A}"/>
              </a:ext>
            </a:extLst>
          </p:cNvPr>
          <p:cNvCxnSpPr>
            <a:cxnSpLocks/>
          </p:cNvCxnSpPr>
          <p:nvPr/>
        </p:nvCxnSpPr>
        <p:spPr>
          <a:xfrm flipV="1">
            <a:off x="3582241" y="3600494"/>
            <a:ext cx="0" cy="393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4D95324-2F1B-7670-EAAC-3DED6903A748}"/>
              </a:ext>
            </a:extLst>
          </p:cNvPr>
          <p:cNvCxnSpPr>
            <a:cxnSpLocks/>
          </p:cNvCxnSpPr>
          <p:nvPr/>
        </p:nvCxnSpPr>
        <p:spPr>
          <a:xfrm flipV="1">
            <a:off x="4005121" y="3600494"/>
            <a:ext cx="0" cy="393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1" name="Table 30">
            <a:extLst>
              <a:ext uri="{FF2B5EF4-FFF2-40B4-BE49-F238E27FC236}">
                <a16:creationId xmlns:a16="http://schemas.microsoft.com/office/drawing/2014/main" id="{D9B69146-52DB-5425-1292-B664E68F7538}"/>
              </a:ext>
            </a:extLst>
          </p:cNvPr>
          <p:cNvGraphicFramePr>
            <a:graphicFrameLocks noGrp="1"/>
          </p:cNvGraphicFramePr>
          <p:nvPr>
            <p:extLst>
              <p:ext uri="{D42A27DB-BD31-4B8C-83A1-F6EECF244321}">
                <p14:modId xmlns:p14="http://schemas.microsoft.com/office/powerpoint/2010/main" val="3263702351"/>
              </p:ext>
            </p:extLst>
          </p:nvPr>
        </p:nvGraphicFramePr>
        <p:xfrm>
          <a:off x="773621" y="4344129"/>
          <a:ext cx="5310758" cy="4854197"/>
        </p:xfrm>
        <a:graphic>
          <a:graphicData uri="http://schemas.openxmlformats.org/drawingml/2006/table">
            <a:tbl>
              <a:tblPr firstRow="1" bandRow="1">
                <a:tableStyleId>{5940675A-B579-460E-94D1-54222C63F5DA}</a:tableStyleId>
              </a:tblPr>
              <a:tblGrid>
                <a:gridCol w="257545">
                  <a:extLst>
                    <a:ext uri="{9D8B030D-6E8A-4147-A177-3AD203B41FA5}">
                      <a16:colId xmlns:a16="http://schemas.microsoft.com/office/drawing/2014/main" val="1190892342"/>
                    </a:ext>
                  </a:extLst>
                </a:gridCol>
                <a:gridCol w="266426">
                  <a:extLst>
                    <a:ext uri="{9D8B030D-6E8A-4147-A177-3AD203B41FA5}">
                      <a16:colId xmlns:a16="http://schemas.microsoft.com/office/drawing/2014/main" val="158411934"/>
                    </a:ext>
                  </a:extLst>
                </a:gridCol>
                <a:gridCol w="266426">
                  <a:extLst>
                    <a:ext uri="{9D8B030D-6E8A-4147-A177-3AD203B41FA5}">
                      <a16:colId xmlns:a16="http://schemas.microsoft.com/office/drawing/2014/main" val="870802205"/>
                    </a:ext>
                  </a:extLst>
                </a:gridCol>
                <a:gridCol w="266426">
                  <a:extLst>
                    <a:ext uri="{9D8B030D-6E8A-4147-A177-3AD203B41FA5}">
                      <a16:colId xmlns:a16="http://schemas.microsoft.com/office/drawing/2014/main" val="44395293"/>
                    </a:ext>
                  </a:extLst>
                </a:gridCol>
                <a:gridCol w="257545">
                  <a:extLst>
                    <a:ext uri="{9D8B030D-6E8A-4147-A177-3AD203B41FA5}">
                      <a16:colId xmlns:a16="http://schemas.microsoft.com/office/drawing/2014/main" val="2208367203"/>
                    </a:ext>
                  </a:extLst>
                </a:gridCol>
                <a:gridCol w="266426">
                  <a:extLst>
                    <a:ext uri="{9D8B030D-6E8A-4147-A177-3AD203B41FA5}">
                      <a16:colId xmlns:a16="http://schemas.microsoft.com/office/drawing/2014/main" val="4106394583"/>
                    </a:ext>
                  </a:extLst>
                </a:gridCol>
                <a:gridCol w="266426">
                  <a:extLst>
                    <a:ext uri="{9D8B030D-6E8A-4147-A177-3AD203B41FA5}">
                      <a16:colId xmlns:a16="http://schemas.microsoft.com/office/drawing/2014/main" val="1575628397"/>
                    </a:ext>
                  </a:extLst>
                </a:gridCol>
                <a:gridCol w="266426">
                  <a:extLst>
                    <a:ext uri="{9D8B030D-6E8A-4147-A177-3AD203B41FA5}">
                      <a16:colId xmlns:a16="http://schemas.microsoft.com/office/drawing/2014/main" val="3243812738"/>
                    </a:ext>
                  </a:extLst>
                </a:gridCol>
                <a:gridCol w="266426">
                  <a:extLst>
                    <a:ext uri="{9D8B030D-6E8A-4147-A177-3AD203B41FA5}">
                      <a16:colId xmlns:a16="http://schemas.microsoft.com/office/drawing/2014/main" val="3801421527"/>
                    </a:ext>
                  </a:extLst>
                </a:gridCol>
                <a:gridCol w="266426">
                  <a:extLst>
                    <a:ext uri="{9D8B030D-6E8A-4147-A177-3AD203B41FA5}">
                      <a16:colId xmlns:a16="http://schemas.microsoft.com/office/drawing/2014/main" val="1547070801"/>
                    </a:ext>
                  </a:extLst>
                </a:gridCol>
                <a:gridCol w="266426">
                  <a:extLst>
                    <a:ext uri="{9D8B030D-6E8A-4147-A177-3AD203B41FA5}">
                      <a16:colId xmlns:a16="http://schemas.microsoft.com/office/drawing/2014/main" val="4187494831"/>
                    </a:ext>
                  </a:extLst>
                </a:gridCol>
                <a:gridCol w="266426">
                  <a:extLst>
                    <a:ext uri="{9D8B030D-6E8A-4147-A177-3AD203B41FA5}">
                      <a16:colId xmlns:a16="http://schemas.microsoft.com/office/drawing/2014/main" val="1668995621"/>
                    </a:ext>
                  </a:extLst>
                </a:gridCol>
                <a:gridCol w="266426">
                  <a:extLst>
                    <a:ext uri="{9D8B030D-6E8A-4147-A177-3AD203B41FA5}">
                      <a16:colId xmlns:a16="http://schemas.microsoft.com/office/drawing/2014/main" val="960678547"/>
                    </a:ext>
                  </a:extLst>
                </a:gridCol>
                <a:gridCol w="266426">
                  <a:extLst>
                    <a:ext uri="{9D8B030D-6E8A-4147-A177-3AD203B41FA5}">
                      <a16:colId xmlns:a16="http://schemas.microsoft.com/office/drawing/2014/main" val="3372964437"/>
                    </a:ext>
                  </a:extLst>
                </a:gridCol>
                <a:gridCol w="266426">
                  <a:extLst>
                    <a:ext uri="{9D8B030D-6E8A-4147-A177-3AD203B41FA5}">
                      <a16:colId xmlns:a16="http://schemas.microsoft.com/office/drawing/2014/main" val="2248763197"/>
                    </a:ext>
                  </a:extLst>
                </a:gridCol>
                <a:gridCol w="266426">
                  <a:extLst>
                    <a:ext uri="{9D8B030D-6E8A-4147-A177-3AD203B41FA5}">
                      <a16:colId xmlns:a16="http://schemas.microsoft.com/office/drawing/2014/main" val="648311976"/>
                    </a:ext>
                  </a:extLst>
                </a:gridCol>
                <a:gridCol w="266426">
                  <a:extLst>
                    <a:ext uri="{9D8B030D-6E8A-4147-A177-3AD203B41FA5}">
                      <a16:colId xmlns:a16="http://schemas.microsoft.com/office/drawing/2014/main" val="1292346233"/>
                    </a:ext>
                  </a:extLst>
                </a:gridCol>
                <a:gridCol w="266426">
                  <a:extLst>
                    <a:ext uri="{9D8B030D-6E8A-4147-A177-3AD203B41FA5}">
                      <a16:colId xmlns:a16="http://schemas.microsoft.com/office/drawing/2014/main" val="152812924"/>
                    </a:ext>
                  </a:extLst>
                </a:gridCol>
                <a:gridCol w="266426">
                  <a:extLst>
                    <a:ext uri="{9D8B030D-6E8A-4147-A177-3AD203B41FA5}">
                      <a16:colId xmlns:a16="http://schemas.microsoft.com/office/drawing/2014/main" val="1984972507"/>
                    </a:ext>
                  </a:extLst>
                </a:gridCol>
                <a:gridCol w="266426">
                  <a:extLst>
                    <a:ext uri="{9D8B030D-6E8A-4147-A177-3AD203B41FA5}">
                      <a16:colId xmlns:a16="http://schemas.microsoft.com/office/drawing/2014/main" val="2344806627"/>
                    </a:ext>
                  </a:extLst>
                </a:gridCol>
              </a:tblGrid>
              <a:tr h="285541">
                <a:tc gridSpan="4">
                  <a:txBody>
                    <a:bodyPr/>
                    <a:lstStyle/>
                    <a:p>
                      <a:pPr algn="ctr"/>
                      <a:r>
                        <a:rPr lang="en-US" sz="1200" dirty="0">
                          <a:latin typeface="Times New Roman" panose="02020603050405020304" pitchFamily="18" charset="0"/>
                          <a:cs typeface="Times New Roman" panose="02020603050405020304" pitchFamily="18" charset="0"/>
                        </a:rPr>
                        <a:t>Input</a:t>
                      </a:r>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gridSpan="16">
                  <a:txBody>
                    <a:bodyPr/>
                    <a:lstStyle/>
                    <a:p>
                      <a:pPr algn="ctr"/>
                      <a:r>
                        <a:rPr lang="en-US" sz="1200" dirty="0">
                          <a:latin typeface="Times New Roman" panose="02020603050405020304" pitchFamily="18" charset="0"/>
                          <a:cs typeface="Times New Roman" panose="02020603050405020304" pitchFamily="18" charset="0"/>
                        </a:rPr>
                        <a:t>Output</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2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771303"/>
                  </a:ext>
                </a:extLst>
              </a:tr>
              <a:tr h="285541">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870934157"/>
                  </a:ext>
                </a:extLst>
              </a:tr>
              <a:tr h="285541">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574708218"/>
                  </a:ext>
                </a:extLst>
              </a:tr>
              <a:tr h="285541">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35201297"/>
                  </a:ext>
                </a:extLst>
              </a:tr>
              <a:tr h="285541">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883816782"/>
                  </a:ext>
                </a:extLst>
              </a:tr>
              <a:tr h="285541">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36212170"/>
                  </a:ext>
                </a:extLst>
              </a:tr>
              <a:tr h="285541">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039385996"/>
                  </a:ext>
                </a:extLst>
              </a:tr>
              <a:tr h="285541">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33163204"/>
                  </a:ext>
                </a:extLst>
              </a:tr>
              <a:tr h="285541">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918628673"/>
                  </a:ext>
                </a:extLst>
              </a:tr>
              <a:tr h="285541">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558228866"/>
                  </a:ext>
                </a:extLst>
              </a:tr>
              <a:tr h="285541">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515807945"/>
                  </a:ext>
                </a:extLst>
              </a:tr>
              <a:tr h="285541">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193707600"/>
                  </a:ext>
                </a:extLst>
              </a:tr>
              <a:tr h="285541">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4031449904"/>
                  </a:ext>
                </a:extLst>
              </a:tr>
              <a:tr h="285541">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478672878"/>
                  </a:ext>
                </a:extLst>
              </a:tr>
              <a:tr h="285541">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891118084"/>
                  </a:ext>
                </a:extLst>
              </a:tr>
              <a:tr h="285541">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602756182"/>
                  </a:ext>
                </a:extLst>
              </a:tr>
              <a:tr h="285541">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0</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443324739"/>
                  </a:ext>
                </a:extLst>
              </a:tr>
            </a:tbl>
          </a:graphicData>
        </a:graphic>
      </p:graphicFrame>
    </p:spTree>
    <p:extLst>
      <p:ext uri="{BB962C8B-B14F-4D97-AF65-F5344CB8AC3E}">
        <p14:creationId xmlns:p14="http://schemas.microsoft.com/office/powerpoint/2010/main" val="330780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9B6A23-645A-460D-6821-DADF3DE49652}"/>
              </a:ext>
            </a:extLst>
          </p:cNvPr>
          <p:cNvSpPr>
            <a:spLocks noGrp="1"/>
          </p:cNvSpPr>
          <p:nvPr>
            <p:ph type="sldNum" sz="quarter" idx="12"/>
          </p:nvPr>
        </p:nvSpPr>
        <p:spPr/>
        <p:txBody>
          <a:bodyPr/>
          <a:lstStyle/>
          <a:p>
            <a:fld id="{1F865879-F4DE-4FBA-9407-1A36B4CD227C}" type="slidenum">
              <a:rPr lang="en-US" sz="1300" smtClean="0">
                <a:latin typeface="Times New Roman" panose="02020603050405020304" pitchFamily="18" charset="0"/>
                <a:cs typeface="Times New Roman" panose="02020603050405020304" pitchFamily="18" charset="0"/>
              </a:rPr>
              <a:t>9</a:t>
            </a:fld>
            <a:endParaRPr lang="en-US" sz="13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8C4F417-71B6-FEB9-4E1E-4E37AA94E4BF}"/>
              </a:ext>
            </a:extLst>
          </p:cNvPr>
          <p:cNvSpPr txBox="1"/>
          <p:nvPr/>
        </p:nvSpPr>
        <p:spPr>
          <a:xfrm>
            <a:off x="914820" y="710707"/>
            <a:ext cx="5028360" cy="292388"/>
          </a:xfrm>
          <a:prstGeom prst="rect">
            <a:avLst/>
          </a:prstGeom>
          <a:noFill/>
        </p:spPr>
        <p:txBody>
          <a:bodyPr wrap="square" rtlCol="0">
            <a:spAutoFit/>
          </a:bodyPr>
          <a:lstStyle/>
          <a:p>
            <a:pPr algn="ctr"/>
            <a:r>
              <a:rPr lang="en-US" sz="1300" b="1" dirty="0">
                <a:latin typeface="Times New Roman" panose="02020603050405020304" pitchFamily="18" charset="0"/>
                <a:cs typeface="Times New Roman" panose="02020603050405020304" pitchFamily="18" charset="0"/>
              </a:rPr>
              <a:t>Block Diagram</a:t>
            </a:r>
          </a:p>
        </p:txBody>
      </p:sp>
      <p:sp>
        <p:nvSpPr>
          <p:cNvPr id="9" name="Rectangle 8">
            <a:extLst>
              <a:ext uri="{FF2B5EF4-FFF2-40B4-BE49-F238E27FC236}">
                <a16:creationId xmlns:a16="http://schemas.microsoft.com/office/drawing/2014/main" id="{1A5ACCB4-A0F2-420E-91E6-68163ECC59AE}"/>
              </a:ext>
            </a:extLst>
          </p:cNvPr>
          <p:cNvSpPr/>
          <p:nvPr/>
        </p:nvSpPr>
        <p:spPr>
          <a:xfrm>
            <a:off x="4303484" y="2426786"/>
            <a:ext cx="1889807" cy="1161182"/>
          </a:xfrm>
          <a:prstGeom prst="rect">
            <a:avLst/>
          </a:prstGeom>
          <a:solidFill>
            <a:srgbClr val="94E9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ALU</a:t>
            </a:r>
          </a:p>
          <a:p>
            <a:pPr algn="ctr"/>
            <a:r>
              <a:rPr lang="en-US" sz="1300" dirty="0">
                <a:solidFill>
                  <a:schemeClr val="tx1"/>
                </a:solidFill>
                <a:latin typeface="Times New Roman" panose="02020603050405020304" pitchFamily="18" charset="0"/>
                <a:cs typeface="Times New Roman" panose="02020603050405020304" pitchFamily="18" charset="0"/>
              </a:rPr>
              <a:t>Concatenation</a:t>
            </a:r>
          </a:p>
          <a:p>
            <a:pPr algn="ctr"/>
            <a:r>
              <a:rPr lang="en-US" sz="1300" dirty="0">
                <a:solidFill>
                  <a:schemeClr val="tx1"/>
                </a:solidFill>
                <a:latin typeface="Times New Roman" panose="02020603050405020304" pitchFamily="18" charset="0"/>
                <a:cs typeface="Times New Roman" panose="02020603050405020304" pitchFamily="18" charset="0"/>
              </a:rPr>
              <a:t>XOR Division</a:t>
            </a:r>
          </a:p>
          <a:p>
            <a:pPr algn="ctr"/>
            <a:r>
              <a:rPr lang="en-US" sz="1300" dirty="0">
                <a:solidFill>
                  <a:schemeClr val="tx1"/>
                </a:solidFill>
                <a:latin typeface="Times New Roman" panose="02020603050405020304" pitchFamily="18" charset="0"/>
                <a:cs typeface="Times New Roman" panose="02020603050405020304" pitchFamily="18" charset="0"/>
              </a:rPr>
              <a:t>Transfer</a:t>
            </a:r>
          </a:p>
          <a:p>
            <a:pPr algn="ctr"/>
            <a:r>
              <a:rPr lang="en-US" sz="1300" dirty="0">
                <a:solidFill>
                  <a:schemeClr val="tx1"/>
                </a:solidFill>
                <a:latin typeface="Times New Roman" panose="02020603050405020304" pitchFamily="18" charset="0"/>
                <a:cs typeface="Times New Roman" panose="02020603050405020304" pitchFamily="18" charset="0"/>
              </a:rPr>
              <a:t>Comparator</a:t>
            </a:r>
          </a:p>
        </p:txBody>
      </p:sp>
      <p:sp>
        <p:nvSpPr>
          <p:cNvPr id="10" name="Rectangle 9">
            <a:extLst>
              <a:ext uri="{FF2B5EF4-FFF2-40B4-BE49-F238E27FC236}">
                <a16:creationId xmlns:a16="http://schemas.microsoft.com/office/drawing/2014/main" id="{EE581281-B2AA-4FCB-B8D6-CCDBE11009F9}"/>
              </a:ext>
            </a:extLst>
          </p:cNvPr>
          <p:cNvSpPr/>
          <p:nvPr/>
        </p:nvSpPr>
        <p:spPr>
          <a:xfrm>
            <a:off x="2686957" y="1503115"/>
            <a:ext cx="1484085" cy="519684"/>
          </a:xfrm>
          <a:prstGeom prst="rect">
            <a:avLst/>
          </a:prstGeom>
          <a:solidFill>
            <a:srgbClr val="94E9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Counter</a:t>
            </a:r>
          </a:p>
        </p:txBody>
      </p:sp>
      <p:sp>
        <p:nvSpPr>
          <p:cNvPr id="12" name="Rectangle 11">
            <a:extLst>
              <a:ext uri="{FF2B5EF4-FFF2-40B4-BE49-F238E27FC236}">
                <a16:creationId xmlns:a16="http://schemas.microsoft.com/office/drawing/2014/main" id="{EABFF36D-0605-477B-AF57-1348905636B8}"/>
              </a:ext>
            </a:extLst>
          </p:cNvPr>
          <p:cNvSpPr/>
          <p:nvPr/>
        </p:nvSpPr>
        <p:spPr>
          <a:xfrm>
            <a:off x="621393" y="2429686"/>
            <a:ext cx="420914" cy="587100"/>
          </a:xfrm>
          <a:prstGeom prst="rect">
            <a:avLst/>
          </a:prstGeom>
          <a:solidFill>
            <a:srgbClr val="94E9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F</a:t>
            </a:r>
          </a:p>
        </p:txBody>
      </p:sp>
      <p:sp>
        <p:nvSpPr>
          <p:cNvPr id="13" name="Rectangle 12">
            <a:extLst>
              <a:ext uri="{FF2B5EF4-FFF2-40B4-BE49-F238E27FC236}">
                <a16:creationId xmlns:a16="http://schemas.microsoft.com/office/drawing/2014/main" id="{1FF6148B-705A-47A8-AD29-F8B0E010B321}"/>
              </a:ext>
            </a:extLst>
          </p:cNvPr>
          <p:cNvSpPr/>
          <p:nvPr/>
        </p:nvSpPr>
        <p:spPr>
          <a:xfrm>
            <a:off x="1347107" y="2426786"/>
            <a:ext cx="1484085" cy="1416600"/>
          </a:xfrm>
          <a:prstGeom prst="rect">
            <a:avLst/>
          </a:prstGeom>
          <a:solidFill>
            <a:srgbClr val="94E9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Control Logic</a:t>
            </a:r>
          </a:p>
        </p:txBody>
      </p:sp>
      <p:sp>
        <p:nvSpPr>
          <p:cNvPr id="14" name="Rectangle 13">
            <a:extLst>
              <a:ext uri="{FF2B5EF4-FFF2-40B4-BE49-F238E27FC236}">
                <a16:creationId xmlns:a16="http://schemas.microsoft.com/office/drawing/2014/main" id="{49A4F6B8-78D4-4EED-AB3A-A0E90520BE31}"/>
              </a:ext>
            </a:extLst>
          </p:cNvPr>
          <p:cNvSpPr/>
          <p:nvPr/>
        </p:nvSpPr>
        <p:spPr>
          <a:xfrm>
            <a:off x="1299935" y="4150811"/>
            <a:ext cx="1516742" cy="674914"/>
          </a:xfrm>
          <a:prstGeom prst="rect">
            <a:avLst/>
          </a:prstGeom>
          <a:solidFill>
            <a:srgbClr val="94E9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Sequence Register(G)</a:t>
            </a:r>
          </a:p>
        </p:txBody>
      </p:sp>
      <p:sp>
        <p:nvSpPr>
          <p:cNvPr id="15" name="Rectangle 14">
            <a:extLst>
              <a:ext uri="{FF2B5EF4-FFF2-40B4-BE49-F238E27FC236}">
                <a16:creationId xmlns:a16="http://schemas.microsoft.com/office/drawing/2014/main" id="{C4413C1E-DEA3-4E12-9E8A-921B232B5B17}"/>
              </a:ext>
            </a:extLst>
          </p:cNvPr>
          <p:cNvSpPr/>
          <p:nvPr/>
        </p:nvSpPr>
        <p:spPr>
          <a:xfrm>
            <a:off x="1299934" y="5164062"/>
            <a:ext cx="1516743" cy="609600"/>
          </a:xfrm>
          <a:prstGeom prst="rect">
            <a:avLst/>
          </a:prstGeom>
          <a:solidFill>
            <a:srgbClr val="94E9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Clock</a:t>
            </a:r>
          </a:p>
        </p:txBody>
      </p:sp>
      <p:sp>
        <p:nvSpPr>
          <p:cNvPr id="16" name="Rectangle 15">
            <a:extLst>
              <a:ext uri="{FF2B5EF4-FFF2-40B4-BE49-F238E27FC236}">
                <a16:creationId xmlns:a16="http://schemas.microsoft.com/office/drawing/2014/main" id="{9B5F6458-A2DD-4C9A-9E43-C170E1AF65B0}"/>
              </a:ext>
            </a:extLst>
          </p:cNvPr>
          <p:cNvSpPr/>
          <p:nvPr/>
        </p:nvSpPr>
        <p:spPr>
          <a:xfrm>
            <a:off x="3226705" y="4146454"/>
            <a:ext cx="1248229" cy="674914"/>
          </a:xfrm>
          <a:prstGeom prst="rect">
            <a:avLst/>
          </a:prstGeom>
          <a:solidFill>
            <a:srgbClr val="94E9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Input Register</a:t>
            </a:r>
          </a:p>
          <a:p>
            <a:pPr algn="ctr"/>
            <a:r>
              <a:rPr lang="en-US" sz="1300" dirty="0">
                <a:solidFill>
                  <a:schemeClr val="tx1"/>
                </a:solidFill>
                <a:latin typeface="Times New Roman" panose="02020603050405020304" pitchFamily="18" charset="0"/>
                <a:cs typeface="Times New Roman" panose="02020603050405020304" pitchFamily="18" charset="0"/>
              </a:rPr>
              <a:t>(N)</a:t>
            </a:r>
          </a:p>
        </p:txBody>
      </p:sp>
      <p:sp>
        <p:nvSpPr>
          <p:cNvPr id="17" name="Rectangle 16">
            <a:extLst>
              <a:ext uri="{FF2B5EF4-FFF2-40B4-BE49-F238E27FC236}">
                <a16:creationId xmlns:a16="http://schemas.microsoft.com/office/drawing/2014/main" id="{15A4BDEA-1160-490B-AD12-3C17F5B1ED50}"/>
              </a:ext>
            </a:extLst>
          </p:cNvPr>
          <p:cNvSpPr/>
          <p:nvPr/>
        </p:nvSpPr>
        <p:spPr>
          <a:xfrm>
            <a:off x="5123769" y="4146454"/>
            <a:ext cx="1248229" cy="674914"/>
          </a:xfrm>
          <a:prstGeom prst="rect">
            <a:avLst/>
          </a:prstGeom>
          <a:solidFill>
            <a:srgbClr val="94E9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Output Register</a:t>
            </a:r>
          </a:p>
          <a:p>
            <a:pPr algn="ctr"/>
            <a:r>
              <a:rPr lang="en-US" sz="1300" dirty="0">
                <a:solidFill>
                  <a:schemeClr val="tx1"/>
                </a:solidFill>
                <a:latin typeface="Times New Roman" panose="02020603050405020304" pitchFamily="18" charset="0"/>
                <a:cs typeface="Times New Roman" panose="02020603050405020304" pitchFamily="18" charset="0"/>
              </a:rPr>
              <a:t>(U)</a:t>
            </a:r>
          </a:p>
        </p:txBody>
      </p:sp>
      <p:sp>
        <p:nvSpPr>
          <p:cNvPr id="18" name="Rectangle 17">
            <a:extLst>
              <a:ext uri="{FF2B5EF4-FFF2-40B4-BE49-F238E27FC236}">
                <a16:creationId xmlns:a16="http://schemas.microsoft.com/office/drawing/2014/main" id="{EAB1EA0D-2D11-4F44-83A5-B95785C47CB3}"/>
              </a:ext>
            </a:extLst>
          </p:cNvPr>
          <p:cNvSpPr/>
          <p:nvPr/>
        </p:nvSpPr>
        <p:spPr>
          <a:xfrm>
            <a:off x="621393" y="3256286"/>
            <a:ext cx="420914" cy="587100"/>
          </a:xfrm>
          <a:prstGeom prst="rect">
            <a:avLst/>
          </a:prstGeom>
          <a:solidFill>
            <a:srgbClr val="94E9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S</a:t>
            </a:r>
          </a:p>
        </p:txBody>
      </p:sp>
      <p:sp>
        <p:nvSpPr>
          <p:cNvPr id="19" name="Rectangle 18">
            <a:extLst>
              <a:ext uri="{FF2B5EF4-FFF2-40B4-BE49-F238E27FC236}">
                <a16:creationId xmlns:a16="http://schemas.microsoft.com/office/drawing/2014/main" id="{6DAD5C6C-3950-4AE3-BEC7-FC5248F3BBB9}"/>
              </a:ext>
            </a:extLst>
          </p:cNvPr>
          <p:cNvSpPr/>
          <p:nvPr/>
        </p:nvSpPr>
        <p:spPr>
          <a:xfrm>
            <a:off x="3429906" y="2867529"/>
            <a:ext cx="420914" cy="587100"/>
          </a:xfrm>
          <a:prstGeom prst="rect">
            <a:avLst/>
          </a:prstGeom>
          <a:solidFill>
            <a:srgbClr val="94E9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E</a:t>
            </a:r>
          </a:p>
        </p:txBody>
      </p:sp>
      <p:sp>
        <p:nvSpPr>
          <p:cNvPr id="20" name="TextBox 19">
            <a:extLst>
              <a:ext uri="{FF2B5EF4-FFF2-40B4-BE49-F238E27FC236}">
                <a16:creationId xmlns:a16="http://schemas.microsoft.com/office/drawing/2014/main" id="{3D0EAB5A-C671-4142-A50D-07237DA90F98}"/>
              </a:ext>
            </a:extLst>
          </p:cNvPr>
          <p:cNvSpPr txBox="1"/>
          <p:nvPr/>
        </p:nvSpPr>
        <p:spPr>
          <a:xfrm>
            <a:off x="766481" y="6171839"/>
            <a:ext cx="5426809" cy="1292662"/>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Figure 3: Block Diagram for CRC</a:t>
            </a:r>
          </a:p>
          <a:p>
            <a:pPr algn="ctr"/>
            <a:endParaRPr lang="en-US" sz="1200"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 Result Analysis:</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3306F8BD-E438-4BC9-BF12-C49284BC8D06}"/>
              </a:ext>
            </a:extLst>
          </p:cNvPr>
          <p:cNvSpPr/>
          <p:nvPr/>
        </p:nvSpPr>
        <p:spPr>
          <a:xfrm>
            <a:off x="3359378" y="5192426"/>
            <a:ext cx="1484085" cy="519684"/>
          </a:xfrm>
          <a:prstGeom prst="rect">
            <a:avLst/>
          </a:prstGeom>
          <a:solidFill>
            <a:srgbClr val="94E9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latin typeface="Times New Roman" panose="02020603050405020304" pitchFamily="18" charset="0"/>
                <a:cs typeface="Times New Roman" panose="02020603050405020304" pitchFamily="18" charset="0"/>
              </a:rPr>
              <a:t>Flipflop</a:t>
            </a:r>
          </a:p>
        </p:txBody>
      </p:sp>
      <p:pic>
        <p:nvPicPr>
          <p:cNvPr id="5" name="Picture 4">
            <a:extLst>
              <a:ext uri="{FF2B5EF4-FFF2-40B4-BE49-F238E27FC236}">
                <a16:creationId xmlns:a16="http://schemas.microsoft.com/office/drawing/2014/main" id="{D2AE9A31-5404-CCA0-669D-06E752ED8595}"/>
              </a:ext>
            </a:extLst>
          </p:cNvPr>
          <p:cNvPicPr>
            <a:picLocks noChangeAspect="1"/>
          </p:cNvPicPr>
          <p:nvPr/>
        </p:nvPicPr>
        <p:blipFill rotWithShape="1">
          <a:blip r:embed="rId2">
            <a:extLst>
              <a:ext uri="{28A0092B-C50C-407E-A947-70E740481C1C}">
                <a14:useLocalDpi xmlns:a14="http://schemas.microsoft.com/office/drawing/2010/main" val="0"/>
              </a:ext>
            </a:extLst>
          </a:blip>
          <a:srcRect b="37636"/>
          <a:stretch/>
        </p:blipFill>
        <p:spPr>
          <a:xfrm>
            <a:off x="766481" y="7376815"/>
            <a:ext cx="5296639" cy="1146618"/>
          </a:xfrm>
          <a:prstGeom prst="rect">
            <a:avLst/>
          </a:prstGeom>
          <a:ln>
            <a:solidFill>
              <a:schemeClr val="tx1"/>
            </a:solidFill>
          </a:ln>
        </p:spPr>
      </p:pic>
    </p:spTree>
    <p:extLst>
      <p:ext uri="{BB962C8B-B14F-4D97-AF65-F5344CB8AC3E}">
        <p14:creationId xmlns:p14="http://schemas.microsoft.com/office/powerpoint/2010/main" val="11884437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417</TotalTime>
  <Words>2293</Words>
  <Application>Microsoft Office PowerPoint</Application>
  <PresentationFormat>A4 Paper (210x297 mm)</PresentationFormat>
  <Paragraphs>900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Nushrat Tarmin Meem</dc:creator>
  <cp:lastModifiedBy>Nushrat Tarmin Meem</cp:lastModifiedBy>
  <cp:revision>39</cp:revision>
  <dcterms:created xsi:type="dcterms:W3CDTF">2025-01-13T18:57:26Z</dcterms:created>
  <dcterms:modified xsi:type="dcterms:W3CDTF">2025-01-28T18:14:06Z</dcterms:modified>
</cp:coreProperties>
</file>