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Cambria Mat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/gQtrBS2xS/YDPvjv/x8jtYfG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396C2C-BA8C-4345-85E7-B938C42E5B64}">
  <a:tblStyle styleId="{D6396C2C-BA8C-4345-85E7-B938C42E5B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B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BF5"/>
          </a:solidFill>
        </a:fill>
      </a:tcStyle>
    </a:firstRow>
    <a:neCell>
      <a:tcTxStyle/>
    </a:neCell>
    <a:nwCell>
      <a:tcTxStyle/>
    </a:nwCell>
  </a:tblStyle>
  <a:tblStyle styleId="{BDD84B15-2D17-4AC8-B3BF-D7A474C2B88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mbriaMat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(as C++ is syntactically complex and needs manual memory management).</a:t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  <a:defRPr b="1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775447" y="1400783"/>
            <a:ext cx="10578353" cy="477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7"/>
          <p:cNvSpPr/>
          <p:nvPr/>
        </p:nvSpPr>
        <p:spPr>
          <a:xfrm>
            <a:off x="775447" y="1013012"/>
            <a:ext cx="10578353" cy="124433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2F5496"/>
              </a:gs>
              <a:gs pos="83000">
                <a:srgbClr val="1F3864"/>
              </a:gs>
              <a:gs pos="100000">
                <a:srgbClr val="1F38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naconda.com/" TargetMode="External"/><Relationship Id="rId4" Type="http://schemas.openxmlformats.org/officeDocument/2006/relationships/hyperlink" Target="https://docs.anaconda.com/anaconda/install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13002" y="887150"/>
            <a:ext cx="9165996" cy="2839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Times New Roman"/>
              <a:buNone/>
            </a:pPr>
            <a:r>
              <a:rPr b="0" lang="en-US" sz="54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4128</a:t>
            </a:r>
            <a:br>
              <a:rPr b="0" lang="en-US" sz="54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lang="en-US" sz="54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40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Processing and Computer Vision Laboratory</a:t>
            </a:r>
            <a:endParaRPr b="0" sz="23300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117881" y="4087894"/>
            <a:ext cx="36168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Sk. Md. Masudul Ahsan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KUET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Dipannita Biswas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KUET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168" name="Google Shape;168;p10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9" name="Google Shape;169;p10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10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  <p:graphicFrame>
        <p:nvGraphicFramePr>
          <p:cNvPr id="174" name="Google Shape;174;p10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181" name="Google Shape;181;p11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1X9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1X8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0X7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0X6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1X4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1X2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p11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5" name="Google Shape;185;p11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11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7" name="Google Shape;187;p11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193" name="Google Shape;193;p12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1X9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0X8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1X7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0X6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1X5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0X4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1X3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4" name="Google Shape;194;p12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196" name="Google Shape;19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7" name="Google Shape;197;p12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12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9" name="Google Shape;199;p12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205" name="Google Shape;205;p13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rgbClr val="F5F7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70C0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" name="Google Shape;206;p13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208" name="Google Shape;20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9" name="Google Shape;209;p13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13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p13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217" name="Google Shape;217;p14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8" name="Google Shape;218;p14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220" name="Google Shape;2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1" name="Google Shape;221;p14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14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p14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229" name="Google Shape;229;p15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0" name="Google Shape;230;p15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3" name="Google Shape;233;p15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15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5" name="Google Shape;235;p15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241" name="Google Shape;241;p16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2" name="Google Shape;242;p16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244" name="Google Shape;2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5" name="Google Shape;245;p16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" name="Google Shape;246;p16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7" name="Google Shape;247;p16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253" name="Google Shape;253;p17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4" name="Google Shape;254;p17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7" name="Google Shape;257;p17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17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9" name="Google Shape;259;p17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6" name="Google Shape;266;p18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268" name="Google Shape;2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9" name="Google Shape;269;p18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p18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1" name="Google Shape;271;p18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graphicFrame>
        <p:nvGraphicFramePr>
          <p:cNvPr id="277" name="Google Shape;277;p19"/>
          <p:cNvGraphicFramePr/>
          <p:nvPr/>
        </p:nvGraphicFramePr>
        <p:xfrm>
          <a:off x="838200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580850"/>
                <a:gridCol w="580850"/>
                <a:gridCol w="580850"/>
                <a:gridCol w="580850"/>
                <a:gridCol w="580850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19"/>
          <p:cNvGraphicFramePr/>
          <p:nvPr/>
        </p:nvGraphicFramePr>
        <p:xfrm>
          <a:off x="7661311" y="2758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06575"/>
                <a:gridCol w="606575"/>
                <a:gridCol w="606575"/>
                <a:gridCol w="606575"/>
                <a:gridCol w="606575"/>
              </a:tblGrid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F7FC"/>
                    </a:solidFill>
                  </a:tcPr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19"/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I(X,Y)</a:t>
            </a:r>
            <a:endParaRPr/>
          </a:p>
        </p:txBody>
      </p:sp>
      <p:sp>
        <p:nvSpPr>
          <p:cNvPr id="281" name="Google Shape;2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2" name="Google Shape;282;p19"/>
          <p:cNvGraphicFramePr/>
          <p:nvPr/>
        </p:nvGraphicFramePr>
        <p:xfrm>
          <a:off x="4912933" y="3206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{BDD84B15-2D17-4AC8-B3BF-D7A474C2B888}</a:tableStyleId>
              </a:tblPr>
              <a:tblGrid>
                <a:gridCol w="665450"/>
                <a:gridCol w="665450"/>
                <a:gridCol w="665450"/>
              </a:tblGrid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  <a:tr h="60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DA9DB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19"/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* I(X,Y)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Course Outlines</a:t>
            </a:r>
            <a:endParaRPr/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1152524" y="21478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{D6396C2C-BA8C-4345-85E7-B938C42E5B64}</a:tableStyleId>
              </a:tblPr>
              <a:tblGrid>
                <a:gridCol w="1322225"/>
                <a:gridCol w="7869400"/>
              </a:tblGrid>
              <a:tr h="537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 </a:t>
                      </a:r>
                      <a:endParaRPr/>
                    </a:p>
                  </a:txBody>
                  <a:tcPr marT="0" marB="0" marR="68575" marL="68575"/>
                </a:tc>
              </a:tr>
              <a:tr h="496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2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Segmentation applying  edge detection and thresholding</a:t>
                      </a:r>
                      <a:endParaRPr/>
                    </a:p>
                  </a:txBody>
                  <a:tcPr marT="0" marB="0" marR="68575" marL="68575"/>
                </a:tc>
              </a:tr>
              <a:tr h="551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3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Histogram equalization and matching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4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 Domain Filtering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934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5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Region Descriptors  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934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Showcasing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Installation </a:t>
            </a:r>
            <a:endParaRPr/>
          </a:p>
        </p:txBody>
      </p:sp>
      <p:sp>
        <p:nvSpPr>
          <p:cNvPr id="289" name="Google Shape;28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Anaconda installer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Installation link: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https://docs.anaconda.com/anaconda/install/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OpenCV installation on Anaconda prompt: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opencv-python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opencv-contrib-python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updating pip: </a:t>
            </a:r>
            <a:r>
              <a:rPr b="0" i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-m pip install --upgrade pip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Classwork</a:t>
            </a:r>
            <a:endParaRPr/>
          </a:p>
        </p:txBody>
      </p:sp>
      <p:pic>
        <p:nvPicPr>
          <p:cNvPr id="296" name="Google Shape;29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4700" y="525817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4994" y="1865211"/>
            <a:ext cx="3877392" cy="8839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9" name="Google Shape;29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7264" y="5435008"/>
            <a:ext cx="1125177" cy="32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7833" y="2868145"/>
            <a:ext cx="29813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10296525" y="2000250"/>
            <a:ext cx="7328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10208359" y="4675643"/>
            <a:ext cx="90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endParaRPr/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24700" y="3489600"/>
            <a:ext cx="2857500" cy="279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775447" y="1400783"/>
            <a:ext cx="10578353" cy="477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Apply Convolution using both </a:t>
            </a:r>
            <a:r>
              <a:rPr b="1" lang="en-US"/>
              <a:t>smoothing and sharpening kernels </a:t>
            </a:r>
            <a:r>
              <a:rPr lang="en-US"/>
              <a:t>on </a:t>
            </a:r>
            <a:r>
              <a:rPr b="1" lang="en-US"/>
              <a:t>a grayscale image </a:t>
            </a:r>
            <a:r>
              <a:rPr lang="en-US"/>
              <a:t>and output the results.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Repeat the process for the </a:t>
            </a:r>
            <a:r>
              <a:rPr b="1" lang="en-US"/>
              <a:t>Color image: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 </a:t>
            </a:r>
            <a:r>
              <a:rPr lang="en-US" sz="2600"/>
              <a:t>Take </a:t>
            </a:r>
            <a:r>
              <a:rPr b="1" lang="en-US" sz="2600"/>
              <a:t>an RGB image </a:t>
            </a:r>
            <a:r>
              <a:rPr lang="en-US" sz="2600"/>
              <a:t>and apply convolution with each kernel, applying convolution separately on each channel.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Convert the RGB image to </a:t>
            </a:r>
            <a:r>
              <a:rPr b="1" lang="en-US" sz="2600"/>
              <a:t>HSV mode </a:t>
            </a:r>
            <a:r>
              <a:rPr lang="en-US" sz="2600"/>
              <a:t>and apply convolution with each kernel, applying convolution separately on each channel of HSV space.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Subtract the resulting image obtained from the RGB and HSV modes to distinguish their differences.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Repeat (2) for both smoothing and sharpening kernels.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16" name="Google Shape;316;p23"/>
          <p:cNvSpPr txBox="1"/>
          <p:nvPr>
            <p:ph idx="1" type="body"/>
          </p:nvPr>
        </p:nvSpPr>
        <p:spPr>
          <a:xfrm>
            <a:off x="775447" y="1400783"/>
            <a:ext cx="10578353" cy="477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/>
              <a:t>Instructions for Filters: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center</a:t>
            </a:r>
            <a:r>
              <a:rPr lang="en-US"/>
              <a:t> of each kernel should be </a:t>
            </a:r>
            <a:r>
              <a:rPr lang="en-US">
                <a:solidFill>
                  <a:srgbClr val="FF0000"/>
                </a:solidFill>
              </a:rPr>
              <a:t>user-defined</a:t>
            </a:r>
            <a:r>
              <a:rPr lang="en-US"/>
              <a:t>. Don’t fix it in the center.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Use smoothing filters like the Gaussian blur filter and Mean filter.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/>
              <a:t>For the Gaussian filter, create a filter function with parameters </a:t>
            </a:r>
            <a:r>
              <a:rPr lang="en-US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σ</a:t>
            </a:r>
            <a:r>
              <a:rPr baseline="-25000" lang="en-US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-US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, σ</a:t>
            </a:r>
            <a:r>
              <a:rPr baseline="-25000" lang="en-US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y </a:t>
            </a:r>
            <a:r>
              <a:rPr lang="en-US"/>
              <a:t>(which will be </a:t>
            </a:r>
            <a:r>
              <a:rPr lang="en-US">
                <a:solidFill>
                  <a:srgbClr val="FF0000"/>
                </a:solidFill>
              </a:rPr>
              <a:t>user-input</a:t>
            </a:r>
            <a:r>
              <a:rPr lang="en-US"/>
              <a:t>) such that  it satisfies: </a:t>
            </a:r>
            <a:r>
              <a:rPr baseline="-25000" lang="en-US"/>
              <a:t> 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Use Sharpening filters like the Laplacian filter, and Laplacian of a Gaussian (LoG) filter for each operation.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Try with the Sobel filter.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23"/>
          <p:cNvPicPr preferRelativeResize="0"/>
          <p:nvPr/>
        </p:nvPicPr>
        <p:blipFill rotWithShape="1">
          <a:blip r:embed="rId3">
            <a:alphaModFix/>
          </a:blip>
          <a:srcRect b="0" l="0" r="0" t="20566"/>
          <a:stretch/>
        </p:blipFill>
        <p:spPr>
          <a:xfrm>
            <a:off x="3797547" y="3788872"/>
            <a:ext cx="5512909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Assignment(Example)</a:t>
            </a:r>
            <a:endParaRPr/>
          </a:p>
        </p:txBody>
      </p:sp>
      <p:sp>
        <p:nvSpPr>
          <p:cNvPr id="324" name="Google Shape;324;p24"/>
          <p:cNvSpPr txBox="1"/>
          <p:nvPr>
            <p:ph idx="1" type="body"/>
          </p:nvPr>
        </p:nvSpPr>
        <p:spPr>
          <a:xfrm>
            <a:off x="775447" y="1278919"/>
            <a:ext cx="3677527" cy="992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Applying Gaussian filter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endParaRPr/>
          </a:p>
        </p:txBody>
      </p:sp>
      <p:sp>
        <p:nvSpPr>
          <p:cNvPr id="325" name="Google Shape;32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6" name="Google Shape;3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8557" y="2445683"/>
            <a:ext cx="3025028" cy="302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2515" y="3639811"/>
            <a:ext cx="2924174" cy="292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7812" y="136525"/>
            <a:ext cx="29241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6472" y="2423271"/>
            <a:ext cx="292417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/>
        </p:nvSpPr>
        <p:spPr>
          <a:xfrm>
            <a:off x="1967709" y="5498957"/>
            <a:ext cx="1308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5409457" y="2980923"/>
            <a:ext cx="2520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Convoluted in RGB space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5364160" y="6513140"/>
            <a:ext cx="2506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Convoluted in HSV space</a:t>
            </a:r>
            <a:endParaRPr/>
          </a:p>
        </p:txBody>
      </p:sp>
      <p:sp>
        <p:nvSpPr>
          <p:cNvPr id="333" name="Google Shape;333;p24"/>
          <p:cNvSpPr txBox="1"/>
          <p:nvPr/>
        </p:nvSpPr>
        <p:spPr>
          <a:xfrm>
            <a:off x="8968557" y="5498957"/>
            <a:ext cx="3188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the outputs</a:t>
            </a:r>
            <a:endParaRPr/>
          </a:p>
        </p:txBody>
      </p:sp>
      <p:cxnSp>
        <p:nvCxnSpPr>
          <p:cNvPr id="334" name="Google Shape;334;p24"/>
          <p:cNvCxnSpPr>
            <a:stCxn id="328" idx="3"/>
            <a:endCxn id="326" idx="1"/>
          </p:cNvCxnSpPr>
          <p:nvPr/>
        </p:nvCxnSpPr>
        <p:spPr>
          <a:xfrm>
            <a:off x="8131987" y="1598613"/>
            <a:ext cx="836700" cy="235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24"/>
          <p:cNvCxnSpPr>
            <a:stCxn id="327" idx="3"/>
            <a:endCxn id="326" idx="1"/>
          </p:cNvCxnSpPr>
          <p:nvPr/>
        </p:nvCxnSpPr>
        <p:spPr>
          <a:xfrm flipH="1" rot="10800000">
            <a:off x="8086689" y="3958298"/>
            <a:ext cx="882000" cy="1143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1524000" y="1122363"/>
            <a:ext cx="9144000" cy="1287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Times New Roman"/>
              <a:buNone/>
            </a:pPr>
            <a:r>
              <a:rPr b="0" lang="en-US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</a:t>
            </a:r>
            <a:r>
              <a:rPr b="0" lang="en-US" sz="60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524000" y="2922588"/>
            <a:ext cx="9144000" cy="1287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Times New Roman"/>
              <a:buNone/>
            </a:pPr>
            <a:r>
              <a:rPr b="0" lang="en-US" sz="6000" u="sng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Convolution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i="0" lang="en-US"/>
              <a:t>Image Processing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75447" y="1400783"/>
            <a:ext cx="10578353" cy="477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Image processing </a:t>
            </a:r>
            <a:r>
              <a:rPr lang="en-US"/>
              <a:t>is converting an image to a digital format and applying various functions to it to create a better image or extract additional information from 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Digital Image:  </a:t>
            </a:r>
            <a:r>
              <a:rPr lang="en-US"/>
              <a:t>is present in pixelated form.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Grayscale Image: </a:t>
            </a:r>
            <a:r>
              <a:rPr lang="en-US"/>
              <a:t>Every pixel size is one byte and has a variation of 256 colors from black to white.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Color Image: </a:t>
            </a:r>
            <a:r>
              <a:rPr lang="en-US"/>
              <a:t>composed of multiple color channels, each representing the intensity of a specific color or perceptual feature. The most common color models: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RGB(Red, Green, Blue),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HSI(Hue, Saturation, Intensity), and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HSV(Hue, Saturation, Value).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b="1" lang="en-US"/>
              <a:t>Digital Image</a:t>
            </a:r>
            <a:endParaRPr/>
          </a:p>
        </p:txBody>
      </p:sp>
      <p:pic>
        <p:nvPicPr>
          <p:cNvPr descr="image in 2d space"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361" l="0" r="0" t="0"/>
          <a:stretch/>
        </p:blipFill>
        <p:spPr>
          <a:xfrm>
            <a:off x="859366" y="2105819"/>
            <a:ext cx="2857500" cy="26185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5"/>
          <p:cNvCxnSpPr/>
          <p:nvPr/>
        </p:nvCxnSpPr>
        <p:spPr>
          <a:xfrm rot="10800000">
            <a:off x="695325" y="2234009"/>
            <a:ext cx="0" cy="236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5"/>
          <p:cNvCxnSpPr/>
          <p:nvPr/>
        </p:nvCxnSpPr>
        <p:spPr>
          <a:xfrm>
            <a:off x="859366" y="4829176"/>
            <a:ext cx="244580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5"/>
          <p:cNvSpPr/>
          <p:nvPr/>
        </p:nvSpPr>
        <p:spPr>
          <a:xfrm>
            <a:off x="341312" y="3234134"/>
            <a:ext cx="321734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779314" y="4863307"/>
            <a:ext cx="321734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250" y="2105819"/>
            <a:ext cx="2857500" cy="284620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5082375" y="5040591"/>
            <a:ext cx="2309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Grayscale Image 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046" y="2153722"/>
            <a:ext cx="2776270" cy="279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8351379" y="5083005"/>
            <a:ext cx="2623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Color image in RGB space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b="1" lang="en-US"/>
              <a:t>Digital Image</a:t>
            </a:r>
            <a:endParaRPr/>
          </a:p>
        </p:txBody>
      </p:sp>
      <p:pic>
        <p:nvPicPr>
          <p:cNvPr id="134" name="Google Shape;13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6829"/>
          <a:stretch/>
        </p:blipFill>
        <p:spPr>
          <a:xfrm>
            <a:off x="3514725" y="3824974"/>
            <a:ext cx="8464421" cy="2784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4725" y="802478"/>
            <a:ext cx="8464421" cy="275893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1928812" y="5156021"/>
            <a:ext cx="14954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Figure(Left to right): Blue, Green, Red Channel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698" y="1382197"/>
            <a:ext cx="2641554" cy="266251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333564" y="4034821"/>
            <a:ext cx="2623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Color image in RGB 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Python as Task Language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775447" y="1400783"/>
            <a:ext cx="10578353" cy="477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Ease of readability and ease of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Extensive libraries present, the majority are open source and free.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Generally slower than C++ in terms of raw performance but more user-friendly.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Libraries: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OpenCV (Open Source Computer Vision Library)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Pillow (PIL Fork)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NumPy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Matplotlib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OpenCV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775447" y="1400783"/>
            <a:ext cx="10578353" cy="477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 is faster than PIL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OpenCV and PIL both can do general image manipulation and processing tasks.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It also can perform certain computer vision-specific operations, unlike PIL, like object detection, feature extraction, image segmentation,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Integrates well with libraries like NumPy, scikit-learn, TensorFlow, and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other </a:t>
            </a:r>
            <a:r>
              <a:rPr b="0" i="0" lang="en-US">
                <a:latin typeface="Calibri"/>
                <a:ea typeface="Calibri"/>
                <a:cs typeface="Calibri"/>
                <a:sym typeface="Calibri"/>
              </a:rPr>
              <a:t>computer vision and machine learning libraries.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775447" y="328100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Convolution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775447" y="1400783"/>
            <a:ext cx="10578353" cy="477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Convolution is an operation performed on two functions to produce a third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image processing, convolution is the process of transforming an image by applying a kernel over each pixel and its local neighbors across the entire image.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convolution operation applied on Image I(x,y) using a kernel F is given by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4058444"/>
            <a:ext cx="6781800" cy="138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2024-01-28T14:46:17Z</dcterms:created>
  <dc:creator>D B</dc:creator>
</cp:coreProperties>
</file>