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3523E-8F99-6C68-6102-9F795EBB3BEF}" v="212" dt="2024-10-12T06:34:28.944"/>
    <p1510:client id="{512D4DC4-CE7A-ED9C-4249-0C9FD3809A60}" v="43" dt="2024-10-12T06:49:23.835"/>
    <p1510:client id="{87C9A698-A286-A045-012F-D86C82352F8A}" v="14" dt="2024-10-12T07:16:5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9B5C768D-79D3-4793-8684-0E0983B60F5C}"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34550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C768D-79D3-4793-8684-0E0983B60F5C}"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24947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C768D-79D3-4793-8684-0E0983B60F5C}"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77965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C768D-79D3-4793-8684-0E0983B60F5C}"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81798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C768D-79D3-4793-8684-0E0983B60F5C}"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3548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C768D-79D3-4793-8684-0E0983B60F5C}"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80146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C768D-79D3-4793-8684-0E0983B60F5C}"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251282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C768D-79D3-4793-8684-0E0983B60F5C}"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193388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C768D-79D3-4793-8684-0E0983B60F5C}"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42035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B5C768D-79D3-4793-8684-0E0983B60F5C}"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222822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B5C768D-79D3-4793-8684-0E0983B60F5C}"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FADD-97D6-4925-80AB-2E151F82159A}" type="slidenum">
              <a:rPr lang="en-US" smtClean="0"/>
              <a:t>‹#›</a:t>
            </a:fld>
            <a:endParaRPr lang="en-US"/>
          </a:p>
        </p:txBody>
      </p:sp>
    </p:spTree>
    <p:extLst>
      <p:ext uri="{BB962C8B-B14F-4D97-AF65-F5344CB8AC3E}">
        <p14:creationId xmlns:p14="http://schemas.microsoft.com/office/powerpoint/2010/main" val="289426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B5C768D-79D3-4793-8684-0E0983B60F5C}" type="datetimeFigureOut">
              <a:rPr lang="en-US" smtClean="0"/>
              <a:t>10/12/2024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C3FADD-97D6-4925-80AB-2E151F82159A}" type="slidenum">
              <a:rPr lang="en-US" smtClean="0"/>
              <a:t>‹#›</a:t>
            </a:fld>
            <a:endParaRPr lang="en-US"/>
          </a:p>
        </p:txBody>
      </p:sp>
    </p:spTree>
    <p:extLst>
      <p:ext uri="{BB962C8B-B14F-4D97-AF65-F5344CB8AC3E}">
        <p14:creationId xmlns:p14="http://schemas.microsoft.com/office/powerpoint/2010/main" val="19943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yelp.com/dataset"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0B6D184-2735-4B59-B0C7-3978C0681A63}"/>
              </a:ext>
            </a:extLst>
          </p:cNvPr>
          <p:cNvGrpSpPr/>
          <p:nvPr/>
        </p:nvGrpSpPr>
        <p:grpSpPr>
          <a:xfrm>
            <a:off x="914400" y="666530"/>
            <a:ext cx="42062400" cy="5579404"/>
            <a:chOff x="1054474" y="495300"/>
            <a:chExt cx="41794578" cy="4610100"/>
          </a:xfrm>
          <a:gradFill>
            <a:gsLst>
              <a:gs pos="80000">
                <a:srgbClr val="461D7C"/>
              </a:gs>
              <a:gs pos="100000">
                <a:srgbClr val="FDD023"/>
              </a:gs>
            </a:gsLst>
            <a:lin ang="0" scaled="1"/>
          </a:gradFill>
        </p:grpSpPr>
        <p:sp>
          <p:nvSpPr>
            <p:cNvPr id="5" name="Text Box 241">
              <a:extLst>
                <a:ext uri="{FF2B5EF4-FFF2-40B4-BE49-F238E27FC236}">
                  <a16:creationId xmlns:a16="http://schemas.microsoft.com/office/drawing/2014/main" id="{785E979F-523B-4BFC-BA0F-155493794EC0}"/>
                </a:ext>
              </a:extLst>
            </p:cNvPr>
            <p:cNvSpPr txBox="1">
              <a:spLocks noChangeArrowheads="1"/>
            </p:cNvSpPr>
            <p:nvPr/>
          </p:nvSpPr>
          <p:spPr bwMode="auto">
            <a:xfrm>
              <a:off x="1054474" y="495301"/>
              <a:ext cx="41782253" cy="4610099"/>
            </a:xfrm>
            <a:prstGeom prst="rect">
              <a:avLst/>
            </a:prstGeom>
            <a:grpFill/>
            <a:ln w="25400">
              <a:noFill/>
              <a:miter lim="800000"/>
            </a:ln>
          </p:spPr>
          <p:txBody>
            <a:bodyPr lIns="53524" tIns="26761" rIns="53524" bIns="2676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675" b="1" i="1" u="sng">
                <a:solidFill>
                  <a:schemeClr val="bg1"/>
                </a:solidFill>
                <a:latin typeface="Arial"/>
                <a:ea typeface="SimSun" pitchFamily="2" charset="-122"/>
              </a:endParaRPr>
            </a:p>
          </p:txBody>
        </p:sp>
        <p:sp>
          <p:nvSpPr>
            <p:cNvPr id="6" name="Text Box 241">
              <a:extLst>
                <a:ext uri="{FF2B5EF4-FFF2-40B4-BE49-F238E27FC236}">
                  <a16:creationId xmlns:a16="http://schemas.microsoft.com/office/drawing/2014/main" id="{6E83C1C7-3AD1-4D2A-8F0A-E2F8F46DA2DC}"/>
                </a:ext>
              </a:extLst>
            </p:cNvPr>
            <p:cNvSpPr txBox="1">
              <a:spLocks noChangeArrowheads="1"/>
            </p:cNvSpPr>
            <p:nvPr/>
          </p:nvSpPr>
          <p:spPr bwMode="auto">
            <a:xfrm>
              <a:off x="1066800" y="495300"/>
              <a:ext cx="41782253" cy="4610099"/>
            </a:xfrm>
            <a:prstGeom prst="rect">
              <a:avLst/>
            </a:prstGeom>
            <a:grpFill/>
            <a:ln w="25400">
              <a:noFill/>
              <a:miter lim="800000"/>
            </a:ln>
          </p:spPr>
          <p:txBody>
            <a:bodyPr lIns="53524" tIns="26761" rIns="53524" bIns="2676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675" b="1" i="1" u="sng">
                <a:solidFill>
                  <a:schemeClr val="bg1"/>
                </a:solidFill>
                <a:latin typeface="Arial"/>
                <a:ea typeface="SimSun" pitchFamily="2" charset="-122"/>
              </a:endParaRPr>
            </a:p>
          </p:txBody>
        </p:sp>
      </p:grpSp>
      <p:sp>
        <p:nvSpPr>
          <p:cNvPr id="7" name="Text Box 262">
            <a:extLst>
              <a:ext uri="{FF2B5EF4-FFF2-40B4-BE49-F238E27FC236}">
                <a16:creationId xmlns:a16="http://schemas.microsoft.com/office/drawing/2014/main" id="{B2954BE1-452A-4BF9-9DF4-409FE0787838}"/>
              </a:ext>
            </a:extLst>
          </p:cNvPr>
          <p:cNvSpPr txBox="1">
            <a:spLocks noChangeArrowheads="1"/>
          </p:cNvSpPr>
          <p:nvPr/>
        </p:nvSpPr>
        <p:spPr bwMode="auto">
          <a:xfrm>
            <a:off x="11268979" y="1253133"/>
            <a:ext cx="21353242" cy="430569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3524" tIns="26761" rIns="53524" bIns="2676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sz="8000">
                <a:solidFill>
                  <a:srgbClr val="FDD023"/>
                </a:solidFill>
                <a:latin typeface="Times New Roman"/>
                <a:ea typeface="SimSun"/>
                <a:cs typeface="Times New Roman"/>
              </a:rPr>
              <a:t>Yelp Restaurant Review Analysis with Big Data Technologies </a:t>
            </a:r>
            <a:endParaRPr lang="en-US">
              <a:ea typeface="SimSun"/>
            </a:endParaRPr>
          </a:p>
          <a:p>
            <a:pPr algn="ctr"/>
            <a:endParaRPr lang="en-US" altLang="zh-CN" sz="3600" b="1">
              <a:solidFill>
                <a:schemeClr val="bg1"/>
              </a:solidFill>
              <a:latin typeface="Lucida Sans" pitchFamily="34" charset="0"/>
              <a:ea typeface="SimSun" pitchFamily="2" charset="-122"/>
              <a:cs typeface="Lucida Sans" pitchFamily="34" charset="0"/>
            </a:endParaRPr>
          </a:p>
          <a:p>
            <a:pPr algn="ctr"/>
            <a:r>
              <a:rPr lang="en-US" altLang="zh-CN" sz="3600" b="1" err="1">
                <a:solidFill>
                  <a:schemeClr val="bg1"/>
                </a:solidFill>
                <a:latin typeface="Lucida Sans"/>
                <a:ea typeface="SimSun"/>
                <a:cs typeface="Lucida Sans" pitchFamily="34" charset="0"/>
              </a:rPr>
              <a:t>Nushrat</a:t>
            </a:r>
            <a:r>
              <a:rPr lang="en-US" altLang="zh-CN" sz="3600" b="1">
                <a:solidFill>
                  <a:schemeClr val="bg1"/>
                </a:solidFill>
                <a:latin typeface="Lucida Sans"/>
                <a:ea typeface="SimSun"/>
                <a:cs typeface="Lucida Sans" pitchFamily="34" charset="0"/>
              </a:rPr>
              <a:t> Jahan Ria</a:t>
            </a:r>
            <a:endParaRPr lang="en-US" altLang="zh-CN" sz="3600" b="1">
              <a:solidFill>
                <a:schemeClr val="bg1"/>
              </a:solidFill>
              <a:latin typeface="Lucida Sans" pitchFamily="34" charset="0"/>
              <a:ea typeface="SimSun" pitchFamily="2" charset="-122"/>
              <a:cs typeface="Lucida Sans" pitchFamily="34" charset="0"/>
            </a:endParaRPr>
          </a:p>
          <a:p>
            <a:pPr algn="ctr"/>
            <a:r>
              <a:rPr lang="en-US" altLang="zh-CN" sz="3600" b="1">
                <a:solidFill>
                  <a:schemeClr val="bg1"/>
                </a:solidFill>
                <a:latin typeface="Lucida Sans"/>
                <a:ea typeface="SimSun"/>
                <a:cs typeface="Lucida Sans" pitchFamily="34" charset="0"/>
              </a:rPr>
              <a:t>nria1@lsu.edu</a:t>
            </a:r>
          </a:p>
          <a:p>
            <a:pPr algn="ctr"/>
            <a:r>
              <a:rPr lang="en-US" altLang="zh-CN" sz="3600" b="1">
                <a:solidFill>
                  <a:schemeClr val="bg1"/>
                </a:solidFill>
                <a:latin typeface="Lucida Sans" pitchFamily="34" charset="0"/>
                <a:ea typeface="SimSun" pitchFamily="2" charset="-122"/>
                <a:cs typeface="Lucida Sans" pitchFamily="34" charset="0"/>
              </a:rPr>
              <a:t>Louisiana State University, Baton Rouge, LA</a:t>
            </a:r>
          </a:p>
        </p:txBody>
      </p:sp>
      <p:pic>
        <p:nvPicPr>
          <p:cNvPr id="8" name="Picture 7" descr="Gold version of the LSU SVM logo" title="LSU SVM logo">
            <a:extLst>
              <a:ext uri="{FF2B5EF4-FFF2-40B4-BE49-F238E27FC236}">
                <a16:creationId xmlns:a16="http://schemas.microsoft.com/office/drawing/2014/main" id="{F29BB10B-5CDD-4F05-BFA7-F6B34DD3FF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auto">
          <a:xfrm>
            <a:off x="1838018" y="2628922"/>
            <a:ext cx="6679619" cy="15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a:extLst>
              <a:ext uri="{FF2B5EF4-FFF2-40B4-BE49-F238E27FC236}">
                <a16:creationId xmlns:a16="http://schemas.microsoft.com/office/drawing/2014/main" id="{D50EDCCB-16ED-4938-9A8A-D409AE015F0F}"/>
              </a:ext>
            </a:extLst>
          </p:cNvPr>
          <p:cNvPicPr>
            <a:picLocks noChangeAspect="1"/>
          </p:cNvPicPr>
          <p:nvPr/>
        </p:nvPicPr>
        <p:blipFill>
          <a:blip r:embed="rId3" cstate="print">
            <a:extLst>
              <a:ext uri="{28A0092B-C50C-407E-A947-70E740481C1C}">
                <a14:useLocalDpi xmlns:a14="http://schemas.microsoft.com/office/drawing/2010/main" val="0"/>
              </a:ext>
            </a:extLst>
          </a:blip>
          <a:srcRect t="33707" b="4039"/>
          <a:stretch>
            <a:fillRect/>
          </a:stretch>
        </p:blipFill>
        <p:spPr bwMode="auto">
          <a:xfrm>
            <a:off x="33561189" y="1562733"/>
            <a:ext cx="9099870" cy="377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42">
            <a:extLst>
              <a:ext uri="{FF2B5EF4-FFF2-40B4-BE49-F238E27FC236}">
                <a16:creationId xmlns:a16="http://schemas.microsoft.com/office/drawing/2014/main" id="{EFF3E5AE-8197-497D-B762-99101128FBBC}"/>
              </a:ext>
            </a:extLst>
          </p:cNvPr>
          <p:cNvSpPr txBox="1">
            <a:spLocks noChangeArrowheads="1"/>
          </p:cNvSpPr>
          <p:nvPr/>
        </p:nvSpPr>
        <p:spPr bwMode="auto">
          <a:xfrm>
            <a:off x="914398" y="7563499"/>
            <a:ext cx="11887203" cy="11869340"/>
          </a:xfrm>
          <a:prstGeom prst="rect">
            <a:avLst/>
          </a:prstGeom>
          <a:solidFill>
            <a:schemeClr val="bg1"/>
          </a:solidFill>
          <a:ln w="57150" cmpd="thinThick">
            <a:noFill/>
            <a:miter lim="800000"/>
          </a:ln>
        </p:spPr>
        <p:txBody>
          <a:bodyPr wrap="square" lIns="160020" tIns="80010" rIns="160020" bIns="160020" anchor="t">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buFont typeface="Arial"/>
              <a:buChar char="•"/>
            </a:pPr>
            <a:r>
              <a:rPr lang="en-US" sz="3300">
                <a:latin typeface="Times New Roman"/>
                <a:cs typeface="Times New Roman"/>
              </a:rPr>
              <a:t>It focuses on the analysis of Yelp's Business Dataset for predicting business success by taking into consideration customer reviews, star ratings and review counts, together with location data applying big data technologies.</a:t>
            </a:r>
          </a:p>
          <a:p>
            <a:pPr algn="just">
              <a:buFont typeface="Arial"/>
              <a:buChar char="•"/>
            </a:pPr>
            <a:endParaRPr lang="en-US" sz="3300">
              <a:cs typeface="Times New Roman"/>
            </a:endParaRPr>
          </a:p>
          <a:p>
            <a:pPr algn="just">
              <a:buFont typeface="Arial"/>
              <a:buChar char="•"/>
            </a:pPr>
            <a:r>
              <a:rPr lang="en-US" sz="3300">
                <a:latin typeface="Times New Roman"/>
                <a:cs typeface="Times New Roman"/>
              </a:rPr>
              <a:t>Data is processed in a distributed way using </a:t>
            </a:r>
            <a:r>
              <a:rPr lang="en-US" sz="3300" err="1">
                <a:latin typeface="Times New Roman"/>
                <a:cs typeface="Times New Roman"/>
              </a:rPr>
              <a:t>PySpark</a:t>
            </a:r>
            <a:r>
              <a:rPr lang="en-US" sz="3300">
                <a:latin typeface="Times New Roman"/>
                <a:cs typeface="Times New Roman"/>
              </a:rPr>
              <a:t>. </a:t>
            </a:r>
            <a:r>
              <a:rPr lang="en-US" sz="3300" err="1">
                <a:latin typeface="Times New Roman"/>
                <a:cs typeface="Times New Roman"/>
              </a:rPr>
              <a:t>PySpark</a:t>
            </a:r>
            <a:r>
              <a:rPr lang="en-US" sz="3300">
                <a:latin typeface="Times New Roman"/>
                <a:cs typeface="Times New Roman"/>
              </a:rPr>
              <a:t> offers efficient processing and transformation at scale through the </a:t>
            </a:r>
            <a:r>
              <a:rPr lang="en-US" sz="3300" err="1">
                <a:latin typeface="Times New Roman"/>
                <a:cs typeface="Times New Roman"/>
              </a:rPr>
              <a:t>DataFrame</a:t>
            </a:r>
            <a:r>
              <a:rPr lang="en-US" sz="3300">
                <a:latin typeface="Times New Roman"/>
                <a:cs typeface="Times New Roman"/>
              </a:rPr>
              <a:t> API that makes working with structured data easy.</a:t>
            </a:r>
          </a:p>
          <a:p>
            <a:pPr algn="just">
              <a:buFont typeface="Arial"/>
              <a:buChar char="•"/>
            </a:pPr>
            <a:endParaRPr lang="en-US" sz="3300">
              <a:cs typeface="Times New Roman"/>
            </a:endParaRPr>
          </a:p>
          <a:p>
            <a:pPr algn="just">
              <a:buFont typeface="Arial"/>
              <a:buChar char="•"/>
            </a:pPr>
            <a:r>
              <a:rPr lang="en-US" sz="3300">
                <a:latin typeface="Times New Roman"/>
                <a:cs typeface="Times New Roman"/>
              </a:rPr>
              <a:t>The train and evaluate some machine learning models, such as Logistic Regression, Stochastic Gradient Descent, Gradient Boosting, and Random Forest on business performance prediction. Thus, the integration of </a:t>
            </a:r>
            <a:r>
              <a:rPr lang="en-US" sz="3300" err="1">
                <a:latin typeface="Times New Roman"/>
                <a:cs typeface="Times New Roman"/>
              </a:rPr>
              <a:t>Dask</a:t>
            </a:r>
            <a:r>
              <a:rPr lang="en-US" sz="3300">
                <a:latin typeface="Times New Roman"/>
                <a:cs typeface="Times New Roman"/>
              </a:rPr>
              <a:t> within this scope will be affirmative to efficient parallel computing and memory optimization for tasks that need scaling beyond local memory constraints, complementing </a:t>
            </a:r>
            <a:r>
              <a:rPr lang="en-US" sz="3300" err="1">
                <a:latin typeface="Times New Roman"/>
                <a:cs typeface="Times New Roman"/>
              </a:rPr>
              <a:t>PySpark's</a:t>
            </a:r>
            <a:r>
              <a:rPr lang="en-US" sz="3300">
                <a:latin typeface="Times New Roman"/>
                <a:cs typeface="Times New Roman"/>
              </a:rPr>
              <a:t> processing.</a:t>
            </a:r>
            <a:endParaRPr lang="en-US" sz="3300">
              <a:cs typeface="Times New Roman"/>
            </a:endParaRPr>
          </a:p>
          <a:p>
            <a:pPr algn="just">
              <a:buFont typeface="Arial"/>
              <a:buChar char="•"/>
            </a:pPr>
            <a:endParaRPr lang="en-US" sz="3300">
              <a:cs typeface="Times New Roman"/>
            </a:endParaRPr>
          </a:p>
          <a:p>
            <a:pPr algn="just">
              <a:lnSpc>
                <a:spcPct val="120000"/>
              </a:lnSpc>
              <a:buFont typeface="Arial"/>
              <a:buChar char="•"/>
            </a:pPr>
            <a:r>
              <a:rPr lang="en-US" sz="3300">
                <a:latin typeface="Times New Roman"/>
                <a:cs typeface="Times New Roman"/>
              </a:rPr>
              <a:t>Cassandra is employed for the distributed storage system, whereas Kafka is used to allow real-time data streaming, thus laying the bedrock for real-time analytics of continuously updating Yelp reviews.</a:t>
            </a:r>
          </a:p>
          <a:p>
            <a:pPr algn="just">
              <a:lnSpc>
                <a:spcPct val="120000"/>
              </a:lnSpc>
              <a:buFont typeface="Arial"/>
              <a:buChar char="•"/>
            </a:pPr>
            <a:endParaRPr lang="en-US" sz="3300">
              <a:latin typeface="Times New Roman"/>
              <a:cs typeface="Times New Roman"/>
            </a:endParaRPr>
          </a:p>
        </p:txBody>
      </p:sp>
      <p:sp>
        <p:nvSpPr>
          <p:cNvPr id="11" name="Text Box 247">
            <a:extLst>
              <a:ext uri="{FF2B5EF4-FFF2-40B4-BE49-F238E27FC236}">
                <a16:creationId xmlns:a16="http://schemas.microsoft.com/office/drawing/2014/main" id="{5B4FC5F4-F937-4F2B-A724-A1481DC34D65}"/>
              </a:ext>
            </a:extLst>
          </p:cNvPr>
          <p:cNvSpPr txBox="1">
            <a:spLocks noChangeArrowheads="1"/>
          </p:cNvSpPr>
          <p:nvPr/>
        </p:nvSpPr>
        <p:spPr bwMode="auto">
          <a:xfrm>
            <a:off x="30820779" y="7520042"/>
            <a:ext cx="12253776" cy="12451478"/>
          </a:xfrm>
          <a:prstGeom prst="rect">
            <a:avLst/>
          </a:prstGeom>
          <a:solidFill>
            <a:schemeClr val="bg1"/>
          </a:solidFill>
          <a:ln w="57150" cmpd="thinThick">
            <a:noFill/>
            <a:miter lim="800000"/>
          </a:ln>
        </p:spPr>
        <p:txBody>
          <a:bodyPr wrap="square" lIns="160020" tIns="80010" rIns="160020" bIns="160020" anchor="t">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buFont typeface="Arial"/>
              <a:buChar char="•"/>
            </a:pPr>
            <a:r>
              <a:rPr lang="en-US" sz="3300">
                <a:latin typeface="Times New Roman"/>
                <a:ea typeface="ＭＳ Ｐゴシック"/>
                <a:cs typeface="Times New Roman"/>
              </a:rPr>
              <a:t>This is the business dataset, a sub-dataset of the Yelp Academic Dataset; for every type of business, this dataset shows restaurants, stores, service providers, and more.</a:t>
            </a:r>
            <a:endParaRPr lang="en-US" sz="3300">
              <a:ea typeface="ＭＳ Ｐゴシック"/>
              <a:cs typeface="Times New Roman"/>
            </a:endParaRPr>
          </a:p>
          <a:p>
            <a:pPr marL="457200" indent="-457200" algn="just">
              <a:buFont typeface="Arial"/>
              <a:buChar char="•"/>
            </a:pPr>
            <a:endParaRPr lang="en-US" sz="3300">
              <a:cs typeface="Times New Roman"/>
            </a:endParaRPr>
          </a:p>
          <a:p>
            <a:pPr marL="457200" indent="-457200" algn="just">
              <a:buFont typeface="Arial"/>
              <a:buChar char="•"/>
            </a:pPr>
            <a:r>
              <a:rPr lang="en-US" sz="3300">
                <a:latin typeface="Times New Roman"/>
                <a:ea typeface="ＭＳ Ｐゴシック"/>
                <a:cs typeface="Times New Roman"/>
              </a:rPr>
              <a:t>It includes important features such as star ratings given overall, review counts, business categories, and location details such as city, state, country.</a:t>
            </a:r>
          </a:p>
          <a:p>
            <a:pPr marL="457200" indent="-457200" algn="just">
              <a:buFont typeface="Arial"/>
              <a:buChar char="•"/>
            </a:pPr>
            <a:endParaRPr lang="en-US" sz="3300">
              <a:cs typeface="Times New Roman"/>
            </a:endParaRPr>
          </a:p>
          <a:p>
            <a:pPr marL="457200" indent="-457200" algn="just">
              <a:buFont typeface="Arial"/>
              <a:buChar char="•"/>
            </a:pPr>
            <a:r>
              <a:rPr lang="en-US" sz="3300">
                <a:latin typeface="Times New Roman"/>
                <a:ea typeface="ＭＳ Ｐゴシック"/>
                <a:cs typeface="Times New Roman"/>
              </a:rPr>
              <a:t>The data is both structured-some numerical fields comprise rating and review count-while other data is more categorically oriented, such as the type of business and its location. It is ideal for exploratory data analysis and machine learning.</a:t>
            </a:r>
            <a:endParaRPr lang="en-US" sz="3300">
              <a:ea typeface="ＭＳ Ｐゴシック"/>
              <a:cs typeface="Times New Roman"/>
            </a:endParaRPr>
          </a:p>
          <a:p>
            <a:pPr marL="457200" indent="-457200" algn="just">
              <a:buFont typeface="Arial"/>
              <a:buChar char="•"/>
            </a:pPr>
            <a:endParaRPr lang="en-US" sz="3300">
              <a:cs typeface="Times New Roman"/>
            </a:endParaRPr>
          </a:p>
          <a:p>
            <a:pPr marL="457200" indent="-457200" algn="just">
              <a:buFont typeface="Arial"/>
              <a:buChar char="•"/>
            </a:pPr>
            <a:r>
              <a:rPr lang="en-US" sz="3300">
                <a:latin typeface="Times New Roman"/>
                <a:ea typeface="ＭＳ Ｐゴシック"/>
                <a:cs typeface="Times New Roman"/>
              </a:rPr>
              <a:t>The dataset is in JSON format. Later, I convert it into CSV format and load it into </a:t>
            </a:r>
            <a:r>
              <a:rPr lang="en-US" sz="3300" err="1">
                <a:latin typeface="Times New Roman"/>
                <a:ea typeface="ＭＳ Ｐゴシック"/>
                <a:cs typeface="Times New Roman"/>
              </a:rPr>
              <a:t>PySpark</a:t>
            </a:r>
            <a:r>
              <a:rPr lang="en-US" sz="3300">
                <a:latin typeface="Times New Roman"/>
                <a:ea typeface="ＭＳ Ｐゴシック"/>
                <a:cs typeface="Times New Roman"/>
              </a:rPr>
              <a:t> for distributed processing, ensuring efficient handling and transformation of large volumes of business data.</a:t>
            </a:r>
            <a:endParaRPr lang="en-US" sz="3300">
              <a:ea typeface="ＭＳ Ｐゴシック"/>
              <a:cs typeface="Times New Roman"/>
            </a:endParaRPr>
          </a:p>
          <a:p>
            <a:pPr marL="457200" indent="-457200" algn="just">
              <a:buFont typeface="Arial"/>
              <a:buChar char="•"/>
            </a:pPr>
            <a:endParaRPr lang="en-US" sz="3300">
              <a:cs typeface="Times New Roman"/>
            </a:endParaRPr>
          </a:p>
          <a:p>
            <a:pPr marL="457200" indent="-457200" algn="just">
              <a:buFont typeface="Arial"/>
              <a:buChar char="•"/>
            </a:pPr>
            <a:r>
              <a:rPr lang="en-US" sz="3300">
                <a:latin typeface="Times New Roman"/>
                <a:ea typeface="ＭＳ Ｐゴシック"/>
                <a:cs typeface="Times New Roman"/>
              </a:rPr>
              <a:t>It contains information for several thousand enterprises and is thus a good basis for training machine learning models and doing predictive analytics on business success.</a:t>
            </a:r>
            <a:endParaRPr lang="en-US" altLang="zh-CN" sz="3300">
              <a:latin typeface="Arial" panose="020B0604020202020204" pitchFamily="34" charset="0"/>
              <a:ea typeface="ＭＳ Ｐゴシック" charset="-128"/>
              <a:cs typeface="Arial" panose="020B0604020202020204" pitchFamily="34" charset="0"/>
            </a:endParaRPr>
          </a:p>
          <a:p>
            <a:pPr marL="457200" indent="-457200" algn="just">
              <a:buFont typeface="Arial"/>
              <a:buChar char="•"/>
            </a:pPr>
            <a:r>
              <a:rPr lang="en-US" sz="3300">
                <a:latin typeface="Times New Roman"/>
                <a:ea typeface="ＭＳ Ｐゴシック"/>
                <a:cs typeface="Times New Roman"/>
                <a:hlinkClick r:id="rId4"/>
              </a:rPr>
              <a:t>https://www.yelp.com/dataset</a:t>
            </a:r>
            <a:br>
              <a:rPr lang="en-US" altLang="zh-CN" sz="3300">
                <a:latin typeface="Arial" panose="020B0604020202020204" pitchFamily="34" charset="0"/>
                <a:ea typeface="ＭＳ Ｐゴシック" charset="-128"/>
                <a:cs typeface="Arial" panose="020B0604020202020204" pitchFamily="34" charset="0"/>
              </a:rPr>
            </a:br>
            <a:endParaRPr lang="en-US" altLang="zh-CN" sz="3300">
              <a:latin typeface="Arial" panose="020B0604020202020204" pitchFamily="34" charset="0"/>
              <a:ea typeface="ＭＳ Ｐゴシック" charset="-128"/>
              <a:cs typeface="Arial" panose="020B0604020202020204" pitchFamily="34" charset="0"/>
            </a:endParaRPr>
          </a:p>
          <a:p>
            <a:pPr marL="457200" indent="-457200">
              <a:lnSpc>
                <a:spcPct val="120000"/>
              </a:lnSpc>
              <a:buFont typeface="Arial" panose="020B0604020202020204" pitchFamily="34" charset="0"/>
              <a:buChar char="•"/>
            </a:pPr>
            <a:endParaRPr lang="en-US" altLang="zh-CN" sz="3300">
              <a:latin typeface="Arial" panose="020B0604020202020204" pitchFamily="34" charset="0"/>
              <a:ea typeface="ＭＳ Ｐゴシック" charset="-128"/>
              <a:cs typeface="Arial" panose="020B0604020202020204" pitchFamily="34" charset="0"/>
            </a:endParaRPr>
          </a:p>
        </p:txBody>
      </p:sp>
      <p:sp>
        <p:nvSpPr>
          <p:cNvPr id="12" name="Text Box 248">
            <a:extLst>
              <a:ext uri="{FF2B5EF4-FFF2-40B4-BE49-F238E27FC236}">
                <a16:creationId xmlns:a16="http://schemas.microsoft.com/office/drawing/2014/main" id="{CBF65B33-10BD-4EAF-9423-E9254D8C4C35}"/>
              </a:ext>
            </a:extLst>
          </p:cNvPr>
          <p:cNvSpPr txBox="1">
            <a:spLocks noChangeArrowheads="1"/>
          </p:cNvSpPr>
          <p:nvPr/>
        </p:nvSpPr>
        <p:spPr bwMode="auto">
          <a:xfrm>
            <a:off x="914399" y="6858004"/>
            <a:ext cx="11887203" cy="684803"/>
          </a:xfrm>
          <a:prstGeom prst="rect">
            <a:avLst/>
          </a:prstGeom>
          <a:solidFill>
            <a:srgbClr val="461D7C"/>
          </a:solidFill>
          <a:ln w="19050">
            <a:noFill/>
            <a:miter lim="800000"/>
          </a:ln>
        </p:spPr>
        <p:txBody>
          <a:bodyPr wrap="square" lIns="91440" tIns="45720" rIns="91440" bIns="45720" anchor="t">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a:ea typeface="SimSun"/>
                <a:cs typeface="Lucida Sans" pitchFamily="34" charset="0"/>
              </a:rPr>
              <a:t>Project Description</a:t>
            </a:r>
            <a:endParaRPr lang="en-US" altLang="zh-CN" sz="2800" b="1">
              <a:solidFill>
                <a:srgbClr val="FDD023"/>
              </a:solidFill>
              <a:latin typeface="Arial Black"/>
              <a:ea typeface="SimSun"/>
              <a:cs typeface="Lucida Sans" pitchFamily="34" charset="0"/>
            </a:endParaRPr>
          </a:p>
        </p:txBody>
      </p:sp>
      <p:sp>
        <p:nvSpPr>
          <p:cNvPr id="13" name="Text Box 248">
            <a:extLst>
              <a:ext uri="{FF2B5EF4-FFF2-40B4-BE49-F238E27FC236}">
                <a16:creationId xmlns:a16="http://schemas.microsoft.com/office/drawing/2014/main" id="{7D2D496F-3A68-48A9-846F-6842C657D281}"/>
              </a:ext>
            </a:extLst>
          </p:cNvPr>
          <p:cNvSpPr txBox="1">
            <a:spLocks noChangeArrowheads="1"/>
          </p:cNvSpPr>
          <p:nvPr/>
        </p:nvSpPr>
        <p:spPr bwMode="auto">
          <a:xfrm>
            <a:off x="30820778" y="6857999"/>
            <a:ext cx="12253777" cy="684803"/>
          </a:xfrm>
          <a:prstGeom prst="rect">
            <a:avLst/>
          </a:prstGeom>
          <a:solidFill>
            <a:srgbClr val="461D7C"/>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panose="020B0A04020102020204" pitchFamily="34" charset="0"/>
                <a:ea typeface="SimSun" pitchFamily="2" charset="-122"/>
                <a:cs typeface="Lucida Sans" pitchFamily="34" charset="0"/>
              </a:rPr>
              <a:t>Datasets</a:t>
            </a:r>
            <a:endParaRPr lang="en-US" altLang="zh-CN" sz="2800" b="1">
              <a:solidFill>
                <a:srgbClr val="FDD023"/>
              </a:solidFill>
              <a:latin typeface="Arial Black" panose="020B0A04020102020204" pitchFamily="34" charset="0"/>
              <a:ea typeface="SimSun" pitchFamily="2" charset="-122"/>
              <a:cs typeface="Lucida Sans" pitchFamily="34" charset="0"/>
            </a:endParaRPr>
          </a:p>
        </p:txBody>
      </p:sp>
      <p:sp>
        <p:nvSpPr>
          <p:cNvPr id="14" name="Text Box 244">
            <a:extLst>
              <a:ext uri="{FF2B5EF4-FFF2-40B4-BE49-F238E27FC236}">
                <a16:creationId xmlns:a16="http://schemas.microsoft.com/office/drawing/2014/main" id="{3B985AA6-F579-478A-8378-DB9A6D65F3FD}"/>
              </a:ext>
            </a:extLst>
          </p:cNvPr>
          <p:cNvSpPr txBox="1">
            <a:spLocks noChangeArrowheads="1"/>
          </p:cNvSpPr>
          <p:nvPr/>
        </p:nvSpPr>
        <p:spPr bwMode="auto">
          <a:xfrm>
            <a:off x="13258801" y="7563503"/>
            <a:ext cx="16916400" cy="1116869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0020" tIns="80010" rIns="160020" bIns="160020" anchor="t">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lgn="just">
              <a:buFont typeface="Arial"/>
              <a:buChar char="•"/>
            </a:pPr>
            <a:r>
              <a:rPr lang="en-US" sz="3400" err="1">
                <a:latin typeface="Times New Roman"/>
                <a:ea typeface="ＭＳ Ｐゴシック"/>
                <a:cs typeface="Times New Roman"/>
              </a:rPr>
              <a:t>PySpark</a:t>
            </a:r>
            <a:r>
              <a:rPr lang="en-US" sz="3400">
                <a:latin typeface="Times New Roman"/>
                <a:ea typeface="ＭＳ Ｐゴシック"/>
                <a:cs typeface="Times New Roman"/>
              </a:rPr>
              <a:t>: This is designed for large-scale distributed data processing, fast in-memory computation, and parallel processing across clusters; hence, it is indispensable </a:t>
            </a:r>
            <a:r>
              <a:rPr lang="en-US" sz="3400">
                <a:latin typeface="Times New Roman"/>
                <a:cs typeface="Times New Roman"/>
              </a:rPr>
              <a:t>in efficiently processing large-scale datasets.</a:t>
            </a:r>
            <a:endParaRPr lang="en-US" sz="3400">
              <a:cs typeface="Times New Roman"/>
            </a:endParaRPr>
          </a:p>
          <a:p>
            <a:pPr marL="457200" indent="-457200" algn="just">
              <a:buFont typeface="Arial"/>
              <a:buChar char="•"/>
            </a:pPr>
            <a:endParaRPr lang="en-US" sz="3400">
              <a:cs typeface="Times New Roman"/>
            </a:endParaRPr>
          </a:p>
          <a:p>
            <a:pPr marL="457200" indent="-457200" algn="just">
              <a:buFont typeface="Arial"/>
              <a:buChar char="•"/>
            </a:pPr>
            <a:r>
              <a:rPr lang="en-US" sz="3400" err="1">
                <a:latin typeface="Times New Roman"/>
                <a:cs typeface="Times New Roman"/>
              </a:rPr>
              <a:t>Dask</a:t>
            </a:r>
            <a:r>
              <a:rPr lang="en-US" sz="3400">
                <a:latin typeface="Times New Roman"/>
                <a:cs typeface="Times New Roman"/>
              </a:rPr>
              <a:t>: This is for parallel computation when tasks do not fit into memory. Integrated with </a:t>
            </a:r>
            <a:r>
              <a:rPr lang="en-US" sz="3400" err="1">
                <a:latin typeface="Times New Roman"/>
                <a:cs typeface="Times New Roman"/>
              </a:rPr>
              <a:t>PySpark</a:t>
            </a:r>
            <a:r>
              <a:rPr lang="en-US" sz="3400">
                <a:latin typeface="Times New Roman"/>
                <a:cs typeface="Times New Roman"/>
              </a:rPr>
              <a:t>, it allows for scalable data analysis through efficient handling of heavy computation.</a:t>
            </a:r>
          </a:p>
          <a:p>
            <a:pPr marL="457200" indent="-457200" algn="just">
              <a:buFont typeface="Arial"/>
              <a:buChar char="•"/>
            </a:pPr>
            <a:endParaRPr lang="en-US" sz="3400">
              <a:cs typeface="Times New Roman"/>
            </a:endParaRPr>
          </a:p>
          <a:p>
            <a:pPr marL="457200" indent="-457200" algn="just">
              <a:buFont typeface="Arial"/>
              <a:buChar char="•"/>
            </a:pPr>
            <a:r>
              <a:rPr lang="en-US" sz="3400">
                <a:latin typeface="Times New Roman"/>
                <a:cs typeface="Times New Roman"/>
              </a:rPr>
              <a:t>Cassandra: This is a distributed NoSQL database intended to provide scalable data storage, featuring high availability and fault tolerance. The architecture is fitting for this project since it very efficiently stores and retrieves large volumes of structured business data.</a:t>
            </a:r>
          </a:p>
          <a:p>
            <a:pPr marL="457200" indent="-457200" algn="just">
              <a:buFont typeface="Arial"/>
              <a:buChar char="•"/>
            </a:pPr>
            <a:endParaRPr lang="en-US" sz="3400">
              <a:cs typeface="Times New Roman"/>
            </a:endParaRPr>
          </a:p>
          <a:p>
            <a:pPr marL="457200" indent="-457200" algn="just">
              <a:buFont typeface="Arial"/>
              <a:buChar char="•"/>
            </a:pPr>
            <a:r>
              <a:rPr lang="en-US" sz="3400">
                <a:latin typeface="Times New Roman"/>
                <a:cs typeface="Times New Roman"/>
              </a:rPr>
              <a:t>Kafka: This becomes useful for real-time data streaming. In fact, Kafka allows for the continuous ingestion and processing of streams of data, thus laying the bedrock for any future real-time Yelp review analysis.</a:t>
            </a:r>
          </a:p>
          <a:p>
            <a:pPr marL="457200" indent="-457200" algn="just">
              <a:buFont typeface="Arial"/>
              <a:buChar char="•"/>
            </a:pPr>
            <a:endParaRPr lang="en-US" sz="3400">
              <a:cs typeface="Times New Roman"/>
            </a:endParaRPr>
          </a:p>
          <a:p>
            <a:pPr marL="457200" indent="-457200" algn="just">
              <a:lnSpc>
                <a:spcPct val="125000"/>
              </a:lnSpc>
              <a:buFont typeface="Arial"/>
              <a:buChar char="•"/>
            </a:pPr>
            <a:r>
              <a:rPr lang="en-US" sz="3400">
                <a:latin typeface="Times New Roman"/>
                <a:cs typeface="Times New Roman"/>
              </a:rPr>
              <a:t>Cassandra Driver: Cassandra is a Python library that interfaces with Cassandra and allows for efficient access and modification of data within the distributed storage system. This especially plays an important role when working with big data sets, such as those provided by Yelp.</a:t>
            </a:r>
          </a:p>
        </p:txBody>
      </p:sp>
      <p:sp>
        <p:nvSpPr>
          <p:cNvPr id="15" name="Text Box 261">
            <a:extLst>
              <a:ext uri="{FF2B5EF4-FFF2-40B4-BE49-F238E27FC236}">
                <a16:creationId xmlns:a16="http://schemas.microsoft.com/office/drawing/2014/main" id="{5EEF5699-1593-4C00-A8DA-2D84CC526D3E}"/>
              </a:ext>
            </a:extLst>
          </p:cNvPr>
          <p:cNvSpPr txBox="1">
            <a:spLocks noChangeArrowheads="1"/>
          </p:cNvSpPr>
          <p:nvPr/>
        </p:nvSpPr>
        <p:spPr bwMode="auto">
          <a:xfrm>
            <a:off x="13258800" y="19423063"/>
            <a:ext cx="16944179" cy="13188547"/>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0020" tIns="80010" rIns="160020" bIns="160020" anchor="t">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a:p>
            <a:pPr lvl="1" algn="just">
              <a:lnSpc>
                <a:spcPct val="120000"/>
              </a:lnSpc>
              <a:buFontTx/>
              <a:buChar char="•"/>
            </a:pPr>
            <a:endParaRPr lang="en-US" altLang="ja-JP" sz="3200" b="1">
              <a:solidFill>
                <a:schemeClr val="tx1">
                  <a:lumMod val="75000"/>
                  <a:lumOff val="25000"/>
                </a:schemeClr>
              </a:solidFill>
              <a:latin typeface="Arial" panose="020B0604020202020204" pitchFamily="34" charset="0"/>
              <a:ea typeface="ＭＳ Ｐゴシック" charset="-128"/>
              <a:cs typeface="Arial" panose="020B0604020202020204" pitchFamily="34" charset="0"/>
            </a:endParaRPr>
          </a:p>
        </p:txBody>
      </p:sp>
      <p:sp>
        <p:nvSpPr>
          <p:cNvPr id="16" name="Text Box 248">
            <a:extLst>
              <a:ext uri="{FF2B5EF4-FFF2-40B4-BE49-F238E27FC236}">
                <a16:creationId xmlns:a16="http://schemas.microsoft.com/office/drawing/2014/main" id="{733C6985-888D-42D0-BB24-E57363CA8751}"/>
              </a:ext>
            </a:extLst>
          </p:cNvPr>
          <p:cNvSpPr txBox="1">
            <a:spLocks noChangeArrowheads="1"/>
          </p:cNvSpPr>
          <p:nvPr/>
        </p:nvSpPr>
        <p:spPr bwMode="auto">
          <a:xfrm>
            <a:off x="13258801" y="6858000"/>
            <a:ext cx="16916400" cy="684803"/>
          </a:xfrm>
          <a:prstGeom prst="rect">
            <a:avLst/>
          </a:prstGeom>
          <a:solidFill>
            <a:srgbClr val="461D7C"/>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panose="020B0A04020102020204" pitchFamily="34" charset="0"/>
                <a:ea typeface="SimSun" pitchFamily="2" charset="-122"/>
                <a:cs typeface="Lucida Sans" pitchFamily="34" charset="0"/>
              </a:rPr>
              <a:t>Big Data Frameworks</a:t>
            </a:r>
            <a:endParaRPr lang="en-US" altLang="zh-CN" sz="2800" b="1">
              <a:solidFill>
                <a:srgbClr val="FDD023"/>
              </a:solidFill>
              <a:latin typeface="Arial Black" panose="020B0A04020102020204" pitchFamily="34" charset="0"/>
              <a:ea typeface="SimSun" pitchFamily="2" charset="-122"/>
              <a:cs typeface="Lucida Sans" pitchFamily="34" charset="0"/>
            </a:endParaRPr>
          </a:p>
        </p:txBody>
      </p:sp>
      <p:sp>
        <p:nvSpPr>
          <p:cNvPr id="20" name="Text Box 248">
            <a:extLst>
              <a:ext uri="{FF2B5EF4-FFF2-40B4-BE49-F238E27FC236}">
                <a16:creationId xmlns:a16="http://schemas.microsoft.com/office/drawing/2014/main" id="{D3630B2B-0361-40CD-82C0-8C1D46313DD6}"/>
              </a:ext>
            </a:extLst>
          </p:cNvPr>
          <p:cNvSpPr txBox="1">
            <a:spLocks noChangeArrowheads="1"/>
          </p:cNvSpPr>
          <p:nvPr/>
        </p:nvSpPr>
        <p:spPr bwMode="auto">
          <a:xfrm>
            <a:off x="13258800" y="18738260"/>
            <a:ext cx="16916400" cy="684803"/>
          </a:xfrm>
          <a:prstGeom prst="rect">
            <a:avLst/>
          </a:prstGeom>
          <a:solidFill>
            <a:srgbClr val="461D7C"/>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panose="020B0A04020102020204" pitchFamily="34" charset="0"/>
                <a:ea typeface="SimSun" pitchFamily="2" charset="-122"/>
                <a:cs typeface="Lucida Sans" pitchFamily="34" charset="0"/>
              </a:rPr>
              <a:t>Main Results &amp; Screenshots</a:t>
            </a:r>
            <a:endParaRPr lang="en-US" altLang="zh-CN" sz="2800" b="1">
              <a:solidFill>
                <a:srgbClr val="FDD023"/>
              </a:solidFill>
              <a:latin typeface="Arial Black" panose="020B0A04020102020204" pitchFamily="34" charset="0"/>
              <a:ea typeface="SimSun" pitchFamily="2" charset="-122"/>
              <a:cs typeface="Lucida Sans" pitchFamily="34" charset="0"/>
            </a:endParaRPr>
          </a:p>
        </p:txBody>
      </p:sp>
      <p:sp>
        <p:nvSpPr>
          <p:cNvPr id="18" name="Text Box 248">
            <a:extLst>
              <a:ext uri="{FF2B5EF4-FFF2-40B4-BE49-F238E27FC236}">
                <a16:creationId xmlns:a16="http://schemas.microsoft.com/office/drawing/2014/main" id="{0C4DD815-6E1B-4806-BF7E-3D84E4EEC94B}"/>
              </a:ext>
            </a:extLst>
          </p:cNvPr>
          <p:cNvSpPr txBox="1">
            <a:spLocks noChangeArrowheads="1"/>
          </p:cNvSpPr>
          <p:nvPr/>
        </p:nvSpPr>
        <p:spPr bwMode="auto">
          <a:xfrm>
            <a:off x="30886026" y="20823147"/>
            <a:ext cx="12291774" cy="684803"/>
          </a:xfrm>
          <a:prstGeom prst="rect">
            <a:avLst/>
          </a:prstGeom>
          <a:solidFill>
            <a:srgbClr val="461D7C"/>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panose="020B0A04020102020204" pitchFamily="34" charset="0"/>
                <a:ea typeface="SimSun" pitchFamily="2" charset="-122"/>
                <a:cs typeface="Lucida Sans" pitchFamily="34" charset="0"/>
              </a:rPr>
              <a:t>Conclusion &amp; Future Work</a:t>
            </a:r>
            <a:endParaRPr lang="en-US" altLang="zh-CN" sz="2800" b="1">
              <a:solidFill>
                <a:srgbClr val="FDD023"/>
              </a:solidFill>
              <a:latin typeface="Arial Black" panose="020B0A04020102020204" pitchFamily="34" charset="0"/>
              <a:ea typeface="SimSun" pitchFamily="2" charset="-122"/>
              <a:cs typeface="Lucida Sans" pitchFamily="34" charset="0"/>
            </a:endParaRPr>
          </a:p>
        </p:txBody>
      </p:sp>
      <p:sp>
        <p:nvSpPr>
          <p:cNvPr id="21" name="Text Box 242">
            <a:extLst>
              <a:ext uri="{FF2B5EF4-FFF2-40B4-BE49-F238E27FC236}">
                <a16:creationId xmlns:a16="http://schemas.microsoft.com/office/drawing/2014/main" id="{B262AF8C-C6B2-487F-BBD8-FCE284E6D8DD}"/>
              </a:ext>
            </a:extLst>
          </p:cNvPr>
          <p:cNvSpPr txBox="1">
            <a:spLocks noChangeArrowheads="1"/>
          </p:cNvSpPr>
          <p:nvPr/>
        </p:nvSpPr>
        <p:spPr bwMode="auto">
          <a:xfrm>
            <a:off x="30833399" y="21506141"/>
            <a:ext cx="12346911" cy="9156033"/>
          </a:xfrm>
          <a:prstGeom prst="rect">
            <a:avLst/>
          </a:prstGeom>
          <a:solidFill>
            <a:schemeClr val="bg1"/>
          </a:solidFill>
          <a:ln w="57150" cmpd="thinThick">
            <a:noFill/>
            <a:miter lim="800000"/>
          </a:ln>
        </p:spPr>
        <p:txBody>
          <a:bodyPr wrap="square" lIns="160020" tIns="80010" rIns="160020" bIns="160020" anchor="t">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buFont typeface="Arial"/>
              <a:buChar char="•"/>
            </a:pPr>
            <a:r>
              <a:rPr lang="en-US" sz="3600">
                <a:effectLst/>
                <a:latin typeface="Times New Roman"/>
                <a:ea typeface="Arial" panose="020B0604020202020204" pitchFamily="34" charset="0"/>
                <a:cs typeface="Times New Roman"/>
              </a:rPr>
              <a:t>The project </a:t>
            </a:r>
            <a:r>
              <a:rPr lang="en-US" sz="3600">
                <a:latin typeface="Times New Roman"/>
                <a:ea typeface="Arial" panose="020B0604020202020204" pitchFamily="34" charset="0"/>
                <a:cs typeface="Times New Roman"/>
              </a:rPr>
              <a:t>has effectively leveraged </a:t>
            </a:r>
            <a:r>
              <a:rPr lang="en-US" sz="3600">
                <a:effectLst/>
                <a:latin typeface="Times New Roman"/>
                <a:ea typeface="Arial" panose="020B0604020202020204" pitchFamily="34" charset="0"/>
                <a:cs typeface="Times New Roman"/>
              </a:rPr>
              <a:t>big data </a:t>
            </a:r>
            <a:r>
              <a:rPr lang="en-US" sz="3600">
                <a:latin typeface="Times New Roman"/>
                <a:ea typeface="Arial" panose="020B0604020202020204" pitchFamily="34" charset="0"/>
                <a:cs typeface="Times New Roman"/>
              </a:rPr>
              <a:t>frameworks </a:t>
            </a:r>
            <a:r>
              <a:rPr lang="en-US" sz="3600">
                <a:effectLst/>
                <a:latin typeface="Times New Roman"/>
                <a:ea typeface="Arial" panose="020B0604020202020204" pitchFamily="34" charset="0"/>
                <a:cs typeface="Times New Roman"/>
              </a:rPr>
              <a:t>like PySpark</a:t>
            </a:r>
            <a:r>
              <a:rPr lang="en-US" sz="3600">
                <a:latin typeface="Times New Roman"/>
                <a:ea typeface="Arial" panose="020B0604020202020204" pitchFamily="34" charset="0"/>
                <a:cs typeface="Times New Roman"/>
              </a:rPr>
              <a:t>, Dask,</a:t>
            </a:r>
            <a:r>
              <a:rPr lang="en-US" sz="3600">
                <a:effectLst/>
                <a:latin typeface="Times New Roman"/>
                <a:ea typeface="Arial" panose="020B0604020202020204" pitchFamily="34" charset="0"/>
                <a:cs typeface="Times New Roman"/>
              </a:rPr>
              <a:t> Cassandra, </a:t>
            </a:r>
            <a:r>
              <a:rPr lang="en-US" sz="3600">
                <a:latin typeface="Times New Roman"/>
                <a:ea typeface="Arial" panose="020B0604020202020204" pitchFamily="34" charset="0"/>
                <a:cs typeface="Times New Roman"/>
              </a:rPr>
              <a:t>and Kafka in processing and analyzing </a:t>
            </a:r>
            <a:r>
              <a:rPr lang="en-US" sz="3600">
                <a:effectLst/>
                <a:latin typeface="Times New Roman"/>
                <a:ea typeface="Arial" panose="020B0604020202020204" pitchFamily="34" charset="0"/>
                <a:cs typeface="Times New Roman"/>
              </a:rPr>
              <a:t>large </a:t>
            </a:r>
            <a:r>
              <a:rPr lang="en-US" sz="3600">
                <a:latin typeface="Times New Roman"/>
                <a:ea typeface="Arial" panose="020B0604020202020204" pitchFamily="34" charset="0"/>
                <a:cs typeface="Times New Roman"/>
              </a:rPr>
              <a:t>Yelp </a:t>
            </a:r>
            <a:r>
              <a:rPr lang="en-US" sz="3600">
                <a:effectLst/>
                <a:latin typeface="Times New Roman"/>
                <a:ea typeface="Arial" panose="020B0604020202020204" pitchFamily="34" charset="0"/>
                <a:cs typeface="Times New Roman"/>
              </a:rPr>
              <a:t>data</a:t>
            </a:r>
            <a:r>
              <a:rPr lang="en-US" sz="3600">
                <a:latin typeface="Times New Roman"/>
                <a:ea typeface="Arial" panose="020B0604020202020204" pitchFamily="34" charset="0"/>
                <a:cs typeface="Times New Roman"/>
              </a:rPr>
              <a:t>. In addition, it has identified</a:t>
            </a:r>
            <a:r>
              <a:rPr lang="en-US" sz="3600">
                <a:effectLst/>
                <a:latin typeface="Times New Roman"/>
                <a:ea typeface="Arial" panose="020B0604020202020204" pitchFamily="34" charset="0"/>
                <a:cs typeface="Times New Roman"/>
              </a:rPr>
              <a:t> Random Forest </a:t>
            </a:r>
            <a:r>
              <a:rPr lang="en-US" sz="3600">
                <a:latin typeface="Times New Roman"/>
                <a:ea typeface="Arial" panose="020B0604020202020204" pitchFamily="34" charset="0"/>
                <a:cs typeface="Times New Roman"/>
              </a:rPr>
              <a:t>and Gradient Boosting as the most appropriate predictions of business success</a:t>
            </a:r>
            <a:r>
              <a:rPr lang="en-US" sz="3600">
                <a:effectLst/>
                <a:latin typeface="Times New Roman"/>
                <a:ea typeface="Arial" panose="020B0604020202020204" pitchFamily="34" charset="0"/>
                <a:cs typeface="Times New Roman"/>
              </a:rPr>
              <a:t>.</a:t>
            </a:r>
            <a:endParaRPr lang="en-US">
              <a:latin typeface="Times New Roman"/>
              <a:cs typeface="Times New Roman"/>
            </a:endParaRPr>
          </a:p>
          <a:p>
            <a:pPr algn="just">
              <a:buFont typeface="Arial"/>
              <a:buChar char="•"/>
            </a:pPr>
            <a:endParaRPr lang="en-US"/>
          </a:p>
          <a:p>
            <a:pPr algn="just">
              <a:buFont typeface="Arial"/>
              <a:buChar char="•"/>
            </a:pPr>
            <a:r>
              <a:rPr lang="en-US" sz="3600">
                <a:latin typeface="Times New Roman"/>
                <a:ea typeface="Arial" panose="020B0604020202020204" pitchFamily="34" charset="0"/>
                <a:cs typeface="Times New Roman"/>
              </a:rPr>
              <a:t>Future improvements include hyperparameter tuning</a:t>
            </a:r>
            <a:r>
              <a:rPr lang="en-US" sz="3600">
                <a:effectLst/>
                <a:latin typeface="Times New Roman"/>
                <a:ea typeface="Arial" panose="020B0604020202020204" pitchFamily="34" charset="0"/>
                <a:cs typeface="Times New Roman"/>
              </a:rPr>
              <a:t>, </a:t>
            </a:r>
            <a:r>
              <a:rPr lang="en-US" sz="3600">
                <a:latin typeface="Times New Roman"/>
                <a:ea typeface="Arial" panose="020B0604020202020204" pitchFamily="34" charset="0"/>
                <a:cs typeface="Times New Roman"/>
              </a:rPr>
              <a:t>with the exploration of </a:t>
            </a:r>
            <a:r>
              <a:rPr lang="en-US" sz="3600">
                <a:effectLst/>
                <a:latin typeface="Times New Roman"/>
                <a:ea typeface="Arial" panose="020B0604020202020204" pitchFamily="34" charset="0"/>
                <a:cs typeface="Times New Roman"/>
              </a:rPr>
              <a:t>deep learning methods </a:t>
            </a:r>
            <a:r>
              <a:rPr lang="en-US" sz="3600">
                <a:latin typeface="Times New Roman"/>
                <a:ea typeface="Arial" panose="020B0604020202020204" pitchFamily="34" charset="0"/>
                <a:cs typeface="Times New Roman"/>
              </a:rPr>
              <a:t>for further improvement in </a:t>
            </a:r>
            <a:r>
              <a:rPr lang="en-US" sz="3600">
                <a:effectLst/>
                <a:latin typeface="Times New Roman"/>
                <a:ea typeface="Arial" panose="020B0604020202020204" pitchFamily="34" charset="0"/>
                <a:cs typeface="Times New Roman"/>
              </a:rPr>
              <a:t>the </a:t>
            </a:r>
            <a:r>
              <a:rPr lang="en-US" sz="3600">
                <a:latin typeface="Times New Roman"/>
                <a:ea typeface="Arial" panose="020B0604020202020204" pitchFamily="34" charset="0"/>
                <a:cs typeface="Times New Roman"/>
              </a:rPr>
              <a:t>accuracy </a:t>
            </a:r>
            <a:r>
              <a:rPr lang="en-US" sz="3600">
                <a:effectLst/>
                <a:latin typeface="Times New Roman"/>
                <a:ea typeface="Arial" panose="020B0604020202020204" pitchFamily="34" charset="0"/>
                <a:cs typeface="Times New Roman"/>
              </a:rPr>
              <a:t>of </a:t>
            </a:r>
            <a:r>
              <a:rPr lang="en-US" sz="3600">
                <a:latin typeface="Times New Roman"/>
                <a:ea typeface="Arial" panose="020B0604020202020204" pitchFamily="34" charset="0"/>
                <a:cs typeface="Times New Roman"/>
              </a:rPr>
              <a:t>predictions and enabling more complex interactions between features</a:t>
            </a:r>
            <a:r>
              <a:rPr lang="en-US" sz="3600">
                <a:effectLst/>
                <a:latin typeface="Times New Roman"/>
                <a:ea typeface="Arial" panose="020B0604020202020204" pitchFamily="34" charset="0"/>
                <a:cs typeface="Times New Roman"/>
              </a:rPr>
              <a:t>.</a:t>
            </a:r>
            <a:endParaRPr lang="en-US">
              <a:latin typeface="Times New Roman"/>
              <a:cs typeface="Times New Roman"/>
            </a:endParaRPr>
          </a:p>
          <a:p>
            <a:pPr algn="just">
              <a:buFont typeface="Arial"/>
              <a:buChar char="•"/>
            </a:pPr>
            <a:endParaRPr lang="en-US"/>
          </a:p>
          <a:p>
            <a:pPr algn="just">
              <a:buFont typeface="Arial"/>
              <a:buChar char="•"/>
            </a:pPr>
            <a:r>
              <a:rPr lang="en-US" sz="3600">
                <a:latin typeface="Times New Roman"/>
                <a:ea typeface="Arial" panose="020B0604020202020204" pitchFamily="34" charset="0"/>
                <a:cs typeface="Times New Roman"/>
              </a:rPr>
              <a:t>The extension of</a:t>
            </a:r>
            <a:r>
              <a:rPr lang="en-US" sz="3600">
                <a:effectLst/>
                <a:latin typeface="Times New Roman"/>
                <a:ea typeface="Arial" panose="020B0604020202020204" pitchFamily="34" charset="0"/>
                <a:cs typeface="Times New Roman"/>
              </a:rPr>
              <a:t> the </a:t>
            </a:r>
            <a:r>
              <a:rPr lang="en-US" sz="3600">
                <a:latin typeface="Times New Roman"/>
                <a:ea typeface="Arial" panose="020B0604020202020204" pitchFamily="34" charset="0"/>
                <a:cs typeface="Times New Roman"/>
              </a:rPr>
              <a:t>system to real-time data processing using Apache Kafka </a:t>
            </a:r>
            <a:r>
              <a:rPr lang="en-US" sz="3600">
                <a:effectLst/>
                <a:latin typeface="Times New Roman"/>
                <a:ea typeface="Arial" panose="020B0604020202020204" pitchFamily="34" charset="0"/>
                <a:cs typeface="Times New Roman"/>
              </a:rPr>
              <a:t>and </a:t>
            </a:r>
            <a:r>
              <a:rPr lang="en-US" sz="3600">
                <a:latin typeface="Times New Roman"/>
                <a:ea typeface="Arial" panose="020B0604020202020204" pitchFamily="34" charset="0"/>
                <a:cs typeface="Times New Roman"/>
              </a:rPr>
              <a:t>its integration </a:t>
            </a:r>
            <a:r>
              <a:rPr lang="en-US" sz="3600">
                <a:effectLst/>
                <a:latin typeface="Times New Roman"/>
                <a:ea typeface="Arial" panose="020B0604020202020204" pitchFamily="34" charset="0"/>
                <a:cs typeface="Times New Roman"/>
              </a:rPr>
              <a:t>with </a:t>
            </a:r>
            <a:r>
              <a:rPr lang="en-US" sz="3600">
                <a:latin typeface="Times New Roman"/>
                <a:ea typeface="Arial" panose="020B0604020202020204" pitchFamily="34" charset="0"/>
                <a:cs typeface="Times New Roman"/>
              </a:rPr>
              <a:t>sentiment analysis using NLP will </a:t>
            </a:r>
            <a:r>
              <a:rPr lang="en-US" sz="3600">
                <a:effectLst/>
                <a:latin typeface="Times New Roman"/>
                <a:ea typeface="Arial" panose="020B0604020202020204" pitchFamily="34" charset="0"/>
                <a:cs typeface="Times New Roman"/>
              </a:rPr>
              <a:t>provide </a:t>
            </a:r>
            <a:r>
              <a:rPr lang="en-US" sz="3600">
                <a:latin typeface="Times New Roman"/>
                <a:ea typeface="Arial" panose="020B0604020202020204" pitchFamily="34" charset="0"/>
                <a:cs typeface="Times New Roman"/>
              </a:rPr>
              <a:t>dynamic </a:t>
            </a:r>
            <a:r>
              <a:rPr lang="en-US" sz="3600">
                <a:effectLst/>
                <a:latin typeface="Times New Roman"/>
                <a:ea typeface="Arial" panose="020B0604020202020204" pitchFamily="34" charset="0"/>
                <a:cs typeface="Times New Roman"/>
              </a:rPr>
              <a:t>insights and </a:t>
            </a:r>
            <a:r>
              <a:rPr lang="en-US" sz="3600">
                <a:latin typeface="Times New Roman"/>
                <a:ea typeface="Arial" panose="020B0604020202020204" pitchFamily="34" charset="0"/>
                <a:cs typeface="Times New Roman"/>
              </a:rPr>
              <a:t>a deep understanding </a:t>
            </a:r>
            <a:r>
              <a:rPr lang="en-US" sz="3600">
                <a:effectLst/>
                <a:latin typeface="Times New Roman"/>
                <a:ea typeface="Arial" panose="020B0604020202020204" pitchFamily="34" charset="0"/>
                <a:cs typeface="Times New Roman"/>
              </a:rPr>
              <a:t>of </a:t>
            </a:r>
            <a:r>
              <a:rPr lang="en-US" sz="3600">
                <a:latin typeface="Times New Roman"/>
                <a:ea typeface="Arial" panose="020B0604020202020204" pitchFamily="34" charset="0"/>
                <a:cs typeface="Times New Roman"/>
              </a:rPr>
              <a:t>customer feedback</a:t>
            </a:r>
            <a:r>
              <a:rPr lang="en-US" sz="3600">
                <a:effectLst/>
                <a:latin typeface="Times New Roman"/>
                <a:ea typeface="Arial" panose="020B0604020202020204" pitchFamily="34" charset="0"/>
                <a:cs typeface="Times New Roman"/>
              </a:rPr>
              <a:t>.</a:t>
            </a:r>
            <a:endParaRPr lang="en-US">
              <a:latin typeface="Times New Roman"/>
              <a:cs typeface="Times New Roman"/>
            </a:endParaRPr>
          </a:p>
          <a:p>
            <a:pPr algn="just">
              <a:buFont typeface="Arial"/>
              <a:buChar char="•"/>
            </a:pPr>
            <a:endParaRPr lang="en-US"/>
          </a:p>
          <a:p>
            <a:pPr algn="just">
              <a:lnSpc>
                <a:spcPct val="120000"/>
              </a:lnSpc>
              <a:buFontTx/>
              <a:buChar char="•"/>
            </a:pPr>
            <a:endParaRPr lang="en-US" sz="3600">
              <a:effectLst/>
              <a:latin typeface="Arial" panose="020B0604020202020204" pitchFamily="34" charset="0"/>
              <a:ea typeface="Arial" panose="020B0604020202020204" pitchFamily="34" charset="0"/>
              <a:cs typeface="Arial"/>
            </a:endParaRPr>
          </a:p>
        </p:txBody>
      </p:sp>
      <p:sp>
        <p:nvSpPr>
          <p:cNvPr id="22" name="Text Box 242">
            <a:extLst>
              <a:ext uri="{FF2B5EF4-FFF2-40B4-BE49-F238E27FC236}">
                <a16:creationId xmlns:a16="http://schemas.microsoft.com/office/drawing/2014/main" id="{967DE566-57EF-4A8F-9A68-F9A6D1A0C0EA}"/>
              </a:ext>
            </a:extLst>
          </p:cNvPr>
          <p:cNvSpPr txBox="1">
            <a:spLocks noChangeArrowheads="1"/>
          </p:cNvSpPr>
          <p:nvPr/>
        </p:nvSpPr>
        <p:spPr bwMode="auto">
          <a:xfrm>
            <a:off x="761003" y="20491050"/>
            <a:ext cx="12053818" cy="11187892"/>
          </a:xfrm>
          <a:prstGeom prst="rect">
            <a:avLst/>
          </a:prstGeom>
          <a:solidFill>
            <a:schemeClr val="bg1"/>
          </a:solidFill>
          <a:ln w="57150" cmpd="thinThick">
            <a:noFill/>
            <a:miter lim="800000"/>
          </a:ln>
        </p:spPr>
        <p:txBody>
          <a:bodyPr wrap="square" lIns="160020" tIns="80010" rIns="160020" bIns="160020" anchor="t">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buFont typeface="Arial"/>
              <a:buChar char="•"/>
            </a:pPr>
            <a:r>
              <a:rPr lang="en-US" sz="3200">
                <a:solidFill>
                  <a:schemeClr val="tx1">
                    <a:lumMod val="75000"/>
                    <a:lumOff val="25000"/>
                  </a:schemeClr>
                </a:solidFill>
                <a:latin typeface="Times New Roman"/>
                <a:ea typeface="ＭＳ Ｐゴシック" charset="-128"/>
                <a:cs typeface="Times New Roman"/>
              </a:rPr>
              <a:t>The project therefore begins by ingesting and cleaning the data; hence, the Yelp business dataset shall be loaded into PySpark DataFrames through missing value handling, renaming columns, and preparing the data for analysis.</a:t>
            </a:r>
            <a:endParaRPr lang="en-US">
              <a:solidFill>
                <a:schemeClr val="tx1">
                  <a:lumMod val="75000"/>
                  <a:lumOff val="25000"/>
                </a:schemeClr>
              </a:solidFill>
              <a:latin typeface="Times New Roman"/>
              <a:cs typeface="Times New Roman"/>
            </a:endParaRPr>
          </a:p>
          <a:p>
            <a:pPr algn="just">
              <a:buFont typeface="Arial"/>
              <a:buChar char="•"/>
            </a:pPr>
            <a:endParaRPr lang="en-US"/>
          </a:p>
          <a:p>
            <a:pPr algn="just">
              <a:buFont typeface="Arial"/>
              <a:buChar char="•"/>
            </a:pPr>
            <a:r>
              <a:rPr lang="en-US" sz="3200" err="1">
                <a:solidFill>
                  <a:schemeClr val="tx1">
                    <a:lumMod val="75000"/>
                    <a:lumOff val="25000"/>
                  </a:schemeClr>
                </a:solidFill>
                <a:latin typeface="Times New Roman"/>
                <a:ea typeface="ＭＳ Ｐゴシック"/>
                <a:cs typeface="Times New Roman"/>
              </a:rPr>
              <a:t>PySpark</a:t>
            </a:r>
            <a:r>
              <a:rPr lang="en-US" sz="3200">
                <a:solidFill>
                  <a:schemeClr val="tx1">
                    <a:lumMod val="75000"/>
                    <a:lumOff val="25000"/>
                  </a:schemeClr>
                </a:solidFill>
                <a:latin typeface="Times New Roman"/>
                <a:ea typeface="ＭＳ Ｐゴシック"/>
                <a:cs typeface="Times New Roman"/>
              </a:rPr>
              <a:t> is used to conduct EDA that explains, in particular, the main features regarding star rating distribution and the counts of reviews to bring out trends and insight into the performance at businesses.</a:t>
            </a:r>
            <a:endParaRPr lang="en-US">
              <a:solidFill>
                <a:schemeClr val="tx1">
                  <a:lumMod val="75000"/>
                  <a:lumOff val="25000"/>
                </a:schemeClr>
              </a:solidFill>
              <a:latin typeface="Times New Roman"/>
              <a:ea typeface="ＭＳ Ｐゴシック"/>
              <a:cs typeface="Times New Roman"/>
            </a:endParaRPr>
          </a:p>
          <a:p>
            <a:pPr algn="just">
              <a:buFont typeface="Arial"/>
              <a:buChar char="•"/>
            </a:pPr>
            <a:endParaRPr lang="en-US"/>
          </a:p>
          <a:p>
            <a:pPr algn="just">
              <a:buFont typeface="Arial"/>
              <a:buChar char="•"/>
            </a:pPr>
            <a:r>
              <a:rPr lang="en-US" sz="3200">
                <a:solidFill>
                  <a:schemeClr val="tx1">
                    <a:lumMod val="75000"/>
                    <a:lumOff val="25000"/>
                  </a:schemeClr>
                </a:solidFill>
                <a:latin typeface="Times New Roman"/>
                <a:ea typeface="ＭＳ Ｐゴシック" charset="-128"/>
                <a:cs typeface="Times New Roman"/>
              </a:rPr>
              <a:t>It designs a machine learning pipeline that trains the models, such as Logistic Regression, SGD, Gradient Boosting, and Random Forest, on the data for the prediction of business success based on customer feedback.</a:t>
            </a:r>
            <a:endParaRPr lang="en-US">
              <a:solidFill>
                <a:schemeClr val="tx1">
                  <a:lumMod val="75000"/>
                  <a:lumOff val="25000"/>
                </a:schemeClr>
              </a:solidFill>
              <a:latin typeface="Times New Roman"/>
              <a:cs typeface="Times New Roman"/>
            </a:endParaRPr>
          </a:p>
          <a:p>
            <a:pPr algn="just">
              <a:buFont typeface="Arial"/>
              <a:buChar char="•"/>
            </a:pPr>
            <a:endParaRPr lang="en-US"/>
          </a:p>
          <a:p>
            <a:pPr algn="just">
              <a:buFont typeface="Arial"/>
              <a:buChar char="•"/>
            </a:pPr>
            <a:r>
              <a:rPr lang="en-US" sz="3200">
                <a:solidFill>
                  <a:schemeClr val="tx1">
                    <a:lumMod val="75000"/>
                    <a:lumOff val="25000"/>
                  </a:schemeClr>
                </a:solidFill>
                <a:latin typeface="Times New Roman"/>
                <a:ea typeface="ＭＳ Ｐゴシック"/>
                <a:cs typeface="Times New Roman"/>
              </a:rPr>
              <a:t>The performance of the models is estimated by accuracy, precision, recall, and F1-score evaluation metrics, where the Random Forest and Gradient Boosting ensemble methods perform better.</a:t>
            </a:r>
            <a:endParaRPr lang="en-US">
              <a:solidFill>
                <a:schemeClr val="tx1">
                  <a:lumMod val="75000"/>
                  <a:lumOff val="25000"/>
                </a:schemeClr>
              </a:solidFill>
              <a:ea typeface="ＭＳ Ｐゴシック"/>
            </a:endParaRPr>
          </a:p>
          <a:p>
            <a:pPr algn="just">
              <a:buFont typeface="Arial"/>
              <a:buChar char="•"/>
            </a:pPr>
            <a:endParaRPr lang="en-US"/>
          </a:p>
          <a:p>
            <a:pPr algn="just">
              <a:lnSpc>
                <a:spcPct val="120000"/>
              </a:lnSpc>
              <a:buFont typeface="Arial"/>
              <a:buChar char="•"/>
            </a:pPr>
            <a:r>
              <a:rPr lang="en-US" sz="3200">
                <a:solidFill>
                  <a:schemeClr val="tx1">
                    <a:lumMod val="75000"/>
                    <a:lumOff val="25000"/>
                  </a:schemeClr>
                </a:solidFill>
                <a:latin typeface="Times New Roman"/>
                <a:ea typeface="ＭＳ Ｐゴシック"/>
                <a:cs typeface="Times New Roman"/>
              </a:rPr>
              <a:t>Big data frameworks are integrated into this system, including </a:t>
            </a:r>
            <a:r>
              <a:rPr lang="en-US" sz="3200" err="1">
                <a:solidFill>
                  <a:schemeClr val="tx1">
                    <a:lumMod val="75000"/>
                    <a:lumOff val="25000"/>
                  </a:schemeClr>
                </a:solidFill>
                <a:latin typeface="Times New Roman"/>
                <a:ea typeface="ＭＳ Ｐゴシック"/>
                <a:cs typeface="Times New Roman"/>
              </a:rPr>
              <a:t>PySpark</a:t>
            </a:r>
            <a:r>
              <a:rPr lang="en-US" sz="3200">
                <a:solidFill>
                  <a:schemeClr val="tx1">
                    <a:lumMod val="75000"/>
                    <a:lumOff val="25000"/>
                  </a:schemeClr>
                </a:solidFill>
                <a:latin typeface="Times New Roman"/>
                <a:ea typeface="ＭＳ Ｐゴシック"/>
                <a:cs typeface="Times New Roman"/>
              </a:rPr>
              <a:t>, </a:t>
            </a:r>
            <a:r>
              <a:rPr lang="en-US" sz="3200" err="1">
                <a:solidFill>
                  <a:schemeClr val="tx1">
                    <a:lumMod val="75000"/>
                    <a:lumOff val="25000"/>
                  </a:schemeClr>
                </a:solidFill>
                <a:latin typeface="Times New Roman"/>
                <a:ea typeface="ＭＳ Ｐゴシック"/>
                <a:cs typeface="Times New Roman"/>
              </a:rPr>
              <a:t>Dask</a:t>
            </a:r>
            <a:r>
              <a:rPr lang="en-US" sz="3200">
                <a:solidFill>
                  <a:schemeClr val="tx1">
                    <a:lumMod val="75000"/>
                    <a:lumOff val="25000"/>
                  </a:schemeClr>
                </a:solidFill>
                <a:latin typeface="Times New Roman"/>
                <a:ea typeface="ＭＳ Ｐゴシック"/>
                <a:cs typeface="Times New Roman"/>
              </a:rPr>
              <a:t>, Cassandra, and Kafka, where data could be </a:t>
            </a:r>
            <a:r>
              <a:rPr lang="en-US" sz="3200" err="1">
                <a:solidFill>
                  <a:schemeClr val="tx1">
                    <a:lumMod val="75000"/>
                    <a:lumOff val="25000"/>
                  </a:schemeClr>
                </a:solidFill>
                <a:latin typeface="Times New Roman"/>
                <a:ea typeface="ＭＳ Ｐゴシック"/>
                <a:cs typeface="Times New Roman"/>
              </a:rPr>
              <a:t>scalablely</a:t>
            </a:r>
            <a:r>
              <a:rPr lang="en-US" sz="3200">
                <a:solidFill>
                  <a:schemeClr val="tx1">
                    <a:lumMod val="75000"/>
                    <a:lumOff val="25000"/>
                  </a:schemeClr>
                </a:solidFill>
                <a:latin typeface="Times New Roman"/>
                <a:ea typeface="ＭＳ Ｐゴシック"/>
                <a:cs typeface="Times New Roman"/>
              </a:rPr>
              <a:t> processed, efficiently stored, or even streamed in real time for future development.</a:t>
            </a:r>
            <a:endParaRPr lang="en-US">
              <a:solidFill>
                <a:schemeClr val="tx1">
                  <a:lumMod val="75000"/>
                  <a:lumOff val="25000"/>
                </a:schemeClr>
              </a:solidFill>
              <a:latin typeface="Times New Roman"/>
              <a:ea typeface="ＭＳ Ｐゴシック"/>
              <a:cs typeface="Times New Roman"/>
            </a:endParaRPr>
          </a:p>
        </p:txBody>
      </p:sp>
      <p:sp>
        <p:nvSpPr>
          <p:cNvPr id="23" name="Text Box 248">
            <a:extLst>
              <a:ext uri="{FF2B5EF4-FFF2-40B4-BE49-F238E27FC236}">
                <a16:creationId xmlns:a16="http://schemas.microsoft.com/office/drawing/2014/main" id="{DE9A0645-3078-4087-8FA2-87F5206C41E6}"/>
              </a:ext>
            </a:extLst>
          </p:cNvPr>
          <p:cNvSpPr txBox="1">
            <a:spLocks noChangeArrowheads="1"/>
          </p:cNvSpPr>
          <p:nvPr/>
        </p:nvSpPr>
        <p:spPr bwMode="auto">
          <a:xfrm>
            <a:off x="808607" y="19856961"/>
            <a:ext cx="12006214" cy="684803"/>
          </a:xfrm>
          <a:prstGeom prst="rect">
            <a:avLst/>
          </a:prstGeom>
          <a:solidFill>
            <a:srgbClr val="461D7C"/>
          </a:solidFill>
          <a:ln w="19050">
            <a:noFill/>
            <a:miter lim="800000"/>
          </a:ln>
        </p:spPr>
        <p:txBody>
          <a:bodyPr wrap="square" lIns="91440" tIns="45720" rIns="91440" bIns="45720" anchor="t">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850" b="1">
                <a:solidFill>
                  <a:srgbClr val="FDD023"/>
                </a:solidFill>
                <a:latin typeface="Arial Black"/>
                <a:ea typeface="SimSun"/>
                <a:cs typeface="Lucida Sans" pitchFamily="34" charset="0"/>
              </a:rPr>
              <a:t>Development Details</a:t>
            </a:r>
            <a:endParaRPr lang="en-US" altLang="zh-CN" sz="2800" b="1">
              <a:solidFill>
                <a:srgbClr val="FDD023"/>
              </a:solidFill>
              <a:latin typeface="Arial Black"/>
              <a:ea typeface="SimSun"/>
              <a:cs typeface="Lucida Sans" pitchFamily="34" charset="0"/>
            </a:endParaRPr>
          </a:p>
        </p:txBody>
      </p:sp>
      <p:sp>
        <p:nvSpPr>
          <p:cNvPr id="24" name="Rectangle 1">
            <a:extLst>
              <a:ext uri="{FF2B5EF4-FFF2-40B4-BE49-F238E27FC236}">
                <a16:creationId xmlns:a16="http://schemas.microsoft.com/office/drawing/2014/main" id="{392941B8-6E3D-2C4F-33FB-1C1BBA24EA0B}"/>
              </a:ext>
            </a:extLst>
          </p:cNvPr>
          <p:cNvSpPr>
            <a:spLocks noChangeArrowheads="1"/>
          </p:cNvSpPr>
          <p:nvPr/>
        </p:nvSpPr>
        <p:spPr bwMode="auto">
          <a:xfrm flipV="1">
            <a:off x="18976975" y="19423063"/>
            <a:ext cx="41610263" cy="37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9" name="Picture 18" descr="A screen shot of a computer program&#10;&#10;Description automatically generated">
            <a:extLst>
              <a:ext uri="{FF2B5EF4-FFF2-40B4-BE49-F238E27FC236}">
                <a16:creationId xmlns:a16="http://schemas.microsoft.com/office/drawing/2014/main" id="{D1490F06-7FAA-4B08-85CF-7278BF11D5A4}"/>
              </a:ext>
            </a:extLst>
          </p:cNvPr>
          <p:cNvPicPr>
            <a:picLocks noChangeAspect="1"/>
          </p:cNvPicPr>
          <p:nvPr/>
        </p:nvPicPr>
        <p:blipFill>
          <a:blip r:embed="rId5"/>
          <a:stretch>
            <a:fillRect/>
          </a:stretch>
        </p:blipFill>
        <p:spPr>
          <a:xfrm>
            <a:off x="13891718" y="19810071"/>
            <a:ext cx="9024057" cy="3243226"/>
          </a:xfrm>
          <a:prstGeom prst="rect">
            <a:avLst/>
          </a:prstGeom>
        </p:spPr>
      </p:pic>
      <p:pic>
        <p:nvPicPr>
          <p:cNvPr id="25" name="Picture 24">
            <a:extLst>
              <a:ext uri="{FF2B5EF4-FFF2-40B4-BE49-F238E27FC236}">
                <a16:creationId xmlns:a16="http://schemas.microsoft.com/office/drawing/2014/main" id="{46D8AFBD-D1B0-D01B-D76E-15D1D3D78CFB}"/>
              </a:ext>
            </a:extLst>
          </p:cNvPr>
          <p:cNvPicPr>
            <a:picLocks noChangeAspect="1"/>
          </p:cNvPicPr>
          <p:nvPr/>
        </p:nvPicPr>
        <p:blipFill>
          <a:blip r:embed="rId6"/>
          <a:stretch>
            <a:fillRect/>
          </a:stretch>
        </p:blipFill>
        <p:spPr>
          <a:xfrm>
            <a:off x="23041349" y="19788537"/>
            <a:ext cx="7114549" cy="4175230"/>
          </a:xfrm>
          <a:prstGeom prst="rect">
            <a:avLst/>
          </a:prstGeom>
        </p:spPr>
      </p:pic>
      <p:pic>
        <p:nvPicPr>
          <p:cNvPr id="26" name="Picture 25" descr="A screenshot of a computer program&#10;&#10;Description automatically generated">
            <a:extLst>
              <a:ext uri="{FF2B5EF4-FFF2-40B4-BE49-F238E27FC236}">
                <a16:creationId xmlns:a16="http://schemas.microsoft.com/office/drawing/2014/main" id="{E9F6D4C8-5F9D-A310-2606-C33DBD315366}"/>
              </a:ext>
            </a:extLst>
          </p:cNvPr>
          <p:cNvPicPr>
            <a:picLocks noChangeAspect="1"/>
          </p:cNvPicPr>
          <p:nvPr/>
        </p:nvPicPr>
        <p:blipFill>
          <a:blip r:embed="rId7"/>
          <a:stretch>
            <a:fillRect/>
          </a:stretch>
        </p:blipFill>
        <p:spPr>
          <a:xfrm>
            <a:off x="13888607" y="23179799"/>
            <a:ext cx="9022952" cy="3584546"/>
          </a:xfrm>
          <a:prstGeom prst="rect">
            <a:avLst/>
          </a:prstGeom>
        </p:spPr>
      </p:pic>
      <p:pic>
        <p:nvPicPr>
          <p:cNvPr id="27" name="Picture 26" descr="A graph of a number of states&#10;&#10;Description automatically generated">
            <a:extLst>
              <a:ext uri="{FF2B5EF4-FFF2-40B4-BE49-F238E27FC236}">
                <a16:creationId xmlns:a16="http://schemas.microsoft.com/office/drawing/2014/main" id="{4178082F-2EFB-A03E-45A9-5FA7188D28FF}"/>
              </a:ext>
            </a:extLst>
          </p:cNvPr>
          <p:cNvPicPr>
            <a:picLocks noChangeAspect="1"/>
          </p:cNvPicPr>
          <p:nvPr/>
        </p:nvPicPr>
        <p:blipFill>
          <a:blip r:embed="rId8"/>
          <a:stretch>
            <a:fillRect/>
          </a:stretch>
        </p:blipFill>
        <p:spPr>
          <a:xfrm>
            <a:off x="13901774" y="27503956"/>
            <a:ext cx="9003946" cy="4828572"/>
          </a:xfrm>
          <a:prstGeom prst="rect">
            <a:avLst/>
          </a:prstGeom>
        </p:spPr>
      </p:pic>
      <p:pic>
        <p:nvPicPr>
          <p:cNvPr id="2" name="Picture 1" descr="A diagram of a logistic regression classifier&#10;&#10;Description automatically generated">
            <a:extLst>
              <a:ext uri="{FF2B5EF4-FFF2-40B4-BE49-F238E27FC236}">
                <a16:creationId xmlns:a16="http://schemas.microsoft.com/office/drawing/2014/main" id="{1894C340-4EEB-7BFF-FFE0-DFFB1B514F2A}"/>
              </a:ext>
            </a:extLst>
          </p:cNvPr>
          <p:cNvPicPr>
            <a:picLocks noChangeAspect="1"/>
          </p:cNvPicPr>
          <p:nvPr/>
        </p:nvPicPr>
        <p:blipFill>
          <a:blip r:embed="rId9"/>
          <a:stretch>
            <a:fillRect/>
          </a:stretch>
        </p:blipFill>
        <p:spPr>
          <a:xfrm>
            <a:off x="23807532" y="28001685"/>
            <a:ext cx="5591175" cy="433387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35DDCBB7-63CB-D407-5AB7-ED9A77CD1538}"/>
              </a:ext>
            </a:extLst>
          </p:cNvPr>
          <p:cNvPicPr>
            <a:picLocks noChangeAspect="1"/>
          </p:cNvPicPr>
          <p:nvPr/>
        </p:nvPicPr>
        <p:blipFill>
          <a:blip r:embed="rId10"/>
          <a:stretch>
            <a:fillRect/>
          </a:stretch>
        </p:blipFill>
        <p:spPr>
          <a:xfrm>
            <a:off x="23198514" y="24713401"/>
            <a:ext cx="6993406" cy="2569010"/>
          </a:xfrm>
          <a:prstGeom prst="rect">
            <a:avLst/>
          </a:prstGeom>
        </p:spPr>
      </p:pic>
    </p:spTree>
    <p:extLst>
      <p:ext uri="{BB962C8B-B14F-4D97-AF65-F5344CB8AC3E}">
        <p14:creationId xmlns:p14="http://schemas.microsoft.com/office/powerpoint/2010/main" val="36201871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Kisung Lee</dc:creator>
  <cp:revision>13</cp:revision>
  <dcterms:created xsi:type="dcterms:W3CDTF">2020-08-25T02:03:18Z</dcterms:created>
  <dcterms:modified xsi:type="dcterms:W3CDTF">2024-10-12T15:15:29Z</dcterms:modified>
</cp:coreProperties>
</file>