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11" Type="http://schemas.openxmlformats.org/officeDocument/2006/relationships/slide" Target="slides/slide6.xml"/><Relationship Id="rId22" Type="http://schemas.openxmlformats.org/officeDocument/2006/relationships/font" Target="fonts/Lato-bold.fntdata"/><Relationship Id="rId10" Type="http://schemas.openxmlformats.org/officeDocument/2006/relationships/slide" Target="slides/slide5.xml"/><Relationship Id="rId21" Type="http://schemas.openxmlformats.org/officeDocument/2006/relationships/font" Target="fonts/Lato-regular.fntdata"/><Relationship Id="rId13" Type="http://schemas.openxmlformats.org/officeDocument/2006/relationships/slide" Target="slides/slide8.xml"/><Relationship Id="rId24" Type="http://schemas.openxmlformats.org/officeDocument/2006/relationships/font" Target="fonts/Lato-boldItalic.fntdata"/><Relationship Id="rId12" Type="http://schemas.openxmlformats.org/officeDocument/2006/relationships/slide" Target="slides/slide7.xml"/><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aleway-italic.fntdata"/><Relationship Id="rId6" Type="http://schemas.openxmlformats.org/officeDocument/2006/relationships/slide" Target="slides/slide1.xml"/><Relationship Id="rId18"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965474a9_3_3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965474a9_3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965474a9_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965474a9_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d251bb47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d251bb47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e965474a9_3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e965474a9_3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723630543_1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723630543_1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cb9a0b074_1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cb9a0b074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723630543_5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23630543_5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3"/>
          <p:cNvSpPr txBox="1"/>
          <p:nvPr>
            <p:ph type="ctrTitle"/>
          </p:nvPr>
        </p:nvSpPr>
        <p:spPr>
          <a:xfrm>
            <a:off x="2390275" y="630225"/>
            <a:ext cx="6331500" cy="23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7111-AI-Driven Exploration and Prediction of Company Registration Trends with Registrar of Companies (RoC)</a:t>
            </a:r>
            <a:endParaRPr sz="3200"/>
          </a:p>
        </p:txBody>
      </p:sp>
      <p:sp>
        <p:nvSpPr>
          <p:cNvPr id="73" name="Google Shape;73;p13"/>
          <p:cNvSpPr txBox="1"/>
          <p:nvPr>
            <p:ph idx="1" type="subTitle"/>
          </p:nvPr>
        </p:nvSpPr>
        <p:spPr>
          <a:xfrm>
            <a:off x="4037350" y="3605500"/>
            <a:ext cx="4684800" cy="87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t>—V.MAHIBA (711121106048)</a:t>
            </a:r>
            <a:endParaRPr b="1"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pic>
        <p:nvPicPr>
          <p:cNvPr id="128" name="Google Shape;128;p22"/>
          <p:cNvPicPr preferRelativeResize="0"/>
          <p:nvPr/>
        </p:nvPicPr>
        <p:blipFill rotWithShape="1">
          <a:blip r:embed="rId3">
            <a:alphaModFix/>
          </a:blip>
          <a:srcRect b="0" l="20480" r="20480" t="0"/>
          <a:stretch/>
        </p:blipFill>
        <p:spPr>
          <a:xfrm>
            <a:off x="0" y="0"/>
            <a:ext cx="4567201" cy="5143499"/>
          </a:xfrm>
          <a:prstGeom prst="rect">
            <a:avLst/>
          </a:prstGeom>
          <a:noFill/>
          <a:ln>
            <a:noFill/>
          </a:ln>
        </p:spPr>
      </p:pic>
      <p:sp>
        <p:nvSpPr>
          <p:cNvPr id="129" name="Google Shape;129;p22"/>
          <p:cNvSpPr txBox="1"/>
          <p:nvPr>
            <p:ph idx="1" type="body"/>
          </p:nvPr>
        </p:nvSpPr>
        <p:spPr>
          <a:xfrm>
            <a:off x="4832750" y="980400"/>
            <a:ext cx="4033800" cy="318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600"/>
              <a:t>Significance:</a:t>
            </a:r>
            <a:endParaRPr b="1" sz="2600"/>
          </a:p>
          <a:p>
            <a:pPr indent="0" lvl="0" marL="0" rtl="0" algn="just">
              <a:spcBef>
                <a:spcPts val="1600"/>
              </a:spcBef>
              <a:spcAft>
                <a:spcPts val="1600"/>
              </a:spcAft>
              <a:buNone/>
            </a:pPr>
            <a:r>
              <a:rPr b="1" lang="en" sz="2100"/>
              <a:t>             Understanding company registration trends is crucial for economic analysis, investment decisions, and policymaking.AI-driven predictions can offer valuable insights for stakeholders in various industries.</a:t>
            </a:r>
            <a:endParaRPr b="1"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rotWithShape="1">
          <a:blip r:embed="rId3">
            <a:alphaModFix/>
          </a:blip>
          <a:srcRect b="7698" l="0" r="0" t="7698"/>
          <a:stretch/>
        </p:blipFill>
        <p:spPr>
          <a:xfrm>
            <a:off x="0" y="0"/>
            <a:ext cx="9144000" cy="5143500"/>
          </a:xfrm>
          <a:prstGeom prst="rect">
            <a:avLst/>
          </a:prstGeom>
          <a:noFill/>
          <a:ln>
            <a:noFill/>
          </a:ln>
        </p:spPr>
      </p:pic>
      <p:sp>
        <p:nvSpPr>
          <p:cNvPr id="135" name="Google Shape;135;p23"/>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Conclusion:</a:t>
            </a:r>
            <a:endParaRPr/>
          </a:p>
          <a:p>
            <a:pPr indent="0" lvl="0" marL="0" rtl="0" algn="l">
              <a:spcBef>
                <a:spcPts val="0"/>
              </a:spcBef>
              <a:spcAft>
                <a:spcPts val="0"/>
              </a:spcAft>
              <a:buNone/>
            </a:pPr>
            <a:r>
              <a:rPr lang="en"/>
              <a:t>        </a:t>
            </a:r>
            <a:r>
              <a:rPr lang="en" sz="2100"/>
              <a:t>      This project combines data analysis, AI, and domain knowledge to provide actionable insights into company registration trends. It has the potential to inform strategic decisions and contribute to a better understanding of the business landscape.</a:t>
            </a:r>
            <a:endParaRPr sz="2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idx="4294967295" type="title"/>
          </p:nvPr>
        </p:nvSpPr>
        <p:spPr>
          <a:xfrm>
            <a:off x="535775" y="1026646"/>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OBJECTIVE:</a:t>
            </a:r>
            <a:endParaRPr sz="2400"/>
          </a:p>
        </p:txBody>
      </p:sp>
      <p:sp>
        <p:nvSpPr>
          <p:cNvPr id="79" name="Google Shape;79;p14"/>
          <p:cNvSpPr txBox="1"/>
          <p:nvPr>
            <p:ph idx="4294967295" type="title"/>
          </p:nvPr>
        </p:nvSpPr>
        <p:spPr>
          <a:xfrm>
            <a:off x="806375" y="2094450"/>
            <a:ext cx="5517900" cy="1437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800">
                <a:latin typeface="Lato"/>
                <a:ea typeface="Lato"/>
                <a:cs typeface="Lato"/>
                <a:sym typeface="Lato"/>
              </a:rPr>
              <a:t>The primary aim of this project is to leverage artificial intelligence (AI) and data from the Registrar of Companies (RoC) to explore historical company registration trends and make predictions about future trends.</a:t>
            </a:r>
            <a:endParaRPr sz="1700">
              <a:latin typeface="Lato"/>
              <a:ea typeface="Lato"/>
              <a:cs typeface="Lato"/>
              <a:sym typeface="Lato"/>
            </a:endParaRPr>
          </a:p>
        </p:txBody>
      </p:sp>
      <p:pic>
        <p:nvPicPr>
          <p:cNvPr id="80" name="Google Shape;80;p14"/>
          <p:cNvPicPr preferRelativeResize="0"/>
          <p:nvPr/>
        </p:nvPicPr>
        <p:blipFill rotWithShape="1">
          <a:blip r:embed="rId3">
            <a:alphaModFix/>
          </a:blip>
          <a:srcRect b="0" l="2561" r="2570" t="0"/>
          <a:stretch/>
        </p:blipFill>
        <p:spPr>
          <a:xfrm>
            <a:off x="5908650" y="2947475"/>
            <a:ext cx="3007400" cy="19083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pic>
        <p:nvPicPr>
          <p:cNvPr id="85" name="Google Shape;85;p15"/>
          <p:cNvPicPr preferRelativeResize="0"/>
          <p:nvPr/>
        </p:nvPicPr>
        <p:blipFill>
          <a:blip r:embed="rId3">
            <a:alphaModFix/>
          </a:blip>
          <a:stretch>
            <a:fillRect/>
          </a:stretch>
        </p:blipFill>
        <p:spPr>
          <a:xfrm>
            <a:off x="256050" y="162725"/>
            <a:ext cx="8247824" cy="4818049"/>
          </a:xfrm>
          <a:prstGeom prst="rect">
            <a:avLst/>
          </a:prstGeom>
          <a:noFill/>
          <a:ln>
            <a:noFill/>
          </a:ln>
        </p:spPr>
      </p:pic>
      <p:sp>
        <p:nvSpPr>
          <p:cNvPr id="86" name="Google Shape;86;p15"/>
          <p:cNvSpPr txBox="1"/>
          <p:nvPr/>
        </p:nvSpPr>
        <p:spPr>
          <a:xfrm>
            <a:off x="2481350" y="936675"/>
            <a:ext cx="4537800" cy="1326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3000">
                <a:solidFill>
                  <a:schemeClr val="lt2"/>
                </a:solidFill>
                <a:latin typeface="Raleway"/>
                <a:ea typeface="Raleway"/>
                <a:cs typeface="Raleway"/>
                <a:sym typeface="Raleway"/>
              </a:rPr>
              <a:t>DESIGN THINKING</a:t>
            </a:r>
            <a:endParaRPr b="1" sz="3000">
              <a:solidFill>
                <a:schemeClr val="lt2"/>
              </a:solidFill>
              <a:latin typeface="Raleway"/>
              <a:ea typeface="Raleway"/>
              <a:cs typeface="Raleway"/>
              <a:sym typeface="Raleway"/>
            </a:endParaRPr>
          </a:p>
        </p:txBody>
      </p:sp>
      <p:sp>
        <p:nvSpPr>
          <p:cNvPr id="87" name="Google Shape;87;p15"/>
          <p:cNvSpPr txBox="1"/>
          <p:nvPr>
            <p:ph idx="4294967295" type="body"/>
          </p:nvPr>
        </p:nvSpPr>
        <p:spPr>
          <a:xfrm>
            <a:off x="904763" y="1450000"/>
            <a:ext cx="6950400" cy="332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latin typeface="Raleway"/>
                <a:ea typeface="Raleway"/>
                <a:cs typeface="Raleway"/>
                <a:sym typeface="Raleway"/>
              </a:rPr>
              <a:t>INTRODUCTION:</a:t>
            </a:r>
            <a:endParaRPr b="1" sz="1600">
              <a:latin typeface="Raleway"/>
              <a:ea typeface="Raleway"/>
              <a:cs typeface="Raleway"/>
              <a:sym typeface="Raleway"/>
            </a:endParaRPr>
          </a:p>
          <a:p>
            <a:pPr indent="0" lvl="0" marL="0" rtl="0" algn="just">
              <a:spcBef>
                <a:spcPts val="1600"/>
              </a:spcBef>
              <a:spcAft>
                <a:spcPts val="0"/>
              </a:spcAft>
              <a:buNone/>
            </a:pPr>
            <a:r>
              <a:rPr b="1" lang="en" sz="1200">
                <a:latin typeface="Raleway"/>
                <a:ea typeface="Raleway"/>
                <a:cs typeface="Raleway"/>
                <a:sym typeface="Raleway"/>
              </a:rPr>
              <a:t>       </a:t>
            </a:r>
            <a:r>
              <a:rPr b="1" lang="en" sz="1200">
                <a:latin typeface="Raleway"/>
                <a:ea typeface="Raleway"/>
                <a:cs typeface="Raleway"/>
                <a:sym typeface="Raleway"/>
              </a:rPr>
              <a:t>      </a:t>
            </a:r>
            <a:r>
              <a:rPr b="1" lang="en" sz="1200">
                <a:latin typeface="Raleway"/>
                <a:ea typeface="Raleway"/>
                <a:cs typeface="Raleway"/>
                <a:sym typeface="Raleway"/>
              </a:rPr>
              <a:t> </a:t>
            </a:r>
            <a:r>
              <a:rPr b="1" lang="en" sz="1200">
                <a:latin typeface="Raleway"/>
                <a:ea typeface="Raleway"/>
                <a:cs typeface="Raleway"/>
                <a:sym typeface="Raleway"/>
              </a:rPr>
              <a:t>The Registrar of Companies (RoC) is a government agency in India that is responsible for registering and regulating companies. </a:t>
            </a:r>
            <a:endParaRPr b="1" sz="1200">
              <a:latin typeface="Raleway"/>
              <a:ea typeface="Raleway"/>
              <a:cs typeface="Raleway"/>
              <a:sym typeface="Raleway"/>
            </a:endParaRPr>
          </a:p>
          <a:p>
            <a:pPr indent="0" lvl="0" marL="0" rtl="0" algn="just">
              <a:spcBef>
                <a:spcPts val="1600"/>
              </a:spcBef>
              <a:spcAft>
                <a:spcPts val="0"/>
              </a:spcAft>
              <a:buNone/>
            </a:pPr>
            <a:r>
              <a:rPr b="1" lang="en" sz="1200">
                <a:latin typeface="Raleway"/>
                <a:ea typeface="Raleway"/>
                <a:cs typeface="Raleway"/>
                <a:sym typeface="Raleway"/>
              </a:rPr>
              <a:t>        The RoC maintains a database of all registered companies, which includes info      rmation on the company’s name, date of incorporation, address, and directors.</a:t>
            </a:r>
            <a:endParaRPr b="1" sz="1200">
              <a:latin typeface="Raleway"/>
              <a:ea typeface="Raleway"/>
              <a:cs typeface="Raleway"/>
              <a:sym typeface="Raleway"/>
            </a:endParaRPr>
          </a:p>
          <a:p>
            <a:pPr indent="0" lvl="0" marL="0" rtl="0" algn="just">
              <a:spcBef>
                <a:spcPts val="1600"/>
              </a:spcBef>
              <a:spcAft>
                <a:spcPts val="1600"/>
              </a:spcAft>
              <a:buNone/>
            </a:pPr>
            <a:r>
              <a:rPr b="1" lang="en" sz="1200">
                <a:latin typeface="Raleway"/>
                <a:ea typeface="Raleway"/>
                <a:cs typeface="Raleway"/>
                <a:sym typeface="Raleway"/>
              </a:rPr>
              <a:t>            This database can be used to generate a variety of insights into company registration trends. For example, the RoC data can be used to track the number of new companies registered each year, the types of companies being registered, and the geographical distribution of new companies.</a:t>
            </a:r>
            <a:endParaRPr b="1" sz="12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256200" y="65400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AI can be used to enhance the analysis of RoC data in a number of ways. For example, AI can be used to:</a:t>
            </a:r>
            <a:endParaRPr sz="3300"/>
          </a:p>
          <a:p>
            <a:pPr indent="0" lvl="0" marL="0" rtl="0" algn="l">
              <a:spcBef>
                <a:spcPts val="0"/>
              </a:spcBef>
              <a:spcAft>
                <a:spcPts val="0"/>
              </a:spcAft>
              <a:buNone/>
            </a:pPr>
            <a:r>
              <a:rPr lang="en"/>
              <a:t>        </a:t>
            </a:r>
            <a:r>
              <a:rPr lang="en" sz="2300"/>
              <a:t>Identify patterns and trends in the data that would be difficult to spot manually. For example, AI can be used to identify industries that are seeing a surge in new company registrations, or regions that are attracting a lot of new businesses.</a:t>
            </a:r>
            <a:endParaRPr sz="2300"/>
          </a:p>
          <a:p>
            <a:pPr indent="0" lvl="0" marL="0" rtl="0" algn="l">
              <a:spcBef>
                <a:spcPts val="0"/>
              </a:spcBef>
              <a:spcAft>
                <a:spcPts val="0"/>
              </a:spcAft>
              <a:buNone/>
            </a:pPr>
            <a:r>
              <a:rPr lang="en"/>
              <a:t>.</a:t>
            </a:r>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7"/>
          <p:cNvSpPr txBox="1"/>
          <p:nvPr>
            <p:ph type="title"/>
          </p:nvPr>
        </p:nvSpPr>
        <p:spPr>
          <a:xfrm>
            <a:off x="283099" y="712150"/>
            <a:ext cx="86223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0" lang="en" sz="2400"/>
              <a:t>* **Automate the analysis of RoC data, which can save time and resources.** </a:t>
            </a:r>
            <a:endParaRPr b="0" sz="2400"/>
          </a:p>
          <a:p>
            <a:pPr indent="0" lvl="0" marL="0" rtl="0" algn="l">
              <a:spcBef>
                <a:spcPts val="1000"/>
              </a:spcBef>
              <a:spcAft>
                <a:spcPts val="0"/>
              </a:spcAft>
              <a:buNone/>
            </a:pPr>
            <a:r>
              <a:rPr b="0" lang="en" sz="2400"/>
              <a:t>            </a:t>
            </a:r>
            <a:r>
              <a:rPr b="0" lang="en" sz="1600"/>
              <a:t> For example, AI can be used to automatically generate reports on company registration trends, or to identify companies that are at risk of defaulting on their loans.</a:t>
            </a:r>
            <a:endParaRPr b="0" sz="1600"/>
          </a:p>
          <a:p>
            <a:pPr indent="0" lvl="0" marL="0" rtl="0" algn="l">
              <a:spcBef>
                <a:spcPts val="1000"/>
              </a:spcBef>
              <a:spcAft>
                <a:spcPts val="0"/>
              </a:spcAft>
              <a:buNone/>
            </a:pPr>
            <a:r>
              <a:t/>
            </a:r>
            <a:endParaRPr b="0" sz="1600"/>
          </a:p>
          <a:p>
            <a:pPr indent="0" lvl="0" marL="0" rtl="0" algn="l">
              <a:spcBef>
                <a:spcPts val="1000"/>
              </a:spcBef>
              <a:spcAft>
                <a:spcPts val="0"/>
              </a:spcAft>
              <a:buNone/>
            </a:pPr>
            <a:r>
              <a:rPr b="0" lang="en" sz="2200"/>
              <a:t>* **Make predictions about future company registration trends.**</a:t>
            </a:r>
            <a:endParaRPr b="0" sz="2200"/>
          </a:p>
          <a:p>
            <a:pPr indent="0" lvl="0" marL="0" rtl="0" algn="l">
              <a:spcBef>
                <a:spcPts val="1000"/>
              </a:spcBef>
              <a:spcAft>
                <a:spcPts val="1000"/>
              </a:spcAft>
              <a:buNone/>
            </a:pPr>
            <a:r>
              <a:rPr b="0" lang="en" sz="1600"/>
              <a:t>                   For example, AI can be used to predict the number of new companies that will be registered in the next year, or the types of companies that will be most popular with new entrepreneurs</a:t>
            </a:r>
            <a:endParaRPr b="0"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8"/>
          <p:cNvSpPr txBox="1"/>
          <p:nvPr>
            <p:ph type="title"/>
          </p:nvPr>
        </p:nvSpPr>
        <p:spPr>
          <a:xfrm>
            <a:off x="265500" y="1912650"/>
            <a:ext cx="4045200" cy="1318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2400">
                <a:solidFill>
                  <a:schemeClr val="dk2"/>
                </a:solidFill>
              </a:rPr>
              <a:t>ASSUMING STEPS TO BE FOLLOWED </a:t>
            </a:r>
            <a:endParaRPr b="0" sz="2400">
              <a:solidFill>
                <a:schemeClr val="dk2"/>
              </a:solidFill>
            </a:endParaRPr>
          </a:p>
        </p:txBody>
      </p:sp>
      <p:pic>
        <p:nvPicPr>
          <p:cNvPr id="103" name="Google Shape;103;p18"/>
          <p:cNvPicPr preferRelativeResize="0"/>
          <p:nvPr/>
        </p:nvPicPr>
        <p:blipFill rotWithShape="1">
          <a:blip r:embed="rId3">
            <a:alphaModFix/>
          </a:blip>
          <a:srcRect b="0" l="19833" r="19827" t="0"/>
          <a:stretch/>
        </p:blipFill>
        <p:spPr>
          <a:xfrm>
            <a:off x="4488725" y="0"/>
            <a:ext cx="4655274" cy="514350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7" name="Shape 107"/>
        <p:cNvGrpSpPr/>
        <p:nvPr/>
      </p:nvGrpSpPr>
      <p:grpSpPr>
        <a:xfrm>
          <a:off x="0" y="0"/>
          <a:ext cx="0" cy="0"/>
          <a:chOff x="0" y="0"/>
          <a:chExt cx="0" cy="0"/>
        </a:xfrm>
      </p:grpSpPr>
      <p:pic>
        <p:nvPicPr>
          <p:cNvPr id="108" name="Google Shape;108;p19"/>
          <p:cNvPicPr preferRelativeResize="0"/>
          <p:nvPr/>
        </p:nvPicPr>
        <p:blipFill rotWithShape="1">
          <a:blip r:embed="rId3">
            <a:alphaModFix/>
          </a:blip>
          <a:srcRect b="0" l="25028" r="25023" t="0"/>
          <a:stretch/>
        </p:blipFill>
        <p:spPr>
          <a:xfrm>
            <a:off x="-1" y="0"/>
            <a:ext cx="4567200" cy="5143500"/>
          </a:xfrm>
          <a:prstGeom prst="rect">
            <a:avLst/>
          </a:prstGeom>
          <a:noFill/>
          <a:ln>
            <a:noFill/>
          </a:ln>
        </p:spPr>
      </p:pic>
      <p:sp>
        <p:nvSpPr>
          <p:cNvPr id="109" name="Google Shape;109;p19"/>
          <p:cNvSpPr txBox="1"/>
          <p:nvPr>
            <p:ph idx="1" type="body"/>
          </p:nvPr>
        </p:nvSpPr>
        <p:spPr>
          <a:xfrm>
            <a:off x="5110200" y="2184600"/>
            <a:ext cx="4033800" cy="774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2700">
                <a:solidFill>
                  <a:srgbClr val="000000"/>
                </a:solidFill>
              </a:rPr>
              <a:t>Data Collection:</a:t>
            </a:r>
            <a:endParaRPr b="1" sz="2700">
              <a:solidFill>
                <a:srgbClr val="000000"/>
              </a:solidFill>
            </a:endParaRPr>
          </a:p>
          <a:p>
            <a:pPr indent="0" lvl="0" marL="0" rtl="0" algn="l">
              <a:spcBef>
                <a:spcPts val="1600"/>
              </a:spcBef>
              <a:spcAft>
                <a:spcPts val="1600"/>
              </a:spcAft>
              <a:buNone/>
            </a:pPr>
            <a:r>
              <a:rPr b="1" lang="en" sz="2700">
                <a:solidFill>
                  <a:srgbClr val="000000"/>
                </a:solidFill>
              </a:rPr>
              <a:t>        </a:t>
            </a:r>
            <a:r>
              <a:rPr b="1" lang="en" sz="2000">
                <a:solidFill>
                  <a:srgbClr val="000000"/>
                </a:solidFill>
              </a:rPr>
              <a:t>Gathering comprehensive data from the Registrar of Companies (RoC) database.Ensuring data quality and integrity through preprocessing.</a:t>
            </a:r>
            <a:endParaRPr b="1" sz="20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3" name="Shape 113"/>
        <p:cNvGrpSpPr/>
        <p:nvPr/>
      </p:nvGrpSpPr>
      <p:grpSpPr>
        <a:xfrm>
          <a:off x="0" y="0"/>
          <a:ext cx="0" cy="0"/>
          <a:chOff x="0" y="0"/>
          <a:chExt cx="0" cy="0"/>
        </a:xfrm>
      </p:grpSpPr>
      <p:sp>
        <p:nvSpPr>
          <p:cNvPr id="114" name="Google Shape;114;p20"/>
          <p:cNvSpPr txBox="1"/>
          <p:nvPr>
            <p:ph idx="1" type="subTitle"/>
          </p:nvPr>
        </p:nvSpPr>
        <p:spPr>
          <a:xfrm>
            <a:off x="0" y="293400"/>
            <a:ext cx="4045200" cy="45567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800"/>
              <a:t>Data Exploration:</a:t>
            </a:r>
            <a:endParaRPr b="1" sz="1800"/>
          </a:p>
          <a:p>
            <a:pPr indent="0" lvl="0" marL="0" rtl="0" algn="l">
              <a:lnSpc>
                <a:spcPct val="115000"/>
              </a:lnSpc>
              <a:spcBef>
                <a:spcPts val="1600"/>
              </a:spcBef>
              <a:spcAft>
                <a:spcPts val="0"/>
              </a:spcAft>
              <a:buNone/>
            </a:pPr>
            <a:r>
              <a:rPr b="1" lang="en" sz="1500"/>
              <a:t>             Analyzing historical registration data to identify patterns and trends.Generating visualizations to illustrate insights.</a:t>
            </a:r>
            <a:endParaRPr b="1" sz="1500"/>
          </a:p>
          <a:p>
            <a:pPr indent="0" lvl="0" marL="0" rtl="0" algn="l">
              <a:lnSpc>
                <a:spcPct val="115000"/>
              </a:lnSpc>
              <a:spcBef>
                <a:spcPts val="1600"/>
              </a:spcBef>
              <a:spcAft>
                <a:spcPts val="0"/>
              </a:spcAft>
              <a:buNone/>
            </a:pPr>
            <a:r>
              <a:rPr b="1" lang="en" sz="1800"/>
              <a:t>AI and Machine Learning:</a:t>
            </a:r>
            <a:endParaRPr b="1" sz="1800"/>
          </a:p>
          <a:p>
            <a:pPr indent="0" lvl="0" marL="0" rtl="0" algn="l">
              <a:lnSpc>
                <a:spcPct val="115000"/>
              </a:lnSpc>
              <a:spcBef>
                <a:spcPts val="1600"/>
              </a:spcBef>
              <a:spcAft>
                <a:spcPts val="1600"/>
              </a:spcAft>
              <a:buNone/>
            </a:pPr>
            <a:r>
              <a:rPr b="1" lang="en" sz="1500"/>
              <a:t>          Utilizing advanced AI and machine learning algorithms.Training models on historical data to understand registration patterns.</a:t>
            </a:r>
            <a:endParaRPr b="1" sz="1500"/>
          </a:p>
        </p:txBody>
      </p:sp>
      <p:pic>
        <p:nvPicPr>
          <p:cNvPr id="115" name="Google Shape;115;p20"/>
          <p:cNvPicPr preferRelativeResize="0"/>
          <p:nvPr/>
        </p:nvPicPr>
        <p:blipFill rotWithShape="1">
          <a:blip r:embed="rId3">
            <a:alphaModFix/>
          </a:blip>
          <a:srcRect b="0" l="19833" r="19827" t="0"/>
          <a:stretch/>
        </p:blipFill>
        <p:spPr>
          <a:xfrm>
            <a:off x="4488725" y="0"/>
            <a:ext cx="4655273" cy="5143506"/>
          </a:xfrm>
          <a:prstGeom prst="rect">
            <a:avLst/>
          </a:prstGeom>
          <a:noFill/>
          <a:ln>
            <a:noFill/>
          </a:ln>
        </p:spPr>
      </p:pic>
      <p:sp>
        <p:nvSpPr>
          <p:cNvPr id="116" name="Google Shape;116;p20"/>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1200">
                <a:solidFill>
                  <a:schemeClr val="lt2"/>
                </a:solidFill>
                <a:latin typeface="Lato"/>
                <a:ea typeface="Lato"/>
                <a:cs typeface="Lato"/>
                <a:sym typeface="Lato"/>
              </a:rPr>
              <a:t> </a:t>
            </a:r>
            <a:endParaRPr i="1" sz="1200">
              <a:solidFill>
                <a:schemeClr val="lt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0" name="Shape 120"/>
        <p:cNvGrpSpPr/>
        <p:nvPr/>
      </p:nvGrpSpPr>
      <p:grpSpPr>
        <a:xfrm>
          <a:off x="0" y="0"/>
          <a:ext cx="0" cy="0"/>
          <a:chOff x="0" y="0"/>
          <a:chExt cx="0" cy="0"/>
        </a:xfrm>
      </p:grpSpPr>
      <p:pic>
        <p:nvPicPr>
          <p:cNvPr id="121" name="Google Shape;121;p21"/>
          <p:cNvPicPr preferRelativeResize="0"/>
          <p:nvPr/>
        </p:nvPicPr>
        <p:blipFill rotWithShape="1">
          <a:blip r:embed="rId3">
            <a:alphaModFix/>
          </a:blip>
          <a:srcRect b="7813" l="0" r="0" t="7813"/>
          <a:stretch/>
        </p:blipFill>
        <p:spPr>
          <a:xfrm>
            <a:off x="0" y="0"/>
            <a:ext cx="9143997" cy="5143498"/>
          </a:xfrm>
          <a:prstGeom prst="rect">
            <a:avLst/>
          </a:prstGeom>
          <a:noFill/>
          <a:ln>
            <a:noFill/>
          </a:ln>
        </p:spPr>
      </p:pic>
      <p:sp>
        <p:nvSpPr>
          <p:cNvPr id="122" name="Google Shape;122;p21"/>
          <p:cNvSpPr/>
          <p:nvPr/>
        </p:nvSpPr>
        <p:spPr>
          <a:xfrm>
            <a:off x="283000" y="297900"/>
            <a:ext cx="4547700" cy="4547700"/>
          </a:xfrm>
          <a:prstGeom prst="rect">
            <a:avLst/>
          </a:prstGeom>
          <a:solidFill>
            <a:srgbClr val="000000">
              <a:alpha val="769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1"/>
          <p:cNvSpPr txBox="1"/>
          <p:nvPr>
            <p:ph idx="4294967295" type="body"/>
          </p:nvPr>
        </p:nvSpPr>
        <p:spPr>
          <a:xfrm>
            <a:off x="452400" y="297900"/>
            <a:ext cx="4119600" cy="43161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b="1" lang="en" sz="1700">
                <a:solidFill>
                  <a:schemeClr val="lt1"/>
                </a:solidFill>
              </a:rPr>
              <a:t>Prediction Models:</a:t>
            </a:r>
            <a:endParaRPr b="1" sz="1700">
              <a:solidFill>
                <a:schemeClr val="lt1"/>
              </a:solidFill>
            </a:endParaRPr>
          </a:p>
          <a:p>
            <a:pPr indent="0" lvl="0" marL="0" rtl="0" algn="l">
              <a:lnSpc>
                <a:spcPct val="100000"/>
              </a:lnSpc>
              <a:spcBef>
                <a:spcPts val="1600"/>
              </a:spcBef>
              <a:spcAft>
                <a:spcPts val="0"/>
              </a:spcAft>
              <a:buNone/>
            </a:pPr>
            <a:r>
              <a:rPr b="1" lang="en" sz="1500">
                <a:solidFill>
                  <a:schemeClr val="lt1"/>
                </a:solidFill>
              </a:rPr>
              <a:t>                 Developing predictive models to forecast company registration trends.Evaluating the accuracy and reliability of these predictions.</a:t>
            </a:r>
            <a:endParaRPr b="1" sz="1500">
              <a:solidFill>
                <a:schemeClr val="lt1"/>
              </a:solidFill>
            </a:endParaRPr>
          </a:p>
          <a:p>
            <a:pPr indent="0" lvl="0" marL="0" rtl="0" algn="l">
              <a:lnSpc>
                <a:spcPct val="100000"/>
              </a:lnSpc>
              <a:spcBef>
                <a:spcPts val="1600"/>
              </a:spcBef>
              <a:spcAft>
                <a:spcPts val="0"/>
              </a:spcAft>
              <a:buNone/>
            </a:pPr>
            <a:r>
              <a:rPr b="1" lang="en" sz="1600">
                <a:solidFill>
                  <a:schemeClr val="lt1"/>
                </a:solidFill>
              </a:rPr>
              <a:t>Business Applications:</a:t>
            </a:r>
            <a:endParaRPr b="1" sz="1600">
              <a:solidFill>
                <a:schemeClr val="lt1"/>
              </a:solidFill>
            </a:endParaRPr>
          </a:p>
          <a:p>
            <a:pPr indent="0" lvl="0" marL="0" rtl="0" algn="l">
              <a:lnSpc>
                <a:spcPct val="100000"/>
              </a:lnSpc>
              <a:spcBef>
                <a:spcPts val="1600"/>
              </a:spcBef>
              <a:spcAft>
                <a:spcPts val="1600"/>
              </a:spcAft>
              <a:buNone/>
            </a:pPr>
            <a:r>
              <a:rPr b="1" lang="en" sz="1500">
                <a:solidFill>
                  <a:schemeClr val="lt1"/>
                </a:solidFill>
              </a:rPr>
              <a:t>                 Identifying practical applications of the project's findings.Highlighting how businesses, investors, and policymakers can benefit.</a:t>
            </a:r>
            <a:endParaRPr b="1" sz="1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