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15a75e7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15a75e7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3a85500a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3a85500a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15a75e7af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15a75e7af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15a75e7af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15a75e7af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1ed1b7330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1ed1b7330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15a75e7af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15a75e7af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15a75e7af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15a75e7af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15a75e7af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15a75e7af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15a75e7af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15a75e7af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15a75e7af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15a75e7af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1ed1b733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1ed1b733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15a75e7a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15a75e7a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15a75e7af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15a75e7af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15a75e7af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15a75e7af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15a75e7af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15a75e7af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15a75e7af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15a75e7af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15a75e7af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15a75e7af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15a75e7af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15a75e7af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36500" y="1578399"/>
            <a:ext cx="5318100" cy="1838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/>
              <a:t>Performance </a:t>
            </a:r>
            <a:r>
              <a:rPr lang="en-GB" sz="3700" b="1" dirty="0" smtClean="0"/>
              <a:t>Issues </a:t>
            </a:r>
            <a:r>
              <a:rPr lang="en-GB" sz="3700" b="1" dirty="0"/>
              <a:t>and </a:t>
            </a:r>
            <a:r>
              <a:rPr lang="en-GB" sz="3700" b="1" dirty="0" smtClean="0"/>
              <a:t>Pipeline </a:t>
            </a:r>
            <a:r>
              <a:rPr lang="en-GB" sz="3700" b="1" dirty="0"/>
              <a:t>H</a:t>
            </a:r>
            <a:r>
              <a:rPr lang="en-GB" sz="3700" b="1" dirty="0" smtClean="0"/>
              <a:t>azards</a:t>
            </a:r>
            <a:endParaRPr sz="3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51659" y="3564923"/>
            <a:ext cx="2152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IN 2320</a:t>
            </a:r>
          </a:p>
          <a:p>
            <a:r>
              <a:rPr 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Computer Architecture</a:t>
            </a:r>
          </a:p>
          <a:p>
            <a:r>
              <a:rPr 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Group presentation</a:t>
            </a:r>
          </a:p>
          <a:p>
            <a:r>
              <a:rPr 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Batch 18,</a:t>
            </a:r>
          </a:p>
          <a:p>
            <a:r>
              <a:rPr 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Faculty of IT,</a:t>
            </a:r>
          </a:p>
          <a:p>
            <a:r>
              <a:rPr 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University of Moratuwa</a:t>
            </a:r>
            <a:endParaRPr 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Forwarding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947099" y="1048077"/>
            <a:ext cx="7542273" cy="3555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 Forwarding allows to use results when computed.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-GB" sz="1800" dirty="0">
                <a:solidFill>
                  <a:srgbClr val="FFFFFF"/>
                </a:solidFill>
              </a:rPr>
              <a:t>It allows the CPU to move a value directly from one instruction to another, hence it does not wait for the value to be stored in a register.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sz="1800" dirty="0">
                <a:solidFill>
                  <a:srgbClr val="FFFFFF"/>
                </a:solidFill>
              </a:rPr>
              <a:t> This requires extra connections in the </a:t>
            </a:r>
            <a:r>
              <a:rPr lang="en-GB" sz="1800" dirty="0" smtClean="0">
                <a:solidFill>
                  <a:srgbClr val="FFFFFF"/>
                </a:solidFill>
              </a:rPr>
              <a:t>Data path, </a:t>
            </a:r>
            <a:r>
              <a:rPr lang="en-GB" sz="1800" dirty="0">
                <a:solidFill>
                  <a:srgbClr val="FFFFFF"/>
                </a:solidFill>
              </a:rPr>
              <a:t>and forwarding is done by feeding back the data values from the pipeline registers to the inputs of functional units that requires it.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-GB" sz="1800" dirty="0">
                <a:solidFill>
                  <a:srgbClr val="FFFFFF"/>
                </a:solidFill>
              </a:rPr>
              <a:t>Therefore, the result is forwarded from output of one unit to input of another functional unit.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Forwarding(Continued)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0374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Example: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50" y="1420975"/>
            <a:ext cx="6111052" cy="335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Problems in forwarding</a:t>
            </a:r>
            <a:endParaRPr b="1" dirty="0"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861081" y="748146"/>
            <a:ext cx="7950409" cy="263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600" dirty="0"/>
              <a:t>Forwarding always works for </a:t>
            </a:r>
            <a:r>
              <a:rPr lang="en-GB" sz="1600" dirty="0" err="1"/>
              <a:t>Reg-Reg</a:t>
            </a:r>
            <a:r>
              <a:rPr lang="en-GB" sz="1600" dirty="0"/>
              <a:t> instructions. But it may not always work for other instructions.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Example</a:t>
            </a:r>
            <a:r>
              <a:rPr lang="en-GB" sz="1600" dirty="0" smtClean="0"/>
              <a:t>: Load </a:t>
            </a:r>
            <a:r>
              <a:rPr lang="en-GB" sz="1600" dirty="0"/>
              <a:t>instructions</a:t>
            </a:r>
            <a:endParaRPr sz="16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600" dirty="0"/>
              <a:t>Load word can still cause a hazard when an instruction tries to read a register following a load instruction that writes to the same register.</a:t>
            </a:r>
            <a:endParaRPr sz="16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600" dirty="0"/>
              <a:t>In this type of case we need to use stalling for proper execution.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437" y="2670464"/>
            <a:ext cx="4447308" cy="2389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Stalling pipeline</a:t>
            </a:r>
            <a:endParaRPr b="1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297499" y="1003575"/>
            <a:ext cx="8064709" cy="3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 dirty="0"/>
              <a:t>This is done with a pipeline interlock , which stalls the pipeline until the hazard is cleared.</a:t>
            </a:r>
            <a:endParaRPr sz="15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This inserts a bubble into the pipeline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No instructions are started during the cycle in which the bubble is inserted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This increases the number of cycles  required and thus the CPI and throughput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1" y="2441863"/>
            <a:ext cx="4831772" cy="261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2. Structural Hazards</a:t>
            </a:r>
            <a:endParaRPr b="1"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1199125" y="9756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A Structural hazard occurs due to a resource conflict in pipeline.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Resource conflict is a situation when more than one instruction tries to access the same resource in the same cycle time.</a:t>
            </a:r>
            <a:endParaRPr sz="1600" dirty="0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913" y="2089600"/>
            <a:ext cx="6451326" cy="27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Resolving Structural hazards</a:t>
            </a:r>
            <a:endParaRPr dirty="0"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266250" y="9013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Stalling </a:t>
            </a:r>
            <a:endParaRPr sz="1600" b="1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Must have mechanism to delay (stall) instruction access to resource.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A stall is called as pipeline </a:t>
            </a:r>
            <a:r>
              <a:rPr lang="en-GB" sz="1600" dirty="0" err="1"/>
              <a:t>bubble,since</a:t>
            </a:r>
            <a:r>
              <a:rPr lang="en-GB" sz="1600" dirty="0"/>
              <a:t> it floats through  the pipeline taking space but carry no useful work(NOP).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Low cost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Increases CPI.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438" y="2351588"/>
            <a:ext cx="50958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1136350" y="8155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Redesign the pipeline </a:t>
            </a:r>
            <a:endParaRPr sz="1600" b="1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 Add more hardware to eliminate the structural hazard.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Increases cost.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Example: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if load data and into memory and fetch instruction from memory happening in same clock cycle, use two memories with two memory ports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-Instruction Memory 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/>
              <a:t>-Data Memory</a:t>
            </a: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3. Control/Branch hazard</a:t>
            </a:r>
            <a:endParaRPr b="1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211950" y="898250"/>
            <a:ext cx="7038900" cy="4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Control hazard occurs when attempt to make a decision about the program control flow before the condition has been evaluated and the new target address calculated.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218" y="2130136"/>
            <a:ext cx="5916458" cy="289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Control Hazard solutions</a:t>
            </a:r>
            <a:endParaRPr b="1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1297500" y="930425"/>
            <a:ext cx="7038900" cy="4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800" b="1" dirty="0"/>
              <a:t>Prediction</a:t>
            </a:r>
            <a:endParaRPr sz="1800" b="1" dirty="0"/>
          </a:p>
          <a:p>
            <a:pPr marL="914400" lvl="0" indent="-34328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 dirty="0"/>
              <a:t>Assume an outcome and then continue fetching (undo if prediction is wrong)</a:t>
            </a:r>
            <a:endParaRPr sz="1800" dirty="0"/>
          </a:p>
          <a:p>
            <a:pPr marL="914400" lvl="0" indent="-34328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 dirty="0"/>
              <a:t>Loss of cycles only on </a:t>
            </a:r>
            <a:r>
              <a:rPr lang="en-GB" sz="1800" i="1" dirty="0" err="1"/>
              <a:t>mis</a:t>
            </a:r>
            <a:r>
              <a:rPr lang="en-GB" sz="1800" i="1" dirty="0"/>
              <a:t>-prediction</a:t>
            </a:r>
            <a:r>
              <a:rPr lang="en-GB" sz="1800" dirty="0" smtClean="0"/>
              <a:t>.</a:t>
            </a:r>
            <a:endParaRPr sz="1800" b="1" dirty="0"/>
          </a:p>
          <a:p>
            <a:pPr marL="106059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1800" b="1" dirty="0" smtClean="0"/>
              <a:t>2.   Stall</a:t>
            </a:r>
            <a:endParaRPr sz="1800" b="1" dirty="0"/>
          </a:p>
          <a:p>
            <a:pPr marL="914400" lvl="0" indent="-34505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 sz="1800" dirty="0"/>
              <a:t>Stop loading instructions until result is available.</a:t>
            </a:r>
            <a:endParaRPr sz="1800" dirty="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/>
          </a:p>
          <a:p>
            <a:pPr marL="106059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1800" b="1" dirty="0" smtClean="0"/>
              <a:t>3.    Delayed </a:t>
            </a:r>
            <a:r>
              <a:rPr lang="en-GB" sz="1800" b="1" dirty="0"/>
              <a:t>branch</a:t>
            </a:r>
            <a:endParaRPr sz="1800" b="1" dirty="0"/>
          </a:p>
          <a:p>
            <a:pPr marL="914400" lvl="0" indent="-35588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800" dirty="0"/>
              <a:t>Specify in architecture that the instruction immediately following branch is always executed.</a:t>
            </a: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3088775" y="1578400"/>
            <a:ext cx="5466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b="1"/>
              <a:t>Questions?</a:t>
            </a:r>
            <a:endParaRPr sz="4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Introduction</a:t>
            </a:r>
            <a:endParaRPr b="1"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115100" y="1004600"/>
            <a:ext cx="7221300" cy="3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Pipelining  - a technique used in high performance processors in order to increase the instruction throughput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Cycle time of pipelined processor (multiple cycles for one execute instructions), cycle time reduces, throughput increases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Speedup = Time(non-pipelined) / Time(pipelined)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Pipeline Hazards - they reduce the performance form the ideal speedup gained by pipelines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/>
              <a:t>Pipeline hazards prevent next instruction from executing during the designated clock cycle</a:t>
            </a:r>
            <a:r>
              <a:rPr lang="en-GB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Types of pipeline hazards</a:t>
            </a:r>
            <a:endParaRPr b="1"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dirty="0"/>
              <a:t>Data hazards - occurs when an instruction depends on the results of previous instruction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dirty="0"/>
              <a:t>Structural hazards - arise from resource conflicts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dirty="0"/>
              <a:t>Control hazards - results from branches and other instructions that affect the PC</a:t>
            </a:r>
            <a:endParaRPr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b="1" dirty="0"/>
              <a:t>Data hazard</a:t>
            </a:r>
            <a:endParaRPr b="1" dirty="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416475"/>
            <a:ext cx="7038900" cy="30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occur when instructions read or write registers,  are used by other instructions</a:t>
            </a:r>
            <a:endParaRPr sz="7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 dirty="0"/>
              <a:t>Order differs from order seen by sequentially executing instructions on un-pipelined machine</a:t>
            </a:r>
            <a:endParaRPr sz="72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 dirty="0"/>
              <a:t>There are 4 types of data hazards</a:t>
            </a:r>
            <a:endParaRPr sz="7200" dirty="0"/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7200" dirty="0"/>
              <a:t>RAR (Read After Read Hazard)</a:t>
            </a:r>
            <a:endParaRPr sz="72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7200" dirty="0"/>
              <a:t>RAW (Read After Write Hazards)</a:t>
            </a:r>
            <a:endParaRPr sz="72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7200" dirty="0"/>
              <a:t>WAR (Write After Read Hazards)</a:t>
            </a:r>
            <a:endParaRPr sz="72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7200" dirty="0"/>
              <a:t>WAW (Write After Write Hazards)</a:t>
            </a:r>
            <a:endParaRPr sz="72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RAR</a:t>
            </a:r>
            <a:endParaRPr sz="2800" b="1"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132700"/>
            <a:ext cx="7038900" cy="3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1800" dirty="0"/>
              <a:t>ADD r1,r2,</a:t>
            </a:r>
            <a:r>
              <a:rPr lang="en-GB" sz="1800" dirty="0">
                <a:solidFill>
                  <a:srgbClr val="00FFFF"/>
                </a:solidFill>
              </a:rPr>
              <a:t>r3</a:t>
            </a:r>
            <a:endParaRPr sz="1800" dirty="0">
              <a:solidFill>
                <a:srgbClr val="00FFFF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1800" dirty="0"/>
              <a:t>SUB r4,r5,</a:t>
            </a:r>
            <a:r>
              <a:rPr lang="en-GB" sz="1800" dirty="0">
                <a:solidFill>
                  <a:srgbClr val="00FFFF"/>
                </a:solidFill>
              </a:rPr>
              <a:t>r3</a:t>
            </a:r>
            <a:endParaRPr sz="1800" dirty="0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Both read from same register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Not a serious problem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Execute in successive cycles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/>
              <a:t>Doesn’t change register values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RAW</a:t>
            </a:r>
            <a:endParaRPr b="1" dirty="0"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Instruction J tries to read operand before Instruction I writes it</a:t>
            </a:r>
            <a:endParaRPr sz="1800" dirty="0"/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800" dirty="0"/>
              <a:t>I: ADD </a:t>
            </a:r>
            <a:r>
              <a:rPr lang="en-GB" sz="1800" dirty="0">
                <a:solidFill>
                  <a:srgbClr val="00FFFF"/>
                </a:solidFill>
              </a:rPr>
              <a:t>r1</a:t>
            </a:r>
            <a:r>
              <a:rPr lang="en-GB" sz="1800" dirty="0"/>
              <a:t>,r2,r3</a:t>
            </a:r>
            <a:endParaRPr sz="18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 dirty="0"/>
              <a:t>J: SUB r4,</a:t>
            </a:r>
            <a:r>
              <a:rPr lang="en-GB" sz="1800" dirty="0">
                <a:solidFill>
                  <a:srgbClr val="00FFFF"/>
                </a:solidFill>
              </a:rPr>
              <a:t>r1</a:t>
            </a:r>
            <a:r>
              <a:rPr lang="en-GB" sz="1800" dirty="0"/>
              <a:t>,r3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Caused by a “Data Dependence” (True dependencies)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This hazard results from an actual need for communication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Creates pipeline stall or bubble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083982" y="415636"/>
            <a:ext cx="70389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</a:t>
            </a:r>
            <a:r>
              <a:rPr lang="en-GB" b="1" dirty="0" smtClean="0"/>
              <a:t>WAR</a:t>
            </a:r>
            <a:endParaRPr b="1" dirty="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883227" y="1111827"/>
            <a:ext cx="7656696" cy="3289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817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-GB" sz="1800" dirty="0">
                <a:solidFill>
                  <a:srgbClr val="FFFFFF"/>
                </a:solidFill>
              </a:rPr>
              <a:t>WAR data hazard represents a problem with concurrent execution.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1817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-GB" sz="1800" dirty="0">
                <a:solidFill>
                  <a:srgbClr val="FFFFFF"/>
                </a:solidFill>
              </a:rPr>
              <a:t>When an instruction attempts to write to a register that has not yet been read by a previously provided but uncompleted instruction, a WAR  hazard occurs.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1817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-GB" sz="1800" dirty="0">
                <a:solidFill>
                  <a:srgbClr val="FFFFFF"/>
                </a:solidFill>
              </a:rPr>
              <a:t>When one instruction tries to write to a register before the previous one is reading from it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1817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-GB" sz="1800" dirty="0">
                <a:solidFill>
                  <a:srgbClr val="FFFFFF"/>
                </a:solidFill>
              </a:rPr>
              <a:t>WAR hazard also not possible in the MIPS  pipeline because reading happens early in the pipeline</a:t>
            </a:r>
            <a:r>
              <a:rPr lang="en-GB" sz="1800" dirty="0" smtClean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254" y="696191"/>
            <a:ext cx="7027145" cy="378255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Ex:</a:t>
            </a:r>
          </a:p>
          <a:p>
            <a:pPr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Instruction J should write its result after it is read by I</a:t>
            </a:r>
          </a:p>
          <a:p>
            <a:pPr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Called an anti-dependence by compiler writers</a:t>
            </a:r>
          </a:p>
          <a:p>
            <a:pPr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I   - ADD R1,R2,R3  #R2 is read</a:t>
            </a:r>
          </a:p>
          <a:p>
            <a:pPr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J  - SUB R2,R4,R5  #R2 is written</a:t>
            </a:r>
          </a:p>
          <a:p>
            <a:pPr lv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WAR hazards occur when J writes R1 before I reads it.</a:t>
            </a:r>
          </a:p>
          <a:p>
            <a:pPr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Subtract writes R2, which is read by addition, create the WAR hazard</a:t>
            </a:r>
          </a:p>
          <a:p>
            <a:pPr marL="0" lv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WAR hazards cannot occur in basic 5 stage pipeline ,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Because </a:t>
            </a:r>
          </a:p>
          <a:p>
            <a:pPr lvl="0" indent="-318179">
              <a:buClr>
                <a:srgbClr val="FFFFFF"/>
              </a:buClr>
              <a:buSzPct val="100000"/>
              <a:buChar char="❖"/>
            </a:pPr>
            <a:r>
              <a:rPr lang="en-US" sz="1400" dirty="0">
                <a:solidFill>
                  <a:srgbClr val="FFFFFF"/>
                </a:solidFill>
              </a:rPr>
              <a:t> reads are always in stage 2</a:t>
            </a:r>
          </a:p>
          <a:p>
            <a:pPr lvl="0" indent="-318179">
              <a:buClr>
                <a:srgbClr val="FFFFFF"/>
              </a:buClr>
              <a:buSzPct val="100000"/>
              <a:buChar char="❖"/>
            </a:pPr>
            <a:r>
              <a:rPr lang="en-US" sz="1400" dirty="0">
                <a:solidFill>
                  <a:srgbClr val="FFFFFF"/>
                </a:solidFill>
              </a:rPr>
              <a:t>writes are always in stage 5</a:t>
            </a:r>
          </a:p>
          <a:p>
            <a:pPr lvl="0" indent="-318179">
              <a:buClr>
                <a:srgbClr val="FFFFFF"/>
              </a:buClr>
              <a:buSzPct val="100000"/>
              <a:buChar char="❖"/>
            </a:pPr>
            <a:r>
              <a:rPr lang="en-US" sz="1400" dirty="0">
                <a:solidFill>
                  <a:srgbClr val="FFFFFF"/>
                </a:solidFill>
              </a:rPr>
              <a:t>instructions are processed in order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443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WAW</a:t>
            </a:r>
            <a:endParaRPr b="1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297499" y="1105400"/>
            <a:ext cx="7763373" cy="3560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A Write-After-Write hazard occurs when an instruction tries to write its result to the same register as a previously issued, but as yet incomplete instruction.</a:t>
            </a:r>
            <a:endParaRPr sz="1600" dirty="0">
              <a:solidFill>
                <a:srgbClr val="FFFFFF"/>
              </a:solidFill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Ex: </a:t>
            </a:r>
            <a:r>
              <a:rPr lang="en-GB" sz="1600" b="1" i="1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j</a:t>
            </a:r>
            <a:r>
              <a:rPr lang="en-GB" sz="1600" b="1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GB" sz="1600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tries to write an operand before it is written by </a:t>
            </a:r>
            <a:r>
              <a:rPr lang="en-GB" sz="1600" b="1" dirty="0" err="1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i</a:t>
            </a:r>
            <a:r>
              <a:rPr lang="en-GB" sz="1600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. The writes end up being performed in the wrong order, leaving the value written by </a:t>
            </a:r>
            <a:r>
              <a:rPr lang="en-GB" sz="1600" b="1" dirty="0" err="1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i</a:t>
            </a:r>
            <a:r>
              <a:rPr lang="en-GB" sz="1600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 rather than the value written by </a:t>
            </a:r>
            <a:r>
              <a:rPr lang="en-GB" sz="1600" b="1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j</a:t>
            </a:r>
            <a:r>
              <a:rPr lang="en-GB" sz="1600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 in the destination.</a:t>
            </a:r>
            <a:endParaRPr sz="1600" dirty="0">
              <a:solidFill>
                <a:srgbClr val="FFFFFF"/>
              </a:solidFill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GB" sz="1600" dirty="0">
              <a:solidFill>
                <a:srgbClr val="000000"/>
              </a:solidFill>
              <a:highlight>
                <a:srgbClr val="DFFFFF"/>
              </a:highlight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 smtClean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This </a:t>
            </a:r>
            <a:r>
              <a:rPr lang="en-GB" sz="1600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hazard is present only in pipelines that write in more than one pipe stage or allow an instruction to proceed even when a previous instruction is stalled.</a:t>
            </a:r>
            <a:endParaRPr sz="1600" dirty="0">
              <a:solidFill>
                <a:srgbClr val="FFFFFF"/>
              </a:solidFill>
              <a:latin typeface="Lato" panose="020B0604020202020204" charset="0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l="3253" r="21789" b="56685"/>
          <a:stretch/>
        </p:blipFill>
        <p:spPr>
          <a:xfrm>
            <a:off x="1405423" y="3059122"/>
            <a:ext cx="5811651" cy="6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950</Words>
  <Application>Microsoft Office PowerPoint</Application>
  <PresentationFormat>On-screen Show (16:9)</PresentationFormat>
  <Paragraphs>109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Montserrat</vt:lpstr>
      <vt:lpstr>Arial</vt:lpstr>
      <vt:lpstr>Focus</vt:lpstr>
      <vt:lpstr>Performance Issues and Pipeline Hazards</vt:lpstr>
      <vt:lpstr>Introduction</vt:lpstr>
      <vt:lpstr>Types of pipeline hazards</vt:lpstr>
      <vt:lpstr>Data hazard</vt:lpstr>
      <vt:lpstr>RAR</vt:lpstr>
      <vt:lpstr>RAW</vt:lpstr>
      <vt:lpstr>  WAR</vt:lpstr>
      <vt:lpstr>PowerPoint Presentation</vt:lpstr>
      <vt:lpstr>WAW</vt:lpstr>
      <vt:lpstr>Forwarding</vt:lpstr>
      <vt:lpstr>Forwarding(Continued)</vt:lpstr>
      <vt:lpstr>Problems in forwarding</vt:lpstr>
      <vt:lpstr>Stalling pipeline</vt:lpstr>
      <vt:lpstr>2. Structural Hazards</vt:lpstr>
      <vt:lpstr>Resolving Structural hazards</vt:lpstr>
      <vt:lpstr>PowerPoint Presentation</vt:lpstr>
      <vt:lpstr>3. Control/Branch hazard</vt:lpstr>
      <vt:lpstr>Control Hazard solutions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Issues and Pipeline Hazards</dc:title>
  <cp:lastModifiedBy>Nuzra</cp:lastModifiedBy>
  <cp:revision>6</cp:revision>
  <dcterms:modified xsi:type="dcterms:W3CDTF">2021-03-02T16:47:32Z</dcterms:modified>
</cp:coreProperties>
</file>