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  <p:sldMasterId id="2147484807" r:id="rId3"/>
  </p:sldMasterIdLst>
  <p:notesMasterIdLst>
    <p:notesMasterId r:id="rId17"/>
  </p:notesMasterIdLst>
  <p:handoutMasterIdLst>
    <p:handoutMasterId r:id="rId18"/>
  </p:handoutMasterIdLst>
  <p:sldIdLst>
    <p:sldId id="345" r:id="rId4"/>
    <p:sldId id="344" r:id="rId5"/>
    <p:sldId id="365" r:id="rId6"/>
    <p:sldId id="366" r:id="rId7"/>
    <p:sldId id="367" r:id="rId8"/>
    <p:sldId id="361" r:id="rId9"/>
    <p:sldId id="369" r:id="rId10"/>
    <p:sldId id="360" r:id="rId11"/>
    <p:sldId id="362" r:id="rId12"/>
    <p:sldId id="358" r:id="rId13"/>
    <p:sldId id="347" r:id="rId14"/>
    <p:sldId id="363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7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9"/>
    </p:cViewPr>
  </p:sorterViewPr>
  <p:notesViewPr>
    <p:cSldViewPr snapToGrid="0">
      <p:cViewPr varScale="1">
        <p:scale>
          <a:sx n="67" d="100"/>
          <a:sy n="67" d="100"/>
        </p:scale>
        <p:origin x="312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D850F-8D8A-4ECE-AE04-E1B787834BF4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0796F-DB87-4876-BE9F-28DD8D270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09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7B343-0842-4CE1-B029-A5480B954882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40420-868A-4D09-9F22-6476BD56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56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40420-868A-4D09-9F22-6476BD5672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55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40420-868A-4D09-9F22-6476BD5672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xmlns="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xmlns="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xmlns="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xmlns="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xmlns="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xmlns="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xmlns="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xmlns="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xmlns="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xmlns="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xmlns="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xmlns="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xmlns="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xmlns="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xmlns="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xmlns="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xmlns="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xmlns="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xmlns="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xmlns="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xmlns="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xmlns="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xmlns="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xmlns="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xmlns="" id="{70E1C65B-FA29-49FA-876E-B8BDE06EA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xmlns="" id="{5DBE40ED-7CE2-4516-8B07-D034A986D5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140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1D701F7-6536-4EA0-BC87-9BB13963D926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F0F9403A-8AFF-4B2B-B648-FF5CBFC9A8B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633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A0412714-3F16-4874-BEA8-0EFECA6B9A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13554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875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274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xmlns="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xmlns="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xmlns="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xmlns="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xmlns="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xmlns="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xmlns="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xmlns="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xmlns="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xmlns="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xmlns="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xmlns="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xmlns="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xmlns="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xmlns="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xmlns="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xmlns="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xmlns="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xmlns="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xmlns="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xmlns="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xmlns="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xmlns="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xmlns="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777797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xmlns="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xmlns="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xmlns="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xmlns="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xmlns="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52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8B385D46-BB81-40F4-97C1-95575D4C9F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22980" y="296696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36EAA121-572C-4C83-A24E-989B72B92A1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02736" y="1678845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15BECEA9-B7DA-4E09-9E80-B8B80B8E97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24191" y="39072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A0108D6E-0789-4A3A-806C-951F2E7E4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29202" y="164980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0FB68D23-CA73-40EF-B39D-027E16880DD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23009" y="423645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30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30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xmlns="" id="{0CADDCB3-9ED0-4A68-830A-6B58177892A2}"/>
              </a:ext>
            </a:extLst>
          </p:cNvPr>
          <p:cNvSpPr/>
          <p:nvPr userDrawn="1"/>
        </p:nvSpPr>
        <p:spPr>
          <a:xfrm rot="2700000">
            <a:off x="708614" y="1522791"/>
            <a:ext cx="2508249" cy="2508248"/>
          </a:xfrm>
          <a:custGeom>
            <a:avLst/>
            <a:gdLst/>
            <a:ahLst/>
            <a:cxnLst/>
            <a:rect l="l" t="t" r="r" b="b"/>
            <a:pathLst>
              <a:path w="1810298" h="1810298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xmlns="" id="{944DC42C-15BC-4390-BEC2-ED222CEABEC9}"/>
              </a:ext>
            </a:extLst>
          </p:cNvPr>
          <p:cNvSpPr/>
          <p:nvPr userDrawn="1"/>
        </p:nvSpPr>
        <p:spPr>
          <a:xfrm rot="13500000">
            <a:off x="6592568" y="2159156"/>
            <a:ext cx="1270204" cy="1270204"/>
          </a:xfrm>
          <a:custGeom>
            <a:avLst/>
            <a:gdLst/>
            <a:ahLst/>
            <a:cxnLst/>
            <a:rect l="l" t="t" r="r" b="b"/>
            <a:pathLst>
              <a:path w="1810298" h="1810298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692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293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xmlns="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12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25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xmlns="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383775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90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xmlns="" id="{70E1C65B-FA29-49FA-876E-B8BDE06EA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xmlns="" id="{5DBE40ED-7CE2-4516-8B07-D034A986D5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479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553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1D701F7-6536-4EA0-BC87-9BB13963D926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F0F9403A-8AFF-4B2B-B648-FF5CBFC9A8B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92784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01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A0412714-3F16-4874-BEA8-0EFECA6B9A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13554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244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635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106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788634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034212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xmlns="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xmlns="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xmlns="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xmlns="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xmlns="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80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8B385D46-BB81-40F4-97C1-95575D4C9F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22980" y="296696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36EAA121-572C-4C83-A24E-989B72B92A1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02736" y="1678845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15BECEA9-B7DA-4E09-9E80-B8B80B8E97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24191" y="39072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A0108D6E-0789-4A3A-806C-951F2E7E4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29202" y="164980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0FB68D23-CA73-40EF-B39D-027E16880DD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23009" y="423645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30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30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xmlns="" id="{0CADDCB3-9ED0-4A68-830A-6B58177892A2}"/>
              </a:ext>
            </a:extLst>
          </p:cNvPr>
          <p:cNvSpPr/>
          <p:nvPr userDrawn="1"/>
        </p:nvSpPr>
        <p:spPr>
          <a:xfrm rot="2700000">
            <a:off x="708614" y="1522791"/>
            <a:ext cx="2508249" cy="2508248"/>
          </a:xfrm>
          <a:custGeom>
            <a:avLst/>
            <a:gdLst/>
            <a:ahLst/>
            <a:cxnLst/>
            <a:rect l="l" t="t" r="r" b="b"/>
            <a:pathLst>
              <a:path w="1810298" h="1810298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xmlns="" id="{944DC42C-15BC-4390-BEC2-ED222CEABEC9}"/>
              </a:ext>
            </a:extLst>
          </p:cNvPr>
          <p:cNvSpPr/>
          <p:nvPr userDrawn="1"/>
        </p:nvSpPr>
        <p:spPr>
          <a:xfrm rot="13500000">
            <a:off x="6592568" y="2159156"/>
            <a:ext cx="1270204" cy="1270204"/>
          </a:xfrm>
          <a:custGeom>
            <a:avLst/>
            <a:gdLst/>
            <a:ahLst/>
            <a:cxnLst/>
            <a:rect l="l" t="t" r="r" b="b"/>
            <a:pathLst>
              <a:path w="1810298" h="1810298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64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xmlns="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xmlns="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xmlns="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xmlns="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xmlns="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xmlns="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xmlns="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xmlns="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xmlns="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xmlns="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xmlns="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xmlns="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xmlns="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xmlns="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xmlns="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xmlns="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xmlns="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xmlns="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xmlns="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xmlns="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xmlns="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xmlns="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xmlns="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xmlns="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4355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xmlns="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xmlns="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xmlns="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xmlns="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xmlns="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867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76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147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xmlns="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52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86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xmlns="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831364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631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xmlns="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xmlns="" id="{70E1C65B-FA29-49FA-876E-B8BDE06EA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xmlns="" id="{5DBE40ED-7CE2-4516-8B07-D034A986D5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641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161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1D701F7-6536-4EA0-BC87-9BB13963D926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F0F9403A-8AFF-4B2B-B648-FF5CBFC9A8B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274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277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A0412714-3F16-4874-BEA8-0EFECA6B9A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13554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56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643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1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640690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75113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50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42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1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38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1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4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6091" y="6488668"/>
            <a:ext cx="1053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28-09-2021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3016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38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09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581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86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8B385D46-BB81-40F4-97C1-95575D4C9F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22980" y="296696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36EAA121-572C-4C83-A24E-989B72B92A1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02736" y="1678845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15BECEA9-B7DA-4E09-9E80-B8B80B8E97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24191" y="39072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A0108D6E-0789-4A3A-806C-951F2E7E4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29202" y="164980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0FB68D23-CA73-40EF-B39D-027E16880DD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23009" y="423645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30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30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xmlns="" id="{0CADDCB3-9ED0-4A68-830A-6B58177892A2}"/>
              </a:ext>
            </a:extLst>
          </p:cNvPr>
          <p:cNvSpPr/>
          <p:nvPr userDrawn="1"/>
        </p:nvSpPr>
        <p:spPr>
          <a:xfrm rot="2700000">
            <a:off x="708614" y="1522791"/>
            <a:ext cx="2508249" cy="2508248"/>
          </a:xfrm>
          <a:custGeom>
            <a:avLst/>
            <a:gdLst/>
            <a:ahLst/>
            <a:cxnLst/>
            <a:rect l="l" t="t" r="r" b="b"/>
            <a:pathLst>
              <a:path w="1810298" h="1810298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xmlns="" id="{944DC42C-15BC-4390-BEC2-ED222CEABEC9}"/>
              </a:ext>
            </a:extLst>
          </p:cNvPr>
          <p:cNvSpPr/>
          <p:nvPr userDrawn="1"/>
        </p:nvSpPr>
        <p:spPr>
          <a:xfrm rot="13500000">
            <a:off x="6592568" y="2159156"/>
            <a:ext cx="1270204" cy="1270204"/>
          </a:xfrm>
          <a:custGeom>
            <a:avLst/>
            <a:gdLst/>
            <a:ahLst/>
            <a:cxnLst/>
            <a:rect l="l" t="t" r="r" b="b"/>
            <a:pathLst>
              <a:path w="1810298" h="1810298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36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20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12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603" y="4244418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32861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51603" y="4820680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5631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75630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74278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76086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976085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75961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473594" y="2037806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79346" y="2037806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296091" y="6488668"/>
            <a:ext cx="1053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28-09-2021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61169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5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671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xmlns="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xmlns="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xmlns="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xmlns="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xmlns="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xmlns="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xmlns="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xmlns="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xmlns="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xmlns="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xmlns="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xmlns="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xmlns="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xmlns="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xmlns="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xmlns="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xmlns="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xmlns="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xmlns="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xmlns="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xmlns="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xmlns="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xmlns="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xmlns="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296091" y="6488668"/>
            <a:ext cx="1053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28-09-2021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68499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561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xmlns="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0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1.xml"/><Relationship Id="rId21" Type="http://schemas.openxmlformats.org/officeDocument/2006/relationships/image" Target="../media/image14.png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24" Type="http://schemas.openxmlformats.org/officeDocument/2006/relationships/image" Target="../media/image17.png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23" Type="http://schemas.openxmlformats.org/officeDocument/2006/relationships/image" Target="../media/image16.png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90" r:id="rId7"/>
    <p:sldLayoutId id="2147483680" r:id="rId8"/>
    <p:sldLayoutId id="2147483681" r:id="rId9"/>
    <p:sldLayoutId id="2147483682" r:id="rId10"/>
    <p:sldLayoutId id="2147483691" r:id="rId11"/>
    <p:sldLayoutId id="2147483684" r:id="rId12"/>
    <p:sldLayoutId id="2147483693" r:id="rId13"/>
    <p:sldLayoutId id="2147483686" r:id="rId14"/>
    <p:sldLayoutId id="2147483692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4658" r:id="rId21"/>
    <p:sldLayoutId id="2147484639" r:id="rId22"/>
    <p:sldLayoutId id="2147484640" r:id="rId23"/>
    <p:sldLayoutId id="2147484641" r:id="rId24"/>
    <p:sldLayoutId id="2147484642" r:id="rId25"/>
    <p:sldLayoutId id="2147484643" r:id="rId26"/>
    <p:sldLayoutId id="2147484644" r:id="rId27"/>
    <p:sldLayoutId id="2147484645" r:id="rId28"/>
    <p:sldLayoutId id="2147484646" r:id="rId29"/>
    <p:sldLayoutId id="2147484647" r:id="rId30"/>
    <p:sldLayoutId id="2147484648" r:id="rId31"/>
    <p:sldLayoutId id="2147484649" r:id="rId32"/>
    <p:sldLayoutId id="2147484650" r:id="rId33"/>
    <p:sldLayoutId id="2147484651" r:id="rId34"/>
    <p:sldLayoutId id="2147484652" r:id="rId35"/>
    <p:sldLayoutId id="2147484653" r:id="rId36"/>
    <p:sldLayoutId id="2147484654" r:id="rId37"/>
    <p:sldLayoutId id="2147484656" r:id="rId38"/>
    <p:sldLayoutId id="2147484657" r:id="rId3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74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08" r:id="rId1"/>
    <p:sldLayoutId id="2147484809" r:id="rId2"/>
    <p:sldLayoutId id="2147484810" r:id="rId3"/>
    <p:sldLayoutId id="2147484811" r:id="rId4"/>
    <p:sldLayoutId id="2147484812" r:id="rId5"/>
    <p:sldLayoutId id="2147484813" r:id="rId6"/>
    <p:sldLayoutId id="2147484814" r:id="rId7"/>
    <p:sldLayoutId id="2147484815" r:id="rId8"/>
    <p:sldLayoutId id="2147484816" r:id="rId9"/>
    <p:sldLayoutId id="2147484817" r:id="rId10"/>
    <p:sldLayoutId id="2147484818" r:id="rId11"/>
    <p:sldLayoutId id="2147484819" r:id="rId12"/>
    <p:sldLayoutId id="2147484820" r:id="rId13"/>
    <p:sldLayoutId id="2147484821" r:id="rId14"/>
    <p:sldLayoutId id="2147484822" r:id="rId15"/>
    <p:sldLayoutId id="2147484823" r:id="rId16"/>
    <p:sldLayoutId id="2147484824" r:id="rId17"/>
    <p:sldLayoutId id="2147484826" r:id="rId18"/>
    <p:sldLayoutId id="2147484841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78;p13"/>
          <p:cNvSpPr txBox="1">
            <a:spLocks/>
          </p:cNvSpPr>
          <p:nvPr/>
        </p:nvSpPr>
        <p:spPr>
          <a:xfrm>
            <a:off x="2142309" y="2394857"/>
            <a:ext cx="7567748" cy="3823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lnSpc>
                <a:spcPct val="95000"/>
              </a:lnSpc>
              <a:spcBef>
                <a:spcPts val="800"/>
              </a:spcBef>
              <a:buSzPts val="440"/>
              <a:buFont typeface="Wingdings 3" charset="2"/>
              <a:buNone/>
            </a:pPr>
            <a:r>
              <a:rPr lang="en-US" b="1" dirty="0" smtClean="0">
                <a:solidFill>
                  <a:srgbClr val="EEECE1"/>
                </a:solidFill>
                <a:latin typeface="Arial"/>
                <a:ea typeface="Arial"/>
                <a:cs typeface="Arial"/>
                <a:sym typeface="Arial"/>
              </a:rPr>
              <a:t>Presented by	                 Group: 03</a:t>
            </a:r>
          </a:p>
          <a:p>
            <a:pPr marL="0" indent="0" algn="ctr">
              <a:lnSpc>
                <a:spcPct val="95000"/>
              </a:lnSpc>
              <a:spcBef>
                <a:spcPts val="800"/>
              </a:spcBef>
              <a:buSzPts val="440"/>
              <a:buFont typeface="Wingdings 3" charset="2"/>
              <a:buNone/>
            </a:pPr>
            <a:endParaRPr lang="en-US" sz="1779" b="1" dirty="0" smtClean="0">
              <a:solidFill>
                <a:srgbClr val="EEECE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lnSpc>
                <a:spcPct val="95000"/>
              </a:lnSpc>
              <a:spcBef>
                <a:spcPts val="800"/>
              </a:spcBef>
              <a:buSzPts val="440"/>
              <a:buNone/>
            </a:pPr>
            <a:r>
              <a:rPr lang="fi-FI" sz="1580" dirty="0">
                <a:solidFill>
                  <a:srgbClr val="EEECE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i-FI" dirty="0">
                <a:solidFill>
                  <a:srgbClr val="EEECE1"/>
                </a:solidFill>
                <a:latin typeface="Arial"/>
                <a:ea typeface="Arial"/>
                <a:cs typeface="Arial"/>
                <a:sym typeface="Arial"/>
              </a:rPr>
              <a:t>Name: Tanjila Sultana Joti            ID: 180104007</a:t>
            </a:r>
          </a:p>
          <a:p>
            <a:pPr marL="0" indent="0" algn="ctr">
              <a:lnSpc>
                <a:spcPct val="95000"/>
              </a:lnSpc>
              <a:spcBef>
                <a:spcPts val="800"/>
              </a:spcBef>
              <a:buSzPts val="440"/>
              <a:buFont typeface="Wingdings 3" charset="2"/>
              <a:buNone/>
            </a:pPr>
            <a:endParaRPr lang="en-US" dirty="0" smtClean="0">
              <a:solidFill>
                <a:srgbClr val="EEECE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lnSpc>
                <a:spcPct val="95000"/>
              </a:lnSpc>
              <a:spcBef>
                <a:spcPts val="800"/>
              </a:spcBef>
              <a:buSzPts val="440"/>
              <a:buNone/>
            </a:pPr>
            <a:r>
              <a:rPr lang="en-US" dirty="0">
                <a:solidFill>
                  <a:srgbClr val="EEECE1"/>
                </a:solidFill>
                <a:latin typeface="Arial"/>
                <a:ea typeface="Arial"/>
                <a:cs typeface="Arial"/>
                <a:sym typeface="Arial"/>
              </a:rPr>
              <a:t> Name: </a:t>
            </a:r>
            <a:r>
              <a:rPr lang="en-US" dirty="0" err="1">
                <a:solidFill>
                  <a:srgbClr val="EEECE1"/>
                </a:solidFill>
                <a:latin typeface="Arial"/>
                <a:ea typeface="Arial"/>
                <a:cs typeface="Arial"/>
                <a:sym typeface="Arial"/>
              </a:rPr>
              <a:t>Nusrat</a:t>
            </a:r>
            <a:r>
              <a:rPr lang="en-US" dirty="0">
                <a:solidFill>
                  <a:srgbClr val="EEECE1"/>
                </a:solidFill>
                <a:latin typeface="Arial"/>
                <a:ea typeface="Arial"/>
                <a:cs typeface="Arial"/>
                <a:sym typeface="Arial"/>
              </a:rPr>
              <a:t> Jahan                     ID: 180104020</a:t>
            </a:r>
          </a:p>
          <a:p>
            <a:pPr marL="0" indent="0" algn="ctr">
              <a:lnSpc>
                <a:spcPct val="95000"/>
              </a:lnSpc>
              <a:spcBef>
                <a:spcPts val="800"/>
              </a:spcBef>
              <a:buSzPts val="440"/>
              <a:buNone/>
            </a:pPr>
            <a:endParaRPr lang="en-US" dirty="0">
              <a:solidFill>
                <a:srgbClr val="EEECE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lnSpc>
                <a:spcPct val="95000"/>
              </a:lnSpc>
              <a:spcBef>
                <a:spcPts val="800"/>
              </a:spcBef>
              <a:buSzPts val="440"/>
              <a:buNone/>
            </a:pPr>
            <a:r>
              <a:rPr lang="en-US" kern="0" dirty="0">
                <a:solidFill>
                  <a:srgbClr val="FFFFFF"/>
                </a:solidFill>
                <a:latin typeface="Arial"/>
                <a:cs typeface="Calibri" pitchFamily="34" charset="0"/>
                <a:sym typeface="Arial"/>
              </a:rPr>
              <a:t> Name: </a:t>
            </a:r>
            <a:r>
              <a:rPr lang="en-US" kern="0" dirty="0" err="1">
                <a:solidFill>
                  <a:srgbClr val="FFFFFF"/>
                </a:solidFill>
                <a:latin typeface="Arial"/>
                <a:cs typeface="Calibri" pitchFamily="34" charset="0"/>
                <a:sym typeface="Arial"/>
              </a:rPr>
              <a:t>Fatema</a:t>
            </a:r>
            <a:r>
              <a:rPr lang="en-US" kern="0" dirty="0">
                <a:solidFill>
                  <a:srgbClr val="FFFFFF"/>
                </a:solidFill>
                <a:latin typeface="Arial"/>
                <a:cs typeface="Calibri" pitchFamily="34" charset="0"/>
                <a:sym typeface="Arial"/>
              </a:rPr>
              <a:t> </a:t>
            </a:r>
            <a:r>
              <a:rPr lang="en-US" kern="0" dirty="0" err="1">
                <a:solidFill>
                  <a:srgbClr val="FFFFFF"/>
                </a:solidFill>
                <a:latin typeface="Arial"/>
                <a:cs typeface="Calibri" pitchFamily="34" charset="0"/>
                <a:sym typeface="Arial"/>
              </a:rPr>
              <a:t>Marjan</a:t>
            </a:r>
            <a:r>
              <a:rPr lang="en-US" kern="0" dirty="0">
                <a:solidFill>
                  <a:srgbClr val="FFFFFF"/>
                </a:solidFill>
                <a:latin typeface="Arial"/>
                <a:cs typeface="Calibri" pitchFamily="34" charset="0"/>
                <a:sym typeface="Arial"/>
              </a:rPr>
              <a:t>                  ID: 180104021</a:t>
            </a:r>
            <a:endParaRPr lang="en-US" b="1" dirty="0" smtClean="0">
              <a:latin typeface="Maven Pro"/>
              <a:ea typeface="Maven Pro"/>
              <a:cs typeface="Maven Pro"/>
              <a:sym typeface="Maven Pro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440"/>
              <a:buFont typeface="Wingdings 3" charset="2"/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599817" y="6488668"/>
            <a:ext cx="296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38591" y="705266"/>
            <a:ext cx="9404723" cy="1400530"/>
          </a:xfrm>
        </p:spPr>
        <p:txBody>
          <a:bodyPr/>
          <a:lstStyle/>
          <a:p>
            <a:pPr algn="ctr"/>
            <a:r>
              <a:rPr lang="en-US" b="1" dirty="0" smtClean="0"/>
              <a:t>Water Level and Water Quality Monitoring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61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93197" y="645881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Future scope: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504022" y="6200504"/>
            <a:ext cx="557349" cy="546644"/>
          </a:xfrm>
        </p:spPr>
        <p:txBody>
          <a:bodyPr/>
          <a:lstStyle/>
          <a:p>
            <a:fld id="{D57F1E4F-1CFF-5643-939E-02111984F565}" type="slidenum">
              <a:rPr lang="en-US" sz="1200" smtClean="0"/>
              <a:pPr/>
              <a:t>10</a:t>
            </a:fld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645920" y="1915884"/>
            <a:ext cx="82992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We </a:t>
            </a:r>
            <a:r>
              <a:rPr lang="en-US" dirty="0"/>
              <a:t>will like to use  a turbidity sensor, which output a voltage level proportional to the amount of suspended solid particles in the </a:t>
            </a:r>
            <a:r>
              <a:rPr lang="en-US" dirty="0" smtClean="0"/>
              <a:t>water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We </a:t>
            </a:r>
            <a:r>
              <a:rPr lang="en-US" dirty="0"/>
              <a:t>will like to implement Reverse Osmosis </a:t>
            </a:r>
            <a:r>
              <a:rPr lang="en-US" dirty="0" smtClean="0"/>
              <a:t>System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Will </a:t>
            </a:r>
            <a:r>
              <a:rPr lang="en-US" dirty="0"/>
              <a:t>measure the temperature of the water and then  set temperature of the water at suitable/required  </a:t>
            </a:r>
            <a:r>
              <a:rPr lang="en-US" dirty="0" smtClean="0"/>
              <a:t>temperature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7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Social value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103312" y="2052918"/>
            <a:ext cx="10793414" cy="41954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dirty="0" smtClean="0"/>
              <a:t>Helps to notify the user  the amount of water that is present in the overhead water tank</a:t>
            </a:r>
          </a:p>
          <a:p>
            <a:pPr algn="just"/>
            <a:r>
              <a:rPr lang="en-US" dirty="0"/>
              <a:t>Sometimes, even if the water overflows from the water tank, the water pump will continue to pump water, so it help prevent water overflow during pumping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Helps to prevent wastage of energy and water.</a:t>
            </a:r>
          </a:p>
          <a:p>
            <a:pPr algn="just"/>
            <a:r>
              <a:rPr lang="en-US" dirty="0" smtClean="0"/>
              <a:t>Helps to determine the PH of the water  </a:t>
            </a:r>
          </a:p>
          <a:p>
            <a:pPr algn="just"/>
            <a:r>
              <a:rPr lang="en-US" dirty="0" smtClean="0"/>
              <a:t>TDS meter measure TDS value which </a:t>
            </a:r>
            <a:r>
              <a:rPr lang="en-US" dirty="0"/>
              <a:t>can be used as one reference point for reflecting the cleanliness of the water</a:t>
            </a:r>
            <a:endParaRPr lang="en-US" dirty="0" smtClean="0"/>
          </a:p>
          <a:p>
            <a:pPr algn="just"/>
            <a:r>
              <a:rPr lang="en-US" dirty="0" smtClean="0"/>
              <a:t>Help monitor the water quality at home supply, in Agricultural Farm and fish farming.</a:t>
            </a:r>
          </a:p>
          <a:p>
            <a:pPr marL="0" indent="0" algn="just">
              <a:buFont typeface="Wingdings 3" charset="2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99816" y="6479959"/>
            <a:ext cx="374469" cy="286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97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 Conclusion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95791" y="2209674"/>
            <a:ext cx="7840392" cy="38079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dirty="0" smtClean="0"/>
              <a:t>Our project can detect and indicate the water level.</a:t>
            </a:r>
          </a:p>
          <a:p>
            <a:pPr algn="just"/>
            <a:r>
              <a:rPr lang="en-US" dirty="0" smtClean="0"/>
              <a:t>pH indicator can indicate the pH value</a:t>
            </a:r>
          </a:p>
          <a:p>
            <a:pPr algn="just"/>
            <a:r>
              <a:rPr lang="en-US" dirty="0" smtClean="0"/>
              <a:t>TDS sensor used for measure TDS value of tank water</a:t>
            </a:r>
          </a:p>
          <a:p>
            <a:pPr marL="0" indent="0" algn="just">
              <a:buFont typeface="Wingdings 3" charset="2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99816" y="6479959"/>
            <a:ext cx="374469" cy="286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10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3070579-6F03-474B-AE81-BC0EF41048BD}"/>
              </a:ext>
            </a:extLst>
          </p:cNvPr>
          <p:cNvGrpSpPr/>
          <p:nvPr/>
        </p:nvGrpSpPr>
        <p:grpSpPr>
          <a:xfrm>
            <a:off x="0" y="2769507"/>
            <a:ext cx="12192000" cy="1365116"/>
            <a:chOff x="0" y="2759605"/>
            <a:chExt cx="12192000" cy="136511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29E2714A-BE29-4E83-A155-D5802C472B0A}"/>
                </a:ext>
              </a:extLst>
            </p:cNvPr>
            <p:cNvSpPr txBox="1"/>
            <p:nvPr/>
          </p:nvSpPr>
          <p:spPr>
            <a:xfrm>
              <a:off x="0" y="2759605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279A9243-91CB-437D-9D82-6D402B13F59A}"/>
                </a:ext>
              </a:extLst>
            </p:cNvPr>
            <p:cNvSpPr txBox="1"/>
            <p:nvPr/>
          </p:nvSpPr>
          <p:spPr>
            <a:xfrm>
              <a:off x="148" y="3745065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599816" y="6479959"/>
            <a:ext cx="374469" cy="286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103312" y="2052918"/>
            <a:ext cx="10017534" cy="41954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dirty="0"/>
              <a:t>Our project water level and </a:t>
            </a:r>
            <a:r>
              <a:rPr lang="en-US" dirty="0" smtClean="0"/>
              <a:t>pH indicator is </a:t>
            </a:r>
            <a:r>
              <a:rPr lang="en-US" dirty="0"/>
              <a:t>Arduino and sensor based </a:t>
            </a:r>
            <a:r>
              <a:rPr lang="en-US" dirty="0" smtClean="0"/>
              <a:t>project.</a:t>
            </a:r>
            <a:endParaRPr lang="en-US" dirty="0"/>
          </a:p>
          <a:p>
            <a:pPr algn="just"/>
            <a:r>
              <a:rPr lang="en-US" dirty="0"/>
              <a:t>The water level is displayed here and turns off just before the water level at the top or overflow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And turn on while the water is at a low level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It also provides buzzer and led notifications. The PH indicator represents the pH level of </a:t>
            </a:r>
            <a:r>
              <a:rPr lang="en-US" dirty="0" smtClean="0"/>
              <a:t>water and total dissolved solid value to measure water purity.</a:t>
            </a: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99817" y="6488668"/>
            <a:ext cx="296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3087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652089" y="100681"/>
            <a:ext cx="9404723" cy="1400530"/>
          </a:xfrm>
        </p:spPr>
        <p:txBody>
          <a:bodyPr/>
          <a:lstStyle/>
          <a:p>
            <a:r>
              <a:rPr lang="en-US" b="1" dirty="0"/>
              <a:t>Required </a:t>
            </a:r>
            <a:r>
              <a:rPr lang="en-US" b="1" dirty="0" smtClean="0"/>
              <a:t>Components: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Arduino Mega2560 R3</a:t>
            </a:r>
            <a:endParaRPr lang="en-US" sz="200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 smtClean="0"/>
              <a:t>920 taka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Ultrasonic Sensor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idx="21"/>
          </p:nvPr>
        </p:nvSpPr>
        <p:spPr/>
      </p:sp>
      <p:sp>
        <p:nvSpPr>
          <p:cNvPr id="29" name="Text Placeholder 2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 smtClean="0"/>
              <a:t>95 taka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16×4 LCD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 smtClean="0"/>
              <a:t>318 taka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56" y="1347651"/>
            <a:ext cx="2932111" cy="240970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969" y="1371204"/>
            <a:ext cx="2931876" cy="2386148"/>
          </a:xfrm>
          <a:prstGeom prst="rect">
            <a:avLst/>
          </a:prstGeom>
        </p:spPr>
      </p:pic>
      <p:sp>
        <p:nvSpPr>
          <p:cNvPr id="42" name="Picture Placeholder 41"/>
          <p:cNvSpPr>
            <a:spLocks noGrp="1"/>
          </p:cNvSpPr>
          <p:nvPr>
            <p:ph type="pic" idx="22"/>
          </p:nvPr>
        </p:nvSpPr>
        <p:spPr/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961" y="1424431"/>
            <a:ext cx="3230935" cy="240970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1599817" y="6488668"/>
            <a:ext cx="296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803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652089" y="100681"/>
            <a:ext cx="9404723" cy="1400530"/>
          </a:xfrm>
        </p:spPr>
        <p:txBody>
          <a:bodyPr/>
          <a:lstStyle/>
          <a:p>
            <a:r>
              <a:rPr lang="en-US" b="1" dirty="0"/>
              <a:t>Required </a:t>
            </a:r>
            <a:r>
              <a:rPr lang="en-US" b="1" dirty="0" smtClean="0"/>
              <a:t>Components: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Relay 6 volt</a:t>
            </a:r>
            <a:endParaRPr lang="en-US" sz="200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 smtClean="0"/>
              <a:t>85 taka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IC ULN2003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idx="21"/>
          </p:nvPr>
        </p:nvSpPr>
        <p:spPr/>
      </p:sp>
      <p:sp>
        <p:nvSpPr>
          <p:cNvPr id="29" name="Text Placeholder 2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 smtClean="0"/>
              <a:t>318 taka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Voltage Regulator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 smtClean="0"/>
              <a:t>1100 taka</a:t>
            </a:r>
            <a:endParaRPr lang="en-US" dirty="0"/>
          </a:p>
        </p:txBody>
      </p:sp>
      <p:sp>
        <p:nvSpPr>
          <p:cNvPr id="34" name="Picture Placeholder 33"/>
          <p:cNvSpPr>
            <a:spLocks noGrp="1"/>
          </p:cNvSpPr>
          <p:nvPr>
            <p:ph type="pic" idx="15"/>
          </p:nvPr>
        </p:nvSpPr>
        <p:spPr/>
      </p:sp>
      <p:sp>
        <p:nvSpPr>
          <p:cNvPr id="42" name="Picture Placeholder 41"/>
          <p:cNvSpPr>
            <a:spLocks noGrp="1"/>
          </p:cNvSpPr>
          <p:nvPr>
            <p:ph type="pic" idx="22"/>
          </p:nvPr>
        </p:nvSpPr>
        <p:spPr/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841" y="1392186"/>
            <a:ext cx="2923937" cy="2349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666" y="1384731"/>
            <a:ext cx="2925524" cy="23564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49" y="1392186"/>
            <a:ext cx="2952003" cy="234161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599817" y="6488668"/>
            <a:ext cx="296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073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652089" y="100681"/>
            <a:ext cx="9404723" cy="1400530"/>
          </a:xfrm>
        </p:spPr>
        <p:txBody>
          <a:bodyPr/>
          <a:lstStyle/>
          <a:p>
            <a:r>
              <a:rPr lang="en-US" b="1" dirty="0"/>
              <a:t>Required </a:t>
            </a:r>
            <a:r>
              <a:rPr lang="en-US" b="1" dirty="0" smtClean="0"/>
              <a:t>Components: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Buzzer</a:t>
            </a:r>
            <a:endParaRPr lang="en-US" sz="200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 smtClean="0"/>
              <a:t>300 taka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DC Motor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 smtClean="0"/>
              <a:t>70 taka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POT-HG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 smtClean="0"/>
              <a:t>50 taka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4" y="1397859"/>
            <a:ext cx="1798868" cy="2335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313" y="1397859"/>
            <a:ext cx="1963556" cy="23359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994" y="1397859"/>
            <a:ext cx="1848019" cy="2335940"/>
          </a:xfrm>
          <a:prstGeom prst="rect">
            <a:avLst/>
          </a:prstGeom>
        </p:spPr>
      </p:pic>
      <p:sp>
        <p:nvSpPr>
          <p:cNvPr id="2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150160" y="4244417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LED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150160" y="4858170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2 taka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9661884" y="1948543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0486" y="1397859"/>
            <a:ext cx="1728667" cy="233594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599817" y="6488668"/>
            <a:ext cx="296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4921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Budget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848590"/>
              </p:ext>
            </p:extLst>
          </p:nvPr>
        </p:nvGraphicFramePr>
        <p:xfrm>
          <a:off x="1654629" y="1193072"/>
          <a:ext cx="9030787" cy="5540670"/>
        </p:xfrm>
        <a:graphic>
          <a:graphicData uri="http://schemas.openxmlformats.org/drawingml/2006/table">
            <a:tbl>
              <a:tblPr firstRow="1" firstCol="1" bandRow="1"/>
              <a:tblGrid>
                <a:gridCol w="4327296"/>
                <a:gridCol w="1789019"/>
                <a:gridCol w="2914472"/>
              </a:tblGrid>
              <a:tr h="393752"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sng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Equipment</a:t>
                      </a:r>
                      <a:r>
                        <a:rPr lang="en-US" sz="2400" u="sng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61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sng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Quantity</a:t>
                      </a:r>
                      <a:r>
                        <a:rPr lang="en-US" sz="2400" u="sng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sng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Budget(</a:t>
                      </a:r>
                      <a:r>
                        <a:rPr lang="en-US" sz="2400" b="1" u="sng" dirty="0" err="1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Tk</a:t>
                      </a:r>
                      <a:r>
                        <a:rPr lang="en-US" sz="2400" b="1" u="sng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)</a:t>
                      </a:r>
                      <a:r>
                        <a:rPr lang="en-US" sz="2400" u="sng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52">
                <a:tc>
                  <a:txBody>
                    <a:bodyPr/>
                    <a:lstStyle/>
                    <a:p>
                      <a:pPr marL="0" marR="4000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ARDUINO MEGA2560 R3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000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25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920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52">
                <a:tc>
                  <a:txBody>
                    <a:bodyPr/>
                    <a:lstStyle/>
                    <a:p>
                      <a:pPr marL="0" marR="4000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Ultrasonic sensor Module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000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064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95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52">
                <a:tc>
                  <a:txBody>
                    <a:bodyPr/>
                    <a:lstStyle/>
                    <a:p>
                      <a:pPr marL="0" marR="3873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Relay 6 Volt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000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064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85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52"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16 x 4 LCD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000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25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318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52"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TDS Sensor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000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25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1,100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52">
                <a:tc>
                  <a:txBody>
                    <a:bodyPr/>
                    <a:lstStyle/>
                    <a:p>
                      <a:pPr marL="0" marR="4064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ULN2003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000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064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60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52">
                <a:tc>
                  <a:txBody>
                    <a:bodyPr/>
                    <a:lstStyle/>
                    <a:p>
                      <a:pPr marL="0" marR="3746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Copper wire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required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25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100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52">
                <a:tc>
                  <a:txBody>
                    <a:bodyPr/>
                    <a:lstStyle/>
                    <a:p>
                      <a:pPr marL="0" marR="3937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Buzzer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000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25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300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52">
                <a:tc>
                  <a:txBody>
                    <a:bodyPr/>
                    <a:lstStyle/>
                    <a:p>
                      <a:pPr marL="0" marR="4064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PH sensor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000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3937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3,400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52">
                <a:tc>
                  <a:txBody>
                    <a:bodyPr/>
                    <a:lstStyle/>
                    <a:p>
                      <a:pPr marL="0" marR="3810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POT-HG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000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064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50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52">
                <a:tc>
                  <a:txBody>
                    <a:bodyPr/>
                    <a:lstStyle/>
                    <a:p>
                      <a:pPr marL="0" marR="4127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7806- Voltage Regulator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000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064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15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52">
                <a:tc>
                  <a:txBody>
                    <a:bodyPr/>
                    <a:lstStyle/>
                    <a:p>
                      <a:pPr marL="2159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9 Volt Battery/12 Volt Adaptor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000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4064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40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52">
                <a:tc gridSpan="3">
                  <a:txBody>
                    <a:bodyPr/>
                    <a:lstStyle/>
                    <a:p>
                      <a:pPr marL="0" marR="4000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Total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                                                                                                     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6,483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</a:p>
                  </a:txBody>
                  <a:tcPr marL="77470" marR="37465" marT="590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599817" y="6488668"/>
            <a:ext cx="296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960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852386" y="118985"/>
            <a:ext cx="9404723" cy="1400530"/>
          </a:xfrm>
        </p:spPr>
        <p:txBody>
          <a:bodyPr/>
          <a:lstStyle/>
          <a:p>
            <a:r>
              <a:rPr lang="en-US" b="1" u="sng" dirty="0" smtClean="0"/>
              <a:t>Design: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DC Motor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 smtClean="0"/>
              <a:t>70 taka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POT-HG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 smtClean="0"/>
              <a:t>50 taka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150160" y="4244417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LED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150160" y="4858170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2 taka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9661884" y="1948543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599817" y="6488668"/>
            <a:ext cx="296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5" y="1044974"/>
            <a:ext cx="10036119" cy="529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5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Working Procedure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1738" y="1619795"/>
            <a:ext cx="101367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buFont typeface="+mj-lt"/>
              <a:buAutoNum type="arabicPeriod"/>
            </a:pPr>
            <a:r>
              <a:rPr lang="en-US" dirty="0"/>
              <a:t>The Ultrasonic sensor module will transmit </a:t>
            </a:r>
            <a:r>
              <a:rPr lang="en-US" dirty="0" smtClean="0"/>
              <a:t>for </a:t>
            </a:r>
            <a:r>
              <a:rPr lang="en-US" dirty="0"/>
              <a:t>receiving ECHO. </a:t>
            </a:r>
          </a:p>
          <a:p>
            <a:pPr marL="342900" lvl="0" indent="-342900" algn="just" fontAlgn="base">
              <a:buFont typeface="+mj-lt"/>
              <a:buAutoNum type="arabicPeriod"/>
            </a:pPr>
            <a:r>
              <a:rPr lang="en-US" dirty="0"/>
              <a:t>The Arduino will read the time between activation and receiving from </a:t>
            </a:r>
            <a:r>
              <a:rPr lang="en-US" dirty="0" smtClean="0"/>
              <a:t>ECHO which will help calculate the water level</a:t>
            </a:r>
          </a:p>
          <a:p>
            <a:pPr marL="342900" lvl="0" indent="-342900" algn="just" fontAlgn="base">
              <a:buFont typeface="+mj-lt"/>
              <a:buAutoNum type="arabicPeriod"/>
            </a:pPr>
            <a:r>
              <a:rPr lang="en-US" dirty="0" smtClean="0"/>
              <a:t>This </a:t>
            </a:r>
            <a:r>
              <a:rPr lang="en-US" dirty="0"/>
              <a:t>sensor module will read the distance between the sensor module and the water surface and it will display the distance on the LCD screen with the message. </a:t>
            </a:r>
          </a:p>
          <a:p>
            <a:pPr marL="342900" lvl="0" indent="-342900" algn="just" fontAlgn="base">
              <a:buFont typeface="+mj-lt"/>
              <a:buAutoNum type="arabicPeriod"/>
            </a:pPr>
            <a:r>
              <a:rPr lang="en-US" dirty="0"/>
              <a:t>When the empty water level will reach at predetermined distance, the Arduino will turn </a:t>
            </a:r>
            <a:r>
              <a:rPr lang="en-US" dirty="0" smtClean="0"/>
              <a:t>on the motor </a:t>
            </a:r>
            <a:r>
              <a:rPr lang="en-US" dirty="0"/>
              <a:t>and activate the relay to drive the water pump</a:t>
            </a:r>
            <a:r>
              <a:rPr lang="en-US" dirty="0" smtClean="0"/>
              <a:t>. Otherwise the </a:t>
            </a:r>
            <a:r>
              <a:rPr lang="en-US" dirty="0"/>
              <a:t>Arduino will turns </a:t>
            </a:r>
            <a:r>
              <a:rPr lang="en-US" dirty="0" smtClean="0"/>
              <a:t>off on the motor. </a:t>
            </a:r>
          </a:p>
          <a:p>
            <a:pPr marL="342900" lvl="0" indent="-342900" algn="just" fontAlgn="base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relay and LCD display will show the output and the buzzer will also beep for sometimes. </a:t>
            </a:r>
          </a:p>
          <a:p>
            <a:pPr marL="342900" lvl="0" indent="-342900" algn="just" fontAlgn="base">
              <a:buFont typeface="+mj-lt"/>
              <a:buAutoNum type="arabicPeriod"/>
            </a:pPr>
            <a:r>
              <a:rPr lang="en-US" dirty="0"/>
              <a:t>The PH and TDS sensor will build by to pot-hg. By varying pot, the pot sensor will take the PH and TDS value and then display this value on the LCD.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99817" y="6488668"/>
            <a:ext cx="296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79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Difficulties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713420" y="2000667"/>
            <a:ext cx="10793414" cy="41954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dirty="0"/>
              <a:t>Due to the software implementation, we need different sensor libraries, but the sensor libraries are not available, so we use a custom potentiometer in our implementation.</a:t>
            </a:r>
          </a:p>
          <a:p>
            <a:pPr algn="just"/>
            <a:r>
              <a:rPr lang="en-US" dirty="0"/>
              <a:t>if group members are not using the same </a:t>
            </a:r>
            <a:r>
              <a:rPr lang="en-US" dirty="0" err="1"/>
              <a:t>proteus</a:t>
            </a:r>
            <a:r>
              <a:rPr lang="en-US" dirty="0"/>
              <a:t> version, it may cause that one's </a:t>
            </a:r>
            <a:r>
              <a:rPr lang="en-US" dirty="0" err="1"/>
              <a:t>proteus</a:t>
            </a:r>
            <a:r>
              <a:rPr lang="en-US" dirty="0"/>
              <a:t> file does not support in another’s </a:t>
            </a:r>
            <a:r>
              <a:rPr lang="en-US" dirty="0" err="1"/>
              <a:t>proteus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99817" y="6488668"/>
            <a:ext cx="296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564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theme/theme1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5611</TotalTime>
  <Words>565</Words>
  <Application>Microsoft Office PowerPoint</Application>
  <PresentationFormat>Widescreen</PresentationFormat>
  <Paragraphs>128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 Unicode MS</vt:lpstr>
      <vt:lpstr>맑은 고딕</vt:lpstr>
      <vt:lpstr>Arial</vt:lpstr>
      <vt:lpstr>Calibri</vt:lpstr>
      <vt:lpstr>Cambria</vt:lpstr>
      <vt:lpstr>Century Gothic</vt:lpstr>
      <vt:lpstr>Maven Pro</vt:lpstr>
      <vt:lpstr>Wingdings 3</vt:lpstr>
      <vt:lpstr>Contents Slide Master</vt:lpstr>
      <vt:lpstr>Section Break Slide Master</vt:lpstr>
      <vt:lpstr>Ion</vt:lpstr>
      <vt:lpstr>Water Level and Water Quality Monitoring System</vt:lpstr>
      <vt:lpstr>PowerPoint Presentation</vt:lpstr>
      <vt:lpstr>Required Components: </vt:lpstr>
      <vt:lpstr>Required Components: </vt:lpstr>
      <vt:lpstr>Required Components: </vt:lpstr>
      <vt:lpstr>PowerPoint Presentation</vt:lpstr>
      <vt:lpstr>Design: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Tanjila Joti</cp:lastModifiedBy>
  <cp:revision>128</cp:revision>
  <dcterms:created xsi:type="dcterms:W3CDTF">2020-01-20T05:08:25Z</dcterms:created>
  <dcterms:modified xsi:type="dcterms:W3CDTF">2021-09-28T03:51:26Z</dcterms:modified>
</cp:coreProperties>
</file>