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romp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hIvEg7TBQEuAc/e+RKJeF5Sgbn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9DB517-CB5A-44E0-9E0C-191F3980BD01}">
  <a:tblStyle styleId="{9D9DB517-CB5A-44E0-9E0C-191F3980BD0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mpt-bold.fntdata"/><Relationship Id="rId11" Type="http://schemas.openxmlformats.org/officeDocument/2006/relationships/slide" Target="slides/slide6.xml"/><Relationship Id="rId22" Type="http://schemas.openxmlformats.org/officeDocument/2006/relationships/font" Target="fonts/Prompt-boldItalic.fntdata"/><Relationship Id="rId10" Type="http://schemas.openxmlformats.org/officeDocument/2006/relationships/slide" Target="slides/slide5.xml"/><Relationship Id="rId21" Type="http://schemas.openxmlformats.org/officeDocument/2006/relationships/font" Target="fonts/Prompt-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mp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Production of 3 firms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firm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4"/>
                <c:pt idx="0">
                  <c:v>pen</c:v>
                </c:pt>
                <c:pt idx="1">
                  <c:v>pencil</c:v>
                </c:pt>
                <c:pt idx="2">
                  <c:v>notebook</c:v>
                </c:pt>
                <c:pt idx="3">
                  <c:v>marker</c:v>
                </c:pt>
              </c:strCache>
            </c:strRef>
          </c:cat>
          <c:val>
            <c:numRef>
              <c:f>Sheet1!$B$2:$B$6</c:f>
              <c:numCache>
                <c:formatCode>General</c:formatCode>
                <c:ptCount val="5"/>
                <c:pt idx="0">
                  <c:v>1000</c:v>
                </c:pt>
                <c:pt idx="1">
                  <c:v>1200</c:v>
                </c:pt>
                <c:pt idx="2">
                  <c:v>500</c:v>
                </c:pt>
                <c:pt idx="3">
                  <c:v>1000</c:v>
                </c:pt>
              </c:numCache>
            </c:numRef>
          </c:val>
          <c:extLst>
            <c:ext xmlns:c16="http://schemas.microsoft.com/office/drawing/2014/chart" uri="{C3380CC4-5D6E-409C-BE32-E72D297353CC}">
              <c16:uniqueId val="{00000000-5B43-46F0-99E6-46026AAD9FAB}"/>
            </c:ext>
          </c:extLst>
        </c:ser>
        <c:ser>
          <c:idx val="1"/>
          <c:order val="1"/>
          <c:tx>
            <c:strRef>
              <c:f>Sheet1!$C$1</c:f>
              <c:strCache>
                <c:ptCount val="1"/>
                <c:pt idx="0">
                  <c:v>firm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4"/>
                <c:pt idx="0">
                  <c:v>pen</c:v>
                </c:pt>
                <c:pt idx="1">
                  <c:v>pencil</c:v>
                </c:pt>
                <c:pt idx="2">
                  <c:v>notebook</c:v>
                </c:pt>
                <c:pt idx="3">
                  <c:v>marker</c:v>
                </c:pt>
              </c:strCache>
            </c:strRef>
          </c:cat>
          <c:val>
            <c:numRef>
              <c:f>Sheet1!$C$2:$C$6</c:f>
              <c:numCache>
                <c:formatCode>General</c:formatCode>
                <c:ptCount val="5"/>
                <c:pt idx="0">
                  <c:v>800</c:v>
                </c:pt>
                <c:pt idx="1">
                  <c:v>1500</c:v>
                </c:pt>
                <c:pt idx="2">
                  <c:v>350</c:v>
                </c:pt>
                <c:pt idx="3">
                  <c:v>1200</c:v>
                </c:pt>
              </c:numCache>
            </c:numRef>
          </c:val>
          <c:extLst>
            <c:ext xmlns:c16="http://schemas.microsoft.com/office/drawing/2014/chart" uri="{C3380CC4-5D6E-409C-BE32-E72D297353CC}">
              <c16:uniqueId val="{00000001-5B43-46F0-99E6-46026AAD9FAB}"/>
            </c:ext>
          </c:extLst>
        </c:ser>
        <c:ser>
          <c:idx val="2"/>
          <c:order val="2"/>
          <c:tx>
            <c:strRef>
              <c:f>Sheet1!$D$1</c:f>
              <c:strCache>
                <c:ptCount val="1"/>
                <c:pt idx="0">
                  <c:v>firm3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Sheet1!$A$2:$A$6</c:f>
              <c:strCache>
                <c:ptCount val="4"/>
                <c:pt idx="0">
                  <c:v>pen</c:v>
                </c:pt>
                <c:pt idx="1">
                  <c:v>pencil</c:v>
                </c:pt>
                <c:pt idx="2">
                  <c:v>notebook</c:v>
                </c:pt>
                <c:pt idx="3">
                  <c:v>marker</c:v>
                </c:pt>
              </c:strCache>
            </c:strRef>
          </c:cat>
          <c:val>
            <c:numRef>
              <c:f>Sheet1!$D$2:$D$6</c:f>
              <c:numCache>
                <c:formatCode>General</c:formatCode>
                <c:ptCount val="5"/>
                <c:pt idx="0">
                  <c:v>950</c:v>
                </c:pt>
                <c:pt idx="1">
                  <c:v>900</c:v>
                </c:pt>
                <c:pt idx="2">
                  <c:v>400</c:v>
                </c:pt>
                <c:pt idx="3">
                  <c:v>1500</c:v>
                </c:pt>
              </c:numCache>
            </c:numRef>
          </c:val>
          <c:extLst>
            <c:ext xmlns:c16="http://schemas.microsoft.com/office/drawing/2014/chart" uri="{C3380CC4-5D6E-409C-BE32-E72D297353CC}">
              <c16:uniqueId val="{00000002-5B43-46F0-99E6-46026AAD9FAB}"/>
            </c:ext>
          </c:extLst>
        </c:ser>
        <c:dLbls>
          <c:dLblPos val="outEnd"/>
          <c:showLegendKey val="0"/>
          <c:showVal val="1"/>
          <c:showCatName val="0"/>
          <c:showSerName val="0"/>
          <c:showPercent val="0"/>
          <c:showBubbleSize val="0"/>
        </c:dLbls>
        <c:gapWidth val="100"/>
        <c:overlap val="-24"/>
        <c:axId val="1110854783"/>
        <c:axId val="1110848543"/>
      </c:barChart>
      <c:catAx>
        <c:axId val="111085478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10848543"/>
        <c:crosses val="autoZero"/>
        <c:auto val="1"/>
        <c:lblAlgn val="ctr"/>
        <c:lblOffset val="100"/>
        <c:noMultiLvlLbl val="0"/>
      </c:catAx>
      <c:valAx>
        <c:axId val="111084854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10854783"/>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1197"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hyperlink" Target="https://www.britannica.com/money/economic-growth"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711201"/>
            <a:ext cx="9144000" cy="86359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i="1" lang="en-US" sz="4400">
                <a:solidFill>
                  <a:srgbClr val="C00000"/>
                </a:solidFill>
              </a:rPr>
              <a:t>WELCOME TO MY PRESENTATION</a:t>
            </a:r>
            <a:endParaRPr/>
          </a:p>
        </p:txBody>
      </p:sp>
      <p:sp>
        <p:nvSpPr>
          <p:cNvPr id="85" name="Google Shape;85;p1"/>
          <p:cNvSpPr txBox="1"/>
          <p:nvPr>
            <p:ph idx="1" type="subTitle"/>
          </p:nvPr>
        </p:nvSpPr>
        <p:spPr>
          <a:xfrm>
            <a:off x="1371600" y="2448560"/>
            <a:ext cx="9144000" cy="3942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400"/>
              <a:buNone/>
            </a:pPr>
            <a:r>
              <a:rPr lang="en-US">
                <a:solidFill>
                  <a:srgbClr val="FF0000"/>
                </a:solidFill>
              </a:rPr>
              <a:t>NUSRAT JAHAN NOVA</a:t>
            </a:r>
            <a:endParaRPr/>
          </a:p>
          <a:p>
            <a:pPr indent="0" lvl="0" marL="0" rtl="0" algn="l">
              <a:lnSpc>
                <a:spcPct val="90000"/>
              </a:lnSpc>
              <a:spcBef>
                <a:spcPts val="1000"/>
              </a:spcBef>
              <a:spcAft>
                <a:spcPts val="0"/>
              </a:spcAft>
              <a:buClr>
                <a:srgbClr val="FF0000"/>
              </a:buClr>
              <a:buSzPts val="2400"/>
              <a:buNone/>
            </a:pPr>
            <a:r>
              <a:rPr lang="en-US">
                <a:solidFill>
                  <a:srgbClr val="FF0000"/>
                </a:solidFill>
              </a:rPr>
              <a:t>ROLL:21 ECO 039</a:t>
            </a:r>
            <a:endParaRPr/>
          </a:p>
          <a:p>
            <a:pPr indent="0" lvl="0" marL="0" rtl="0" algn="l">
              <a:lnSpc>
                <a:spcPct val="90000"/>
              </a:lnSpc>
              <a:spcBef>
                <a:spcPts val="1000"/>
              </a:spcBef>
              <a:spcAft>
                <a:spcPts val="0"/>
              </a:spcAft>
              <a:buClr>
                <a:srgbClr val="FF0000"/>
              </a:buClr>
              <a:buSzPts val="2400"/>
              <a:buNone/>
            </a:pPr>
            <a:r>
              <a:rPr lang="en-US">
                <a:solidFill>
                  <a:srgbClr val="FF0000"/>
                </a:solidFill>
              </a:rPr>
              <a:t>DEPARTMENT: ECONOMICS</a:t>
            </a:r>
            <a:endParaRPr/>
          </a:p>
          <a:p>
            <a:pPr indent="0" lvl="0" marL="0" rtl="0" algn="l">
              <a:lnSpc>
                <a:spcPct val="90000"/>
              </a:lnSpc>
              <a:spcBef>
                <a:spcPts val="1000"/>
              </a:spcBef>
              <a:spcAft>
                <a:spcPts val="0"/>
              </a:spcAft>
              <a:buClr>
                <a:schemeClr val="dk1"/>
              </a:buClr>
              <a:buSzPts val="2400"/>
              <a:buNone/>
            </a:pPr>
            <a:r>
              <a:t/>
            </a:r>
            <a:endParaRPr/>
          </a:p>
        </p:txBody>
      </p:sp>
      <p:pic>
        <p:nvPicPr>
          <p:cNvPr id="86" name="Google Shape;86;p1"/>
          <p:cNvPicPr preferRelativeResize="0"/>
          <p:nvPr/>
        </p:nvPicPr>
        <p:blipFill rotWithShape="1">
          <a:blip r:embed="rId3">
            <a:alphaModFix/>
          </a:blip>
          <a:srcRect b="0" l="0" r="0" t="0"/>
          <a:stretch/>
        </p:blipFill>
        <p:spPr>
          <a:xfrm>
            <a:off x="6309361" y="2407919"/>
            <a:ext cx="5486400" cy="3738880"/>
          </a:xfrm>
          <a:prstGeom prst="rect">
            <a:avLst/>
          </a:prstGeom>
          <a:solidFill>
            <a:schemeClr val="lt1"/>
          </a:solidFill>
          <a:ln>
            <a:noFill/>
          </a:ln>
          <a:effectLst>
            <a:outerShdw blurRad="1104900" rotWithShape="0" algn="ctr" dir="11220000" dist="1066800">
              <a:srgbClr val="000000">
                <a:alpha val="6196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libri"/>
              <a:buNone/>
            </a:pPr>
            <a:r>
              <a:rPr lang="en-US" sz="3600">
                <a:solidFill>
                  <a:srgbClr val="FF0000"/>
                </a:solidFill>
              </a:rPr>
              <a:t>The circular flow</a:t>
            </a:r>
            <a:endParaRPr/>
          </a:p>
        </p:txBody>
      </p:sp>
      <p:sp>
        <p:nvSpPr>
          <p:cNvPr id="148" name="Google Shape;148;p10"/>
          <p:cNvSpPr txBox="1"/>
          <p:nvPr/>
        </p:nvSpPr>
        <p:spPr>
          <a:xfrm>
            <a:off x="838200" y="2225100"/>
            <a:ext cx="1051560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241E1E"/>
                </a:solidFill>
                <a:latin typeface="Prompt"/>
                <a:ea typeface="Prompt"/>
                <a:cs typeface="Prompt"/>
                <a:sym typeface="Prompt"/>
              </a:rPr>
              <a:t>The Circular Flow Model uses one of the most well-known diagrams in economics to illustrate how income, expenditure, products, and inputs circulate through an economy. It is one of the first concepts that will be introduced to students of macroeconomics.</a:t>
            </a:r>
            <a:endParaRPr/>
          </a:p>
          <a:p>
            <a:pPr indent="0" lvl="0" marL="0" marR="0" rtl="0" algn="l">
              <a:spcBef>
                <a:spcPts val="0"/>
              </a:spcBef>
              <a:spcAft>
                <a:spcPts val="0"/>
              </a:spcAft>
              <a:buNone/>
            </a:pPr>
            <a:r>
              <a:rPr b="0" i="0" lang="en-US" sz="2000">
                <a:solidFill>
                  <a:srgbClr val="241E1E"/>
                </a:solidFill>
                <a:latin typeface="Prompt"/>
                <a:ea typeface="Prompt"/>
                <a:cs typeface="Prompt"/>
                <a:sym typeface="Prompt"/>
              </a:rPr>
              <a:t>It is a fairly basic model, but it does give an important overview of how all the important ingredients of national income and output interlink with each other. The circular flow model is not a static model i.e., it is not a snapshot of a moment in time, it is a dynamic model that illustrates the workings of the economy over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48135"/>
              </a:buClr>
              <a:buSzPts val="4000"/>
              <a:buFont typeface="Calibri"/>
              <a:buNone/>
            </a:pPr>
            <a:r>
              <a:rPr b="1" lang="en-US" sz="4000">
                <a:solidFill>
                  <a:srgbClr val="548135"/>
                </a:solidFill>
              </a:rPr>
              <a:t>Economic tools</a:t>
            </a:r>
            <a:endParaRPr/>
          </a:p>
        </p:txBody>
      </p:sp>
      <p:sp>
        <p:nvSpPr>
          <p:cNvPr id="154" name="Google Shape;154;p11"/>
          <p:cNvSpPr/>
          <p:nvPr/>
        </p:nvSpPr>
        <p:spPr>
          <a:xfrm>
            <a:off x="2103120" y="2611120"/>
            <a:ext cx="1899920" cy="1899920"/>
          </a:xfrm>
          <a:prstGeom prst="ellipse">
            <a:avLst/>
          </a:prstGeom>
          <a:solidFill>
            <a:srgbClr val="C55A1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production</a:t>
            </a:r>
            <a:endParaRPr/>
          </a:p>
        </p:txBody>
      </p:sp>
      <p:sp>
        <p:nvSpPr>
          <p:cNvPr id="155" name="Google Shape;155;p11"/>
          <p:cNvSpPr/>
          <p:nvPr/>
        </p:nvSpPr>
        <p:spPr>
          <a:xfrm>
            <a:off x="5730240" y="2479040"/>
            <a:ext cx="2001520" cy="1899920"/>
          </a:xfrm>
          <a:prstGeom prst="ellipse">
            <a:avLst/>
          </a:prstGeom>
          <a:solidFill>
            <a:srgbClr val="F4B08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consumption</a:t>
            </a:r>
            <a:endParaRPr/>
          </a:p>
        </p:txBody>
      </p:sp>
      <p:sp>
        <p:nvSpPr>
          <p:cNvPr id="156" name="Google Shape;156;p11"/>
          <p:cNvSpPr/>
          <p:nvPr/>
        </p:nvSpPr>
        <p:spPr>
          <a:xfrm>
            <a:off x="8920480" y="2663984"/>
            <a:ext cx="2336800" cy="1463040"/>
          </a:xfrm>
          <a:prstGeom prst="rect">
            <a:avLst/>
          </a:prstGeom>
          <a:solidFill>
            <a:srgbClr val="FFD966"/>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investment</a:t>
            </a:r>
            <a:endParaRPr/>
          </a:p>
        </p:txBody>
      </p:sp>
      <p:sp>
        <p:nvSpPr>
          <p:cNvPr id="157" name="Google Shape;157;p11"/>
          <p:cNvSpPr/>
          <p:nvPr/>
        </p:nvSpPr>
        <p:spPr>
          <a:xfrm>
            <a:off x="8666480" y="5167312"/>
            <a:ext cx="2194560" cy="1325563"/>
          </a:xfrm>
          <a:prstGeom prst="triangle">
            <a:avLst>
              <a:gd fmla="val 50000" name="adj"/>
            </a:avLst>
          </a:prstGeom>
          <a:solidFill>
            <a:schemeClr val="accent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saving</a:t>
            </a:r>
            <a:endParaRPr/>
          </a:p>
        </p:txBody>
      </p:sp>
    </p:spTree>
  </p:cSld>
  <p:clrMapOvr>
    <a:masterClrMapping/>
  </p:clrMapOvr>
  <mc:AlternateContent>
    <mc:Choice Requires="p14">
      <p:transition spd="slow" p14:dur="3400">
        <p14:reveal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55"/>
                                        </p:tgtEl>
                                        <p:attrNameLst>
                                          <p:attrName>ppt_y</p:attrName>
                                        </p:attrNameLst>
                                      </p:cBhvr>
                                      <p:tavLst>
                                        <p:tav fmla="" tm="0">
                                          <p:val>
                                            <p:strVal val="#ppt_y"/>
                                          </p:val>
                                        </p:tav>
                                        <p:tav fmla="" tm="100000">
                                          <p:val>
                                            <p:strVal val="#ppt_y+1"/>
                                          </p:val>
                                        </p:tav>
                                      </p:tavLst>
                                    </p:anim>
                                    <p:set>
                                      <p:cBhvr>
                                        <p:cTn dur="1" fill="hold">
                                          <p:stCondLst>
                                            <p:cond delay="500"/>
                                          </p:stCondLst>
                                        </p:cTn>
                                        <p:tgtEl>
                                          <p:spTgt spid="1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15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Aswan High Dam" id="162" name="Google Shape;162;p12"/>
          <p:cNvPicPr preferRelativeResize="0"/>
          <p:nvPr/>
        </p:nvPicPr>
        <p:blipFill rotWithShape="1">
          <a:blip r:embed="rId3">
            <a:alphaModFix/>
          </a:blip>
          <a:srcRect b="0" l="0" r="0" t="0"/>
          <a:stretch/>
        </p:blipFill>
        <p:spPr>
          <a:xfrm>
            <a:off x="4185920" y="3856216"/>
            <a:ext cx="3667125" cy="2486025"/>
          </a:xfrm>
          <a:prstGeom prst="rect">
            <a:avLst/>
          </a:prstGeom>
          <a:noFill/>
          <a:ln>
            <a:noFill/>
          </a:ln>
        </p:spPr>
      </p:pic>
      <p:sp>
        <p:nvSpPr>
          <p:cNvPr id="163" name="Google Shape;163;p12"/>
          <p:cNvSpPr/>
          <p:nvPr/>
        </p:nvSpPr>
        <p:spPr>
          <a:xfrm>
            <a:off x="8260080" y="3866711"/>
            <a:ext cx="32115" cy="618098"/>
          </a:xfrm>
          <a:prstGeom prst="rect">
            <a:avLst/>
          </a:prstGeom>
          <a:solidFill>
            <a:srgbClr val="FFFFFF"/>
          </a:solidFill>
          <a:ln>
            <a:noFill/>
          </a:ln>
        </p:spPr>
        <p:txBody>
          <a:bodyPr anchorCtr="0" anchor="ctr" bIns="63475" lIns="0" spcFirstLastPara="1" rIns="317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64" name="Google Shape;164;p12"/>
          <p:cNvSpPr txBox="1"/>
          <p:nvPr/>
        </p:nvSpPr>
        <p:spPr>
          <a:xfrm>
            <a:off x="907513" y="1178560"/>
            <a:ext cx="9880772"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a:solidFill>
                  <a:srgbClr val="000000"/>
                </a:solidFill>
                <a:latin typeface="Georgia"/>
                <a:ea typeface="Georgia"/>
                <a:cs typeface="Georgia"/>
                <a:sym typeface="Georgia"/>
              </a:rPr>
              <a:t>economic development</a:t>
            </a:r>
            <a:r>
              <a:rPr b="0" i="0" lang="en-US" sz="2400">
                <a:solidFill>
                  <a:srgbClr val="000000"/>
                </a:solidFill>
                <a:latin typeface="Georgia"/>
                <a:ea typeface="Georgia"/>
                <a:cs typeface="Georgia"/>
                <a:sym typeface="Georgia"/>
              </a:rPr>
              <a:t>, the process whereby simple, low-income national economies are transformed into modern industrial economies. Although the term is sometimes used as a synonym for </a:t>
            </a:r>
            <a:r>
              <a:rPr b="0" i="0" lang="en-US" sz="2400" u="sng">
                <a:solidFill>
                  <a:schemeClr val="dk1"/>
                </a:solidFill>
                <a:latin typeface="Georgia"/>
                <a:ea typeface="Georgia"/>
                <a:cs typeface="Georgia"/>
                <a:sym typeface="Georgia"/>
                <a:hlinkClick r:id="rId4">
                  <a:extLst>
                    <a:ext uri="{A12FA001-AC4F-418D-AE19-62706E023703}">
                      <ahyp:hlinkClr val="tx"/>
                    </a:ext>
                  </a:extLst>
                </a:hlinkClick>
              </a:rPr>
              <a:t>economic growth</a:t>
            </a:r>
            <a:r>
              <a:rPr b="0" i="0" lang="en-US" sz="2400">
                <a:solidFill>
                  <a:srgbClr val="000000"/>
                </a:solidFill>
                <a:latin typeface="Georgia"/>
                <a:ea typeface="Georgia"/>
                <a:cs typeface="Georgia"/>
                <a:sym typeface="Georgia"/>
              </a:rPr>
              <a:t>, generally it is employed to describe a change in a country’s economy involving qualitative as well as quantitative improvements. The theory of economic development—how primitive and poor economies</a:t>
            </a:r>
            <a:r>
              <a:rPr b="0" i="0" lang="en-US" sz="1800">
                <a:solidFill>
                  <a:srgbClr val="000000"/>
                </a:solidFill>
                <a:latin typeface="Georgia"/>
                <a:ea typeface="Georgia"/>
                <a:cs typeface="Georgia"/>
                <a:sym typeface="Georgia"/>
              </a:rPr>
              <a:t> ca</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193040" y="1249680"/>
            <a:ext cx="11160760" cy="3200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6000"/>
              <a:buFont typeface="Calibri"/>
              <a:buNone/>
            </a:pPr>
            <a:r>
              <a:rPr b="1" lang="en-US" sz="6000">
                <a:solidFill>
                  <a:srgbClr val="C55A11"/>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ctrTitle"/>
          </p:nvPr>
        </p:nvSpPr>
        <p:spPr>
          <a:xfrm>
            <a:off x="1524000" y="406400"/>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E75B5"/>
              </a:buClr>
              <a:buSzPts val="6000"/>
              <a:buFont typeface="Calibri"/>
              <a:buNone/>
            </a:pPr>
            <a:r>
              <a:rPr b="1" i="1" lang="en-US" sz="6000">
                <a:solidFill>
                  <a:srgbClr val="2E75B5"/>
                </a:solidFill>
              </a:rPr>
              <a:t>ECONOMIC DEVELOPMENT OF BANGLADESH</a:t>
            </a:r>
            <a:endParaRPr/>
          </a:p>
        </p:txBody>
      </p:sp>
      <p:sp>
        <p:nvSpPr>
          <p:cNvPr id="92" name="Google Shape;92;p2"/>
          <p:cNvSpPr txBox="1"/>
          <p:nvPr>
            <p:ph idx="1" type="subTitle"/>
          </p:nvPr>
        </p:nvSpPr>
        <p:spPr>
          <a:xfrm>
            <a:off x="1524000" y="2946400"/>
            <a:ext cx="9144000" cy="3911600"/>
          </a:xfrm>
          <a:prstGeom prst="rect">
            <a:avLst/>
          </a:prstGeom>
          <a:noFill/>
          <a:ln>
            <a:noFill/>
          </a:ln>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Clr>
                <a:schemeClr val="accent2"/>
              </a:buClr>
              <a:buSzPts val="2400"/>
              <a:buFont typeface="Noto Sans Symbols"/>
              <a:buChar char="❑"/>
            </a:pPr>
            <a:r>
              <a:rPr b="1" lang="en-US">
                <a:solidFill>
                  <a:schemeClr val="accent2"/>
                </a:solidFill>
              </a:rPr>
              <a:t>ECONOMIC CONDITION BEFORE PANDEMIC.</a:t>
            </a:r>
            <a:endParaRPr/>
          </a:p>
          <a:p>
            <a:pPr indent="-342900" lvl="0" marL="342900" rtl="0" algn="l">
              <a:lnSpc>
                <a:spcPct val="90000"/>
              </a:lnSpc>
              <a:spcBef>
                <a:spcPts val="1000"/>
              </a:spcBef>
              <a:spcAft>
                <a:spcPts val="0"/>
              </a:spcAft>
              <a:buClr>
                <a:schemeClr val="accent2"/>
              </a:buClr>
              <a:buSzPts val="2400"/>
              <a:buFont typeface="Noto Sans Symbols"/>
              <a:buChar char="❑"/>
            </a:pPr>
            <a:r>
              <a:rPr b="1" lang="en-US">
                <a:solidFill>
                  <a:schemeClr val="accent2"/>
                </a:solidFill>
              </a:rPr>
              <a:t>CONDITIONS DURING CORONA VIRUS AND RUSSIA- UKRAIN WAR.</a:t>
            </a:r>
            <a:endParaRPr/>
          </a:p>
          <a:p>
            <a:pPr indent="-342900" lvl="0" marL="342900" rtl="0" algn="l">
              <a:lnSpc>
                <a:spcPct val="90000"/>
              </a:lnSpc>
              <a:spcBef>
                <a:spcPts val="1000"/>
              </a:spcBef>
              <a:spcAft>
                <a:spcPts val="0"/>
              </a:spcAft>
              <a:buClr>
                <a:schemeClr val="accent2"/>
              </a:buClr>
              <a:buSzPts val="2400"/>
              <a:buFont typeface="Noto Sans Symbols"/>
              <a:buChar char="❑"/>
            </a:pPr>
            <a:r>
              <a:rPr b="1" lang="en-US">
                <a:solidFill>
                  <a:schemeClr val="accent2"/>
                </a:solidFill>
              </a:rPr>
              <a:t>PROBLEMS DURING PANDEMIC AND THEIR SOLUTIONS</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1391920" y="1508443"/>
            <a:ext cx="921512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The largest two cities of Bangladesh, Dhaka and Chattogram generate 87% of the country’s total output, with Dhaka housing the largest concentration (31.9%) of urban population. Such massive concentration in the top two cities for economic activities, specially manufacturing and service industry, puts the country at a very high risk of COVID-19 transmission. Hence, without effective management of the contagion, the Bangladesh growth story may take a disastrous turn.  Global and local demand for manufactured goods, particularly in the garments sector, will affect private sector growth and government’s focus in managing the COVID-19 pandemic is expected halt public sector projects. Hence, based on the economic disruptions following the pandemic, GDP growth forecast of Bangladesh by IMF, WB and ADB has been revised downward from 7.8%-8.2% to a range of 2.0% to 3.8% for FY’20.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nvSpPr>
        <p:spPr>
          <a:xfrm>
            <a:off x="1148080" y="1315403"/>
            <a:ext cx="10251440" cy="44319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Hence, based on the economic disruptions following the pandemic, GDP growth forecast of Bangladesh by IMF, WB and ADB has been revised downward from 7.8%-8.2% to a range of 2.0% to 3.8% for FY’20. We project export to fall by 15.4%, import to slow down by 11.8% and remittance to grow at 6.0% in FY 20.  Fiscal stimulus worth BDT 1,029.6bn and various non fiscal stimulus has been announced to tackle the economic fallout of the coronavirus pandemic. However, efficient implementation of the fiscal stimulus will be a key challenge.  The banking sector was already struggling prior to the COVID-19 situation from skyrocketing Non-Performing loans, declining margins in a capped interest rate regime, deteriorations in various efficiency indicators, government directed restructuring of loans, declining demand for loanable funds, etc.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nvSpPr>
        <p:spPr>
          <a:xfrm>
            <a:off x="1000760" y="837883"/>
            <a:ext cx="1004824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The post pandemic banking scenario would be unquestionably different than the present and technology would play the dominant factor in creating competitiveness.  High cost to income ratio (78%) in the banking sector with a sudden pandemic shock made the banks ripe for cost efficiency developments. Cost rationalizations and layoffs in banking sector may come up with an endeavor to increase effiency but if done in biased/ weak governance framework, it may leave the sector demoralized.  The revenue stream of insurance industry is suffering badly due to COVID-19 pandemic. Due to COVID-19 fire and marine insurance are expected to take the biggest hit. These two components consist of around 77% of non-life insurance companies total premium income.  The Covid-19 pandemic has completely derailed the textile industry from its growth trajectory. From Mar 2020 to May 2020, RMG exports fell by 54.8% to USD 3.7bn from USD 8.2bn over the same period of 2019. During this time, 1,150 factories reported order cancellation/suspension of USD 3.18bn which impacted around 2.28mn workers in the industry.</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TWO BRANCHES OF ECONOMY</a:t>
            </a:r>
            <a:endParaRPr/>
          </a:p>
        </p:txBody>
      </p:sp>
      <p:sp>
        <p:nvSpPr>
          <p:cNvPr id="113" name="Google Shape;113;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MICROECONOMICS</a:t>
            </a:r>
            <a:endParaRPr/>
          </a:p>
        </p:txBody>
      </p:sp>
      <p:sp>
        <p:nvSpPr>
          <p:cNvPr id="114" name="Google Shape;114;p6"/>
          <p:cNvSpPr txBox="1"/>
          <p:nvPr>
            <p:ph idx="2" type="body"/>
          </p:nvPr>
        </p:nvSpPr>
        <p:spPr>
          <a:xfrm>
            <a:off x="6136642" y="1832186"/>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MACROECONOMICS</a:t>
            </a:r>
            <a:endParaRPr/>
          </a:p>
        </p:txBody>
      </p:sp>
      <p:graphicFrame>
        <p:nvGraphicFramePr>
          <p:cNvPr id="115" name="Google Shape;115;p6"/>
          <p:cNvGraphicFramePr/>
          <p:nvPr/>
        </p:nvGraphicFramePr>
        <p:xfrm>
          <a:off x="894080" y="1690689"/>
          <a:ext cx="3000000" cy="3000000"/>
        </p:xfrm>
        <a:graphic>
          <a:graphicData uri="http://schemas.openxmlformats.org/drawingml/2006/table">
            <a:tbl>
              <a:tblPr bandRow="1" firstRow="1">
                <a:noFill/>
                <a:tableStyleId>{9D9DB517-CB5A-44E0-9E0C-191F3980BD01}</a:tableStyleId>
              </a:tblPr>
              <a:tblGrid>
                <a:gridCol w="5099400"/>
                <a:gridCol w="5223150"/>
              </a:tblGrid>
              <a:tr h="1546325">
                <a:tc>
                  <a:txBody>
                    <a:bodyPr/>
                    <a:lstStyle/>
                    <a:p>
                      <a:pPr indent="0" lvl="0" marL="0" marR="0" rtl="0" algn="ctr">
                        <a:spcBef>
                          <a:spcPts val="0"/>
                        </a:spcBef>
                        <a:spcAft>
                          <a:spcPts val="0"/>
                        </a:spcAft>
                        <a:buNone/>
                      </a:pPr>
                      <a:r>
                        <a:rPr lang="en-US" sz="4000" u="none" cap="none" strike="noStrike">
                          <a:solidFill>
                            <a:srgbClr val="FBE4D4"/>
                          </a:solidFill>
                        </a:rPr>
                        <a:t>MICROECONOMICS</a:t>
                      </a:r>
                      <a:endParaRPr/>
                    </a:p>
                  </a:txBody>
                  <a:tcPr marT="45725" marB="45725" marR="91450" marL="91450"/>
                </a:tc>
                <a:tc>
                  <a:txBody>
                    <a:bodyPr/>
                    <a:lstStyle/>
                    <a:p>
                      <a:pPr indent="0" lvl="0" marL="0" marR="0" rtl="0" algn="ctr">
                        <a:spcBef>
                          <a:spcPts val="0"/>
                        </a:spcBef>
                        <a:spcAft>
                          <a:spcPts val="0"/>
                        </a:spcAft>
                        <a:buNone/>
                      </a:pPr>
                      <a:r>
                        <a:rPr lang="en-US" sz="4000" u="none" cap="none" strike="noStrike">
                          <a:solidFill>
                            <a:srgbClr val="FBE4D4"/>
                          </a:solidFill>
                        </a:rPr>
                        <a:t>MACROECONOMICS</a:t>
                      </a:r>
                      <a:endParaRPr/>
                    </a:p>
                  </a:txBody>
                  <a:tcPr marT="45725" marB="45725" marR="91450" marL="91450"/>
                </a:tc>
              </a:tr>
              <a:tr h="1546325">
                <a:tc>
                  <a:txBody>
                    <a:bodyPr/>
                    <a:lstStyle/>
                    <a:p>
                      <a:pPr indent="-285750" lvl="0" marL="285750" marR="0" rtl="0" algn="l">
                        <a:spcBef>
                          <a:spcPts val="0"/>
                        </a:spcBef>
                        <a:spcAft>
                          <a:spcPts val="0"/>
                        </a:spcAft>
                        <a:buClr>
                          <a:schemeClr val="dk1"/>
                        </a:buClr>
                        <a:buSzPts val="2800"/>
                        <a:buFont typeface="Noto Sans Symbols"/>
                        <a:buChar char="❖"/>
                      </a:pPr>
                      <a:r>
                        <a:rPr lang="en-US" sz="2800" u="none" cap="none" strike="noStrike"/>
                        <a:t>Concern about the actions of individuals and businesses.</a:t>
                      </a:r>
                      <a:endParaRPr/>
                    </a:p>
                  </a:txBody>
                  <a:tcPr marT="45725" marB="45725" marR="91450" marL="91450"/>
                </a:tc>
                <a:tc>
                  <a:txBody>
                    <a:bodyPr/>
                    <a:lstStyle/>
                    <a:p>
                      <a:pPr indent="-285750" lvl="0" marL="285750" marR="0" rtl="0" algn="l">
                        <a:spcBef>
                          <a:spcPts val="0"/>
                        </a:spcBef>
                        <a:spcAft>
                          <a:spcPts val="0"/>
                        </a:spcAft>
                        <a:buClr>
                          <a:schemeClr val="dk1"/>
                        </a:buClr>
                        <a:buSzPts val="2800"/>
                        <a:buFont typeface="Noto Sans Symbols"/>
                        <a:buChar char="❖"/>
                      </a:pPr>
                      <a:r>
                        <a:rPr lang="en-US" sz="2800" u="none" cap="none" strike="noStrike"/>
                        <a:t>Focuses on the actions that governments and countries take to influence broader economy</a:t>
                      </a:r>
                      <a:r>
                        <a:rPr lang="en-US" sz="1800" u="none" cap="none" strike="noStrike"/>
                        <a:t>.</a:t>
                      </a:r>
                      <a:endParaRPr/>
                    </a:p>
                  </a:txBody>
                  <a:tcPr marT="45725" marB="45725" marR="91450" marL="91450"/>
                </a:tc>
              </a:tr>
              <a:tr h="1546325">
                <a:tc>
                  <a:txBody>
                    <a:bodyPr/>
                    <a:lstStyle/>
                    <a:p>
                      <a:pPr indent="-285750" lvl="0" marL="285750" marR="0" rtl="0" algn="l">
                        <a:spcBef>
                          <a:spcPts val="0"/>
                        </a:spcBef>
                        <a:spcAft>
                          <a:spcPts val="0"/>
                        </a:spcAft>
                        <a:buClr>
                          <a:schemeClr val="dk1"/>
                        </a:buClr>
                        <a:buSzPts val="2800"/>
                        <a:buFont typeface="Noto Sans Symbols"/>
                        <a:buChar char="❖"/>
                      </a:pPr>
                      <a:r>
                        <a:rPr lang="en-US" sz="2800" u="none" cap="none" strike="noStrike"/>
                        <a:t>Deals with demand, supply , factor prices , product prices and more.</a:t>
                      </a:r>
                      <a:endParaRPr/>
                    </a:p>
                  </a:txBody>
                  <a:tcPr marT="45725" marB="45725" marR="91450" marL="91450"/>
                </a:tc>
                <a:tc>
                  <a:txBody>
                    <a:bodyPr/>
                    <a:lstStyle/>
                    <a:p>
                      <a:pPr indent="-285750" lvl="0" marL="285750" marR="0" rtl="0" algn="l">
                        <a:spcBef>
                          <a:spcPts val="0"/>
                        </a:spcBef>
                        <a:spcAft>
                          <a:spcPts val="0"/>
                        </a:spcAft>
                        <a:buClr>
                          <a:schemeClr val="dk1"/>
                        </a:buClr>
                        <a:buSzPts val="2800"/>
                        <a:buFont typeface="Noto Sans Symbols"/>
                        <a:buChar char="❖"/>
                      </a:pPr>
                      <a:r>
                        <a:rPr lang="en-US" sz="2800" u="none" cap="none" strike="noStrike"/>
                        <a:t>Deals with GDP, unemployment,  inflation, growth rate etc.</a:t>
                      </a:r>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aphicFrame>
        <p:nvGraphicFramePr>
          <p:cNvPr id="120" name="Google Shape;120;p7"/>
          <p:cNvGraphicFramePr/>
          <p:nvPr/>
        </p:nvGraphicFramePr>
        <p:xfrm>
          <a:off x="2032000" y="719666"/>
          <a:ext cx="8128000" cy="5418667"/>
        </p:xfrm>
        <a:graphic>
          <a:graphicData uri="http://schemas.openxmlformats.org/drawingml/2006/chart">
            <c:chart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838200" y="365125"/>
            <a:ext cx="10515600" cy="10674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55A11"/>
              </a:buClr>
              <a:buSzPts val="2800"/>
              <a:buFont typeface="Calibri"/>
              <a:buNone/>
            </a:pPr>
            <a:r>
              <a:rPr lang="en-US" sz="2800">
                <a:solidFill>
                  <a:srgbClr val="C55A11"/>
                </a:solidFill>
              </a:rPr>
              <a:t>The graph is about an example of our daily life necessaries</a:t>
            </a:r>
            <a:r>
              <a:rPr lang="en-US" sz="2800"/>
              <a:t>:</a:t>
            </a:r>
            <a:endParaRPr/>
          </a:p>
        </p:txBody>
      </p:sp>
      <p:sp>
        <p:nvSpPr>
          <p:cNvPr id="126" name="Google Shape;126;p8"/>
          <p:cNvSpPr txBox="1"/>
          <p:nvPr/>
        </p:nvSpPr>
        <p:spPr>
          <a:xfrm>
            <a:off x="1036320" y="2413338"/>
            <a:ext cx="10317480" cy="2677656"/>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1C283B"/>
              </a:buClr>
              <a:buSzPts val="2800"/>
              <a:buFont typeface="Arial"/>
              <a:buChar char="•"/>
            </a:pPr>
            <a:r>
              <a:rPr b="0" i="1" lang="en-US" sz="2800">
                <a:solidFill>
                  <a:srgbClr val="1C283B"/>
                </a:solidFill>
                <a:latin typeface="Arial"/>
                <a:ea typeface="Arial"/>
                <a:cs typeface="Arial"/>
                <a:sym typeface="Arial"/>
              </a:rPr>
              <a:t>Bar charts</a:t>
            </a:r>
            <a:r>
              <a:rPr b="0" i="0" lang="en-US" sz="2800">
                <a:solidFill>
                  <a:srgbClr val="1C283B"/>
                </a:solidFill>
                <a:latin typeface="Arial"/>
                <a:ea typeface="Arial"/>
                <a:cs typeface="Arial"/>
                <a:sym typeface="Arial"/>
              </a:rPr>
              <a:t>, which are essentially the same, except that the whole chart is rotated by 90 degrees, with the data communicated by the width of the bars.</a:t>
            </a:r>
            <a:endParaRPr/>
          </a:p>
          <a:p>
            <a:pPr indent="-177800" lvl="0" marL="0" marR="0" rtl="0" algn="l">
              <a:spcBef>
                <a:spcPts val="0"/>
              </a:spcBef>
              <a:spcAft>
                <a:spcPts val="0"/>
              </a:spcAft>
              <a:buClr>
                <a:srgbClr val="1C283B"/>
              </a:buClr>
              <a:buSzPts val="2800"/>
              <a:buFont typeface="Arial"/>
              <a:buChar char="•"/>
            </a:pPr>
            <a:r>
              <a:rPr b="0" i="1" lang="en-US" sz="2800">
                <a:solidFill>
                  <a:srgbClr val="1C283B"/>
                </a:solidFill>
                <a:latin typeface="Arial"/>
                <a:ea typeface="Arial"/>
                <a:cs typeface="Arial"/>
                <a:sym typeface="Arial"/>
              </a:rPr>
              <a:t>Pictograph column charts</a:t>
            </a:r>
            <a:r>
              <a:rPr b="0" i="0" lang="en-US" sz="2800">
                <a:solidFill>
                  <a:srgbClr val="1C283B"/>
                </a:solidFill>
                <a:latin typeface="Arial"/>
                <a:ea typeface="Arial"/>
                <a:cs typeface="Arial"/>
                <a:sym typeface="Arial"/>
              </a:rPr>
              <a:t>, which replace the columns with images, with the goal of making the chart more recognizable and interesting (e.g., a column of height 5 for Coke may be replaced by cola cans).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p:nvPr/>
        </p:nvSpPr>
        <p:spPr>
          <a:xfrm>
            <a:off x="2844800" y="264160"/>
            <a:ext cx="5699760" cy="731520"/>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CIRCULAR FLOW DIAGRAM</a:t>
            </a:r>
            <a:endParaRPr/>
          </a:p>
        </p:txBody>
      </p:sp>
      <p:sp>
        <p:nvSpPr>
          <p:cNvPr id="132" name="Google Shape;132;p9"/>
          <p:cNvSpPr/>
          <p:nvPr/>
        </p:nvSpPr>
        <p:spPr>
          <a:xfrm>
            <a:off x="4815840" y="1930400"/>
            <a:ext cx="2204720" cy="558800"/>
          </a:xfrm>
          <a:prstGeom prst="rect">
            <a:avLst/>
          </a:prstGeom>
          <a:gradFill>
            <a:gsLst>
              <a:gs pos="0">
                <a:srgbClr val="FFC647"/>
              </a:gs>
              <a:gs pos="50000">
                <a:srgbClr val="FFC600"/>
              </a:gs>
              <a:gs pos="100000">
                <a:srgbClr val="E3B400"/>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accent1"/>
                </a:solidFill>
                <a:latin typeface="Calibri"/>
                <a:ea typeface="Calibri"/>
                <a:cs typeface="Calibri"/>
                <a:sym typeface="Calibri"/>
              </a:rPr>
              <a:t>HOUSEHOLDS</a:t>
            </a:r>
            <a:endParaRPr/>
          </a:p>
        </p:txBody>
      </p:sp>
      <p:sp>
        <p:nvSpPr>
          <p:cNvPr id="133" name="Google Shape;133;p9"/>
          <p:cNvSpPr/>
          <p:nvPr/>
        </p:nvSpPr>
        <p:spPr>
          <a:xfrm>
            <a:off x="5130800" y="5628640"/>
            <a:ext cx="1706880" cy="65024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accent1"/>
                </a:solidFill>
                <a:latin typeface="Calibri"/>
                <a:ea typeface="Calibri"/>
                <a:cs typeface="Calibri"/>
                <a:sym typeface="Calibri"/>
              </a:rPr>
              <a:t>FIRMS</a:t>
            </a:r>
            <a:endParaRPr/>
          </a:p>
        </p:txBody>
      </p:sp>
      <p:sp>
        <p:nvSpPr>
          <p:cNvPr id="134" name="Google Shape;134;p9"/>
          <p:cNvSpPr/>
          <p:nvPr/>
        </p:nvSpPr>
        <p:spPr>
          <a:xfrm>
            <a:off x="7620000" y="3520440"/>
            <a:ext cx="1656080" cy="812800"/>
          </a:xfrm>
          <a:prstGeom prst="ellipse">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SPENDING</a:t>
            </a:r>
            <a:endParaRPr/>
          </a:p>
        </p:txBody>
      </p:sp>
      <p:sp>
        <p:nvSpPr>
          <p:cNvPr id="135" name="Google Shape;135;p9"/>
          <p:cNvSpPr/>
          <p:nvPr/>
        </p:nvSpPr>
        <p:spPr>
          <a:xfrm>
            <a:off x="9824720" y="3660140"/>
            <a:ext cx="1717040" cy="576580"/>
          </a:xfrm>
          <a:prstGeom prst="roundRect">
            <a:avLst>
              <a:gd fmla="val 16667" name="adj"/>
            </a:avLst>
          </a:prstGeom>
          <a:solidFill>
            <a:schemeClr val="accent2"/>
          </a:solidFill>
          <a:ln cap="flat" cmpd="sng" w="12700">
            <a:solidFill>
              <a:srgbClr val="64341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262626"/>
                </a:solidFill>
                <a:latin typeface="Calibri"/>
                <a:ea typeface="Calibri"/>
                <a:cs typeface="Calibri"/>
                <a:sym typeface="Calibri"/>
              </a:rPr>
              <a:t>GOODS</a:t>
            </a:r>
            <a:endParaRPr/>
          </a:p>
        </p:txBody>
      </p:sp>
      <p:sp>
        <p:nvSpPr>
          <p:cNvPr id="136" name="Google Shape;136;p9"/>
          <p:cNvSpPr/>
          <p:nvPr/>
        </p:nvSpPr>
        <p:spPr>
          <a:xfrm>
            <a:off x="3149600" y="3605530"/>
            <a:ext cx="1595120" cy="731520"/>
          </a:xfrm>
          <a:prstGeom prst="ellipse">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INCOME</a:t>
            </a:r>
            <a:endParaRPr/>
          </a:p>
        </p:txBody>
      </p:sp>
      <p:sp>
        <p:nvSpPr>
          <p:cNvPr id="137" name="Google Shape;137;p9"/>
          <p:cNvSpPr/>
          <p:nvPr/>
        </p:nvSpPr>
        <p:spPr>
          <a:xfrm>
            <a:off x="873760" y="3569970"/>
            <a:ext cx="1727200" cy="666750"/>
          </a:xfrm>
          <a:prstGeom prst="roundRect">
            <a:avLst>
              <a:gd fmla="val 16667" name="adj"/>
            </a:avLst>
          </a:prstGeom>
          <a:solidFill>
            <a:schemeClr val="accent2"/>
          </a:solidFill>
          <a:ln cap="flat" cmpd="sng" w="12700">
            <a:solidFill>
              <a:srgbClr val="64341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3A3838"/>
                </a:solidFill>
                <a:latin typeface="Calibri"/>
                <a:ea typeface="Calibri"/>
                <a:cs typeface="Calibri"/>
                <a:sym typeface="Calibri"/>
              </a:rPr>
              <a:t>FACTORS</a:t>
            </a:r>
            <a:endParaRPr/>
          </a:p>
        </p:txBody>
      </p:sp>
      <p:pic>
        <p:nvPicPr>
          <p:cNvPr id="138" name="Google Shape;138;p9"/>
          <p:cNvPicPr preferRelativeResize="0"/>
          <p:nvPr/>
        </p:nvPicPr>
        <p:blipFill rotWithShape="1">
          <a:blip r:embed="rId3">
            <a:alphaModFix/>
          </a:blip>
          <a:srcRect b="0" l="0" r="0" t="0"/>
          <a:stretch/>
        </p:blipFill>
        <p:spPr>
          <a:xfrm>
            <a:off x="-1116880" y="850000"/>
            <a:ext cx="18000" cy="108000"/>
          </a:xfrm>
          <a:prstGeom prst="rect">
            <a:avLst/>
          </a:prstGeom>
          <a:noFill/>
          <a:ln>
            <a:noFill/>
          </a:ln>
        </p:spPr>
      </p:pic>
      <p:pic>
        <p:nvPicPr>
          <p:cNvPr descr="City" id="139" name="Google Shape;139;p9"/>
          <p:cNvPicPr preferRelativeResize="0"/>
          <p:nvPr/>
        </p:nvPicPr>
        <p:blipFill rotWithShape="1">
          <a:blip r:embed="rId4">
            <a:alphaModFix/>
          </a:blip>
          <a:srcRect b="0" l="0" r="0" t="0"/>
          <a:stretch/>
        </p:blipFill>
        <p:spPr>
          <a:xfrm>
            <a:off x="5492900" y="4894960"/>
            <a:ext cx="914400" cy="914400"/>
          </a:xfrm>
          <a:prstGeom prst="rect">
            <a:avLst/>
          </a:prstGeom>
          <a:noFill/>
          <a:ln>
            <a:noFill/>
          </a:ln>
        </p:spPr>
      </p:pic>
      <p:pic>
        <p:nvPicPr>
          <p:cNvPr descr="Home" id="140" name="Google Shape;140;p9"/>
          <p:cNvPicPr preferRelativeResize="0"/>
          <p:nvPr/>
        </p:nvPicPr>
        <p:blipFill rotWithShape="1">
          <a:blip r:embed="rId5">
            <a:alphaModFix/>
          </a:blip>
          <a:srcRect b="0" l="0" r="0" t="0"/>
          <a:stretch/>
        </p:blipFill>
        <p:spPr>
          <a:xfrm>
            <a:off x="5461000" y="1135120"/>
            <a:ext cx="914400" cy="914400"/>
          </a:xfrm>
          <a:prstGeom prst="rect">
            <a:avLst/>
          </a:prstGeom>
          <a:noFill/>
          <a:ln>
            <a:noFill/>
          </a:ln>
          <a:effectLst>
            <a:outerShdw blurRad="190500" algn="ctr" dir="2700000" dist="228600">
              <a:srgbClr val="000000">
                <a:alpha val="29803"/>
              </a:srgbClr>
            </a:outerShdw>
          </a:effectLst>
        </p:spPr>
      </p:pic>
      <p:pic>
        <p:nvPicPr>
          <p:cNvPr descr="Money" id="141" name="Google Shape;141;p9"/>
          <p:cNvPicPr preferRelativeResize="0"/>
          <p:nvPr/>
        </p:nvPicPr>
        <p:blipFill rotWithShape="1">
          <a:blip r:embed="rId6">
            <a:alphaModFix/>
          </a:blip>
          <a:srcRect b="0" l="0" r="0" t="0"/>
          <a:stretch/>
        </p:blipFill>
        <p:spPr>
          <a:xfrm>
            <a:off x="2666920" y="4975600"/>
            <a:ext cx="914400" cy="914400"/>
          </a:xfrm>
          <a:prstGeom prst="rect">
            <a:avLst/>
          </a:prstGeom>
          <a:noFill/>
          <a:ln>
            <a:noFill/>
          </a:ln>
        </p:spPr>
      </p:pic>
      <p:pic>
        <p:nvPicPr>
          <p:cNvPr descr="Construction worker" id="142" name="Google Shape;142;p9"/>
          <p:cNvPicPr preferRelativeResize="0"/>
          <p:nvPr/>
        </p:nvPicPr>
        <p:blipFill rotWithShape="1">
          <a:blip r:embed="rId7">
            <a:alphaModFix/>
          </a:blip>
          <a:srcRect b="0" l="0" r="0" t="0"/>
          <a:stretch/>
        </p:blipFill>
        <p:spPr>
          <a:xfrm>
            <a:off x="1706720" y="2777115"/>
            <a:ext cx="914400" cy="9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2024-09-26T09:00:11Z</dcterms:created>
  <dc:creator>hP</dc:creator>
</cp:coreProperties>
</file>