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notesMasterIdLst>
    <p:notesMasterId r:id="rId47"/>
  </p:notesMasterIdLst>
  <p:sldIdLst>
    <p:sldId id="313" r:id="rId2"/>
    <p:sldId id="258" r:id="rId3"/>
    <p:sldId id="260" r:id="rId4"/>
    <p:sldId id="342" r:id="rId5"/>
    <p:sldId id="314" r:id="rId6"/>
    <p:sldId id="315" r:id="rId7"/>
    <p:sldId id="320" r:id="rId8"/>
    <p:sldId id="316" r:id="rId9"/>
    <p:sldId id="317" r:id="rId10"/>
    <p:sldId id="318" r:id="rId11"/>
    <p:sldId id="319" r:id="rId12"/>
    <p:sldId id="343" r:id="rId13"/>
    <p:sldId id="366" r:id="rId14"/>
    <p:sldId id="355" r:id="rId15"/>
    <p:sldId id="328" r:id="rId16"/>
    <p:sldId id="329" r:id="rId17"/>
    <p:sldId id="330" r:id="rId18"/>
    <p:sldId id="350" r:id="rId19"/>
    <p:sldId id="357" r:id="rId20"/>
    <p:sldId id="359" r:id="rId21"/>
    <p:sldId id="305" r:id="rId22"/>
    <p:sldId id="273" r:id="rId23"/>
    <p:sldId id="306" r:id="rId24"/>
    <p:sldId id="339" r:id="rId25"/>
    <p:sldId id="351" r:id="rId26"/>
    <p:sldId id="352" r:id="rId27"/>
    <p:sldId id="353" r:id="rId28"/>
    <p:sldId id="340" r:id="rId29"/>
    <p:sldId id="341" r:id="rId30"/>
    <p:sldId id="337" r:id="rId31"/>
    <p:sldId id="348" r:id="rId32"/>
    <p:sldId id="345" r:id="rId33"/>
    <p:sldId id="360" r:id="rId34"/>
    <p:sldId id="361" r:id="rId35"/>
    <p:sldId id="362" r:id="rId36"/>
    <p:sldId id="363" r:id="rId37"/>
    <p:sldId id="286" r:id="rId38"/>
    <p:sldId id="364" r:id="rId39"/>
    <p:sldId id="365" r:id="rId40"/>
    <p:sldId id="367" r:id="rId41"/>
    <p:sldId id="334" r:id="rId42"/>
    <p:sldId id="294" r:id="rId43"/>
    <p:sldId id="279" r:id="rId44"/>
    <p:sldId id="310" r:id="rId45"/>
    <p:sldId id="31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 Based Estimation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139-417B-B30B-C57CB75274E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39-417B-B30B-C57CB75274E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39-417B-B30B-C57CB75274E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139-417B-B30B-C57CB75274E9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39-417B-B30B-C57CB75274E9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139-417B-B30B-C57CB75274E9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39-417B-B30B-C57CB75274E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A139-417B-B30B-C57CB75274E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139-417B-B30B-C57CB75274E9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139-417B-B30B-C57CB75274E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A139-417B-B30B-C57CB75274E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139-417B-B30B-C57CB75274E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A139-417B-B30B-C57CB75274E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139-417B-B30B-C57CB75274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accent2">
                        <a:lumMod val="20000"/>
                        <a:lumOff val="80000"/>
                      </a:schemeClr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CC</c:v>
                </c:pt>
                <c:pt idx="1">
                  <c:v>Planning</c:v>
                </c:pt>
                <c:pt idx="2">
                  <c:v>Analysis</c:v>
                </c:pt>
                <c:pt idx="3">
                  <c:v>Design</c:v>
                </c:pt>
                <c:pt idx="4">
                  <c:v>Code</c:v>
                </c:pt>
                <c:pt idx="5">
                  <c:v>Test</c:v>
                </c:pt>
                <c:pt idx="6">
                  <c:v>Imp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17</c:v>
                </c:pt>
                <c:pt idx="3">
                  <c:v>18</c:v>
                </c:pt>
                <c:pt idx="4">
                  <c:v>31</c:v>
                </c:pt>
                <c:pt idx="5">
                  <c:v>14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9-417B-B30B-C57CB75274E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D6957-6BFF-46B9-88DB-C138C97804C6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04F8-8DC9-4AFF-A919-18BD6F945C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1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69C2-E127-4098-A1C0-B11350614E97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4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C886-4BFB-464F-960B-AE15DF5AC68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511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C886-4BFB-464F-960B-AE15DF5AC68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7015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C886-4BFB-464F-960B-AE15DF5AC68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23309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C886-4BFB-464F-960B-AE15DF5AC68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414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C886-4BFB-464F-960B-AE15DF5AC68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835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C886-4BFB-464F-960B-AE15DF5AC68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47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9468-89D9-47D1-AEBB-D66E4E7E57D2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2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167C-90C7-4773-AE03-B6A1FA694AF7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2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9E62-49F7-46A6-9ECB-3F3000CC7E85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D731-97F1-4668-A518-48928FB93682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51B5-31B3-43DC-BC00-3818BDDC521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9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353D-CC4B-4F47-AAF4-6F5D6BCF4579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0F6-6273-4E0D-B48E-66F2D5BAB6BC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E36B-5588-415C-9F0C-7799657C13F6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0BC5-781D-46A9-B56A-392BB1955DA9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5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17D4-0219-464F-B31E-532BEB5E1E0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1DC886-4BFB-464F-960B-AE15DF5AC68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1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6544" y="444137"/>
            <a:ext cx="97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IUBAT—International University of Business Agriculture and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6545" y="1201783"/>
            <a:ext cx="748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“</a:t>
            </a:r>
            <a:r>
              <a:rPr lang="en-SG" altLang="ko-KR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Arial" pitchFamily="34" charset="0"/>
              </a:rPr>
              <a:t>NGO</a:t>
            </a:r>
            <a:r>
              <a:rPr lang="en-SG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Arial" pitchFamily="34" charset="0"/>
              </a:rPr>
              <a:t> Management System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ko-KR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64967" y="2978331"/>
            <a:ext cx="4806672" cy="1619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Ehsan Ahmed </a:t>
            </a:r>
            <a:r>
              <a:rPr lang="en-US" sz="2400" dirty="0" err="1" smtClean="0">
                <a:solidFill>
                  <a:schemeClr val="tx1"/>
                </a:solidFill>
              </a:rPr>
              <a:t>Niloy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</a:t>
            </a:r>
          </a:p>
        </p:txBody>
      </p:sp>
      <p:pic>
        <p:nvPicPr>
          <p:cNvPr id="8" name="Picture 2" descr="International University of Business Agriculture and Technology ...">
            <a:extLst>
              <a:ext uri="{FF2B5EF4-FFF2-40B4-BE49-F238E27FC236}">
                <a16:creationId xmlns:a16="http://schemas.microsoft.com/office/drawing/2014/main" id="{F16BA722-67D6-4474-BCB1-AF481177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4" y="444137"/>
            <a:ext cx="860170" cy="8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54034" y="2978331"/>
            <a:ext cx="3278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Nusrat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Jahan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: 17203084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BCSE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9628"/>
            <a:ext cx="10515600" cy="91503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           Functional Requirements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Donor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Scholarship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Donation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Books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Notice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       </a:t>
            </a:r>
            <a:r>
              <a:rPr lang="en-US" sz="4000" b="1" dirty="0" smtClean="0">
                <a:latin typeface="Arial Rounded MT Bold" panose="020F0704030504030204" pitchFamily="34" charset="0"/>
              </a:rPr>
              <a:t>Non-Functional </a:t>
            </a:r>
            <a:r>
              <a:rPr lang="en-US" sz="4000" b="1" dirty="0">
                <a:latin typeface="Arial Rounded MT Bold" panose="020F0704030504030204" pitchFamily="34" charset="0"/>
              </a:rPr>
              <a:t>Requirements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Software Process Model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pPr/>
              <a:t>12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0472" y="6256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0" marR="0" indent="45720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Incremental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Model</a:t>
            </a:r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12" y="1978927"/>
            <a:ext cx="6002882" cy="39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Reason for choosing 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can be arranged easily.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Phases of Incremental is clearly defined.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will be generated quickly during the software life cycle.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51B5-31B3-43DC-BC00-3818BDDC5218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5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3200" b="1" dirty="0" smtClean="0"/>
              <a:t>Use case diagram  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1076325"/>
            <a:ext cx="69818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                      Activity Diagram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962B-BE90-48E4-AE09-72FA6AD04668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6115" y="6352143"/>
            <a:ext cx="6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Figure : Activity Diagram of 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1275347"/>
            <a:ext cx="10125089" cy="49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412"/>
            <a:ext cx="10515600" cy="60157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 Rounded MT Bold" panose="020F0704030504030204" pitchFamily="34" charset="0"/>
              </a:rPr>
              <a:t>                            Activity </a:t>
            </a:r>
            <a:r>
              <a:rPr lang="en-US" sz="3200" b="1" dirty="0">
                <a:latin typeface="Arial Rounded MT Bold" panose="020F0704030504030204" pitchFamily="34" charset="0"/>
              </a:rPr>
              <a:t>Diagram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5189" y="6352143"/>
            <a:ext cx="65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Figure : Activity Diagram of Donor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25213"/>
            <a:ext cx="8987589" cy="5399387"/>
          </a:xfrm>
        </p:spPr>
      </p:pic>
    </p:spTree>
    <p:extLst>
      <p:ext uri="{BB962C8B-B14F-4D97-AF65-F5344CB8AC3E}">
        <p14:creationId xmlns:p14="http://schemas.microsoft.com/office/powerpoint/2010/main" val="966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                   Activity </a:t>
            </a:r>
            <a:r>
              <a:rPr lang="en-US" sz="4000" dirty="0">
                <a:latin typeface="Arial Rounded MT Bold" panose="020F0704030504030204" pitchFamily="34" charset="0"/>
              </a:rPr>
              <a:t>Diagram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1945" y="6352143"/>
            <a:ext cx="65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Figure : Activity Diagram of Student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2" y="1347537"/>
            <a:ext cx="8313821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959" y="300790"/>
            <a:ext cx="9095874" cy="69783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                        Entity Relationship Diagram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9" y="854243"/>
            <a:ext cx="9788257" cy="5451232"/>
          </a:xfrm>
        </p:spPr>
      </p:pic>
      <p:sp>
        <p:nvSpPr>
          <p:cNvPr id="10" name="TextBox 9"/>
          <p:cNvSpPr txBox="1"/>
          <p:nvPr/>
        </p:nvSpPr>
        <p:spPr>
          <a:xfrm>
            <a:off x="1660358" y="6340642"/>
            <a:ext cx="71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           Figure :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ERD of NGO management system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9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                   </a:t>
            </a:r>
            <a:r>
              <a:rPr lang="en-US" sz="3200" dirty="0" smtClean="0">
                <a:latin typeface="Arial Rounded MT Bold" panose="020F0704030504030204" pitchFamily="34" charset="0"/>
              </a:rPr>
              <a:t>Context level Diagram	</a:t>
            </a:r>
            <a:r>
              <a:rPr lang="en-US" sz="4000" dirty="0" smtClean="0">
                <a:latin typeface="Arial Rounded MT Bold" panose="020F0704030504030204" pitchFamily="34" charset="0"/>
              </a:rPr>
              <a:t>  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60789" y="5735863"/>
            <a:ext cx="337784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Level Diagram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8" y="1503947"/>
            <a:ext cx="7591926" cy="4772527"/>
          </a:xfrm>
        </p:spPr>
      </p:pic>
    </p:spTree>
    <p:extLst>
      <p:ext uri="{BB962C8B-B14F-4D97-AF65-F5344CB8AC3E}">
        <p14:creationId xmlns:p14="http://schemas.microsoft.com/office/powerpoint/2010/main" val="29567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/>
              <a:t>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3" y="1470259"/>
            <a:ext cx="5010106" cy="45936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Organization Overview</a:t>
            </a: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Project Introduction</a:t>
            </a:r>
            <a:endParaRPr lang="en-US" sz="1800" dirty="0"/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Project Objectives</a:t>
            </a:r>
            <a:endParaRPr lang="en-US" sz="1800" dirty="0"/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Project Feasibility</a:t>
            </a:r>
            <a:endParaRPr lang="en-US" sz="1800" dirty="0"/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Requirement Engineering</a:t>
            </a:r>
            <a:endParaRPr lang="en-US" sz="1800" dirty="0"/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Analysis Modeling</a:t>
            </a:r>
            <a:endParaRPr lang="en-US" sz="1800" dirty="0"/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System Planning</a:t>
            </a:r>
            <a:endParaRPr lang="en-US" sz="1800" dirty="0"/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Risk Management</a:t>
            </a:r>
            <a:endParaRPr lang="en-US" sz="1800" dirty="0"/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System Testing</a:t>
            </a: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</a:rPr>
              <a:t>Conclusion</a:t>
            </a:r>
            <a:endParaRPr lang="en-US" sz="1800" dirty="0"/>
          </a:p>
          <a:p>
            <a:pPr marL="457200" indent="-457200">
              <a:buNone/>
            </a:pPr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                    </a:t>
            </a:r>
            <a:r>
              <a:rPr lang="en-US" sz="3600" b="1" dirty="0" smtClean="0">
                <a:latin typeface="Arial Rounded MT Bold" panose="020F0704030504030204" pitchFamily="34" charset="0"/>
              </a:rPr>
              <a:t>Data Flow Diagram   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9194" y="6328611"/>
            <a:ext cx="32496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DFD Level 1 Diagram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191127"/>
            <a:ext cx="8650705" cy="5133474"/>
          </a:xfrm>
        </p:spPr>
      </p:pic>
    </p:spTree>
    <p:extLst>
      <p:ext uri="{BB962C8B-B14F-4D97-AF65-F5344CB8AC3E}">
        <p14:creationId xmlns:p14="http://schemas.microsoft.com/office/powerpoint/2010/main" val="25416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sz="3200" b="1" dirty="0" smtClean="0"/>
              <a:t>DFD Level 2(process 1) 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4" y="1636296"/>
            <a:ext cx="8511841" cy="44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                   DFD level 2(Process 2)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49116"/>
            <a:ext cx="7724775" cy="30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                    DFD level 2(process 3)   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7" y="1600201"/>
            <a:ext cx="7781424" cy="426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430440"/>
            <a:ext cx="10515600" cy="53657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                   Function of Proposed System</a:t>
            </a:r>
            <a:r>
              <a:rPr lang="en-US" dirty="0" smtClean="0">
                <a:latin typeface="Arial Rounded MT Bold" panose="020F0704030504030204" pitchFamily="34" charset="0"/>
              </a:rPr>
              <a:t>   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6924" y="1341438"/>
            <a:ext cx="5531101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51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      </a:t>
            </a:r>
            <a:r>
              <a:rPr lang="en-US" sz="3200" b="1" dirty="0" smtClean="0"/>
              <a:t>Identifying </a:t>
            </a:r>
            <a:r>
              <a:rPr lang="en-US" sz="2800" b="1" dirty="0" smtClean="0"/>
              <a:t>complexity of transition function 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8168" y="1203158"/>
            <a:ext cx="7880685" cy="539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     </a:t>
            </a:r>
            <a:r>
              <a:rPr lang="en-US" sz="3200" b="1" dirty="0" smtClean="0"/>
              <a:t>Identifying Complexity for Data Function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104" y="1311443"/>
            <a:ext cx="7820527" cy="511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</a:t>
            </a:r>
            <a:r>
              <a:rPr lang="en-US" sz="3200" b="1" dirty="0" smtClean="0"/>
              <a:t>Unadjusted function point contribution for     data functions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075" y="1696454"/>
            <a:ext cx="8831178" cy="47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714"/>
            <a:ext cx="10515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Function Point Estimation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5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Value </a:t>
            </a:r>
            <a:r>
              <a:rPr lang="en-US" sz="1600" dirty="0"/>
              <a:t>Adjustment Factor (VAF) = (0.65+ (0.01*TDI))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= (0.65 + (0.01*32))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=0.97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Counting Adjusted Function Point: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UFP = UFP (Data function) + UFP (Transaction Function)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= 66+76 = 142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Adjusted Function Point Count = UFP * </a:t>
            </a:r>
            <a:r>
              <a:rPr lang="en-US" sz="1600" dirty="0" smtClean="0"/>
              <a:t>VAF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= </a:t>
            </a:r>
            <a:r>
              <a:rPr lang="en-US" sz="1600" dirty="0"/>
              <a:t>142 * 0.97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= </a:t>
            </a:r>
            <a:r>
              <a:rPr lang="en-US" sz="1600" dirty="0" smtClean="0"/>
              <a:t>137.74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Effort for PHP = AFP x Proximity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= 137.74 * 15.5 [Productivity for PHP 15.5]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= 2134.97 person-hours / 6 hours [office = 6 hour]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= 355.83 person’s days / 26 </a:t>
            </a:r>
            <a:r>
              <a:rPr lang="en-US" sz="1600" dirty="0" smtClean="0"/>
              <a:t>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= 13.68 months/3 Person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  = 4.56 Month per 1 person (4 Month Approximately)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       Effort Distribution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981385"/>
              </p:ext>
            </p:extLst>
          </p:nvPr>
        </p:nvGraphicFramePr>
        <p:xfrm>
          <a:off x="790073" y="143786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24697" y="5837329"/>
            <a:ext cx="321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Effort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</a:t>
            </a:r>
            <a:r>
              <a:rPr lang="en-US" sz="3200" b="1" dirty="0" smtClean="0"/>
              <a:t>Organization Hierarchy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11" y="1384663"/>
            <a:ext cx="9174642" cy="51598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Works as a trainee programmer at Soft-tech it limited.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Established in 2015 in Dhaka, Bangladesh.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b="1" dirty="0" smtClean="0"/>
              <a:t>Organization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Web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Software 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Mobile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Graphics &amp; Multimedia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Domain &amp; Hosting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        Project Schedule  Chart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67" y="1999266"/>
            <a:ext cx="7755611" cy="38380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4697" y="5837329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Project Scheduling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Cost Estimation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361707"/>
              </p:ext>
            </p:extLst>
          </p:nvPr>
        </p:nvGraphicFramePr>
        <p:xfrm>
          <a:off x="1363105" y="1848814"/>
          <a:ext cx="9465789" cy="358032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5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4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Particular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TK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= </a:t>
                      </a:r>
                      <a:r>
                        <a:rPr lang="en-US" sz="1800" b="1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198000 </a:t>
                      </a:r>
                      <a:r>
                        <a:rPr lang="en-US" sz="2000" b="1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BDT</a:t>
                      </a:r>
                      <a:endParaRPr lang="en-US" sz="2000" b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4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Personnel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cost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82000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BDT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4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Hardware cost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65000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BDT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4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80110" algn="l"/>
                          <a:tab pos="1417955" algn="ctr"/>
                        </a:tabLst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Software cost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50000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BDT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0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80110" algn="l"/>
                          <a:tab pos="1417955" algn="ctr"/>
                        </a:tabLst>
                      </a:pPr>
                      <a:r>
                        <a:rPr lang="en-GB" sz="2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Other cost</a:t>
                      </a: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BDT</a:t>
                      </a:r>
                      <a:endParaRPr lang="en-GB" sz="20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41815" y="5569580"/>
            <a:ext cx="5144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Word:  </a:t>
            </a:r>
            <a:r>
              <a:rPr lang="en-US" b="1" dirty="0" smtClean="0"/>
              <a:t>One </a:t>
            </a:r>
            <a:r>
              <a:rPr lang="en-US" b="1" dirty="0"/>
              <a:t>Lac </a:t>
            </a:r>
            <a:r>
              <a:rPr lang="en-US" b="1" dirty="0" smtClean="0"/>
              <a:t>ninety eight hundred taka only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                    The RMMM Plan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Risk Mitigation: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Proactive planning for risk avoidance.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Risk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Monitoring: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Assessing whether predicted risks occur or not, ensuring preventive steps are being properly applied, collect information for future risk analysis, attempt to determine which risks caused which problem.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Risk Management: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Actions to be taken in the event that mitigation steps have failed and the risk has become a live problem.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/>
              <a:t>Technical Risk 1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4895" y="1347537"/>
            <a:ext cx="8566483" cy="501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dirty="0" smtClean="0"/>
              <a:t>Technical Risk 2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074" y="1540042"/>
            <a:ext cx="8325852" cy="452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Project Risk 1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2863" y="1263316"/>
            <a:ext cx="7928811" cy="512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Project Risk 2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8642" y="1515979"/>
            <a:ext cx="7832558" cy="488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Software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8798" y="3122023"/>
            <a:ext cx="8831815" cy="2024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189" y="685801"/>
            <a:ext cx="8765424" cy="1143000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4000" b="1" dirty="0" smtClean="0"/>
              <a:t>Test Case1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1997243"/>
            <a:ext cx="8825659" cy="4022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8937" y="1624263"/>
            <a:ext cx="9300410" cy="451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97042"/>
            <a:ext cx="8825659" cy="1251284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sz="4000" b="1" dirty="0" smtClean="0"/>
              <a:t>Test Case 2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1720516"/>
            <a:ext cx="8825659" cy="429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874" y="1660357"/>
            <a:ext cx="8939463" cy="448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pPr algn="ctr"/>
            <a:r>
              <a:rPr lang="en-SG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itchFamily="18" charset="0"/>
              </a:rPr>
              <a:t>Organizational</a:t>
            </a:r>
            <a:r>
              <a:rPr lang="en-SG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itchFamily="18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itchFamily="18" charset="0"/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pPr/>
              <a:t>4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479DA523-14B0-4E97-B7DA-9E25DC4F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47" y="1635849"/>
            <a:ext cx="7495503" cy="35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72920" y="5523802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/>
              <a:t>Organization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Structure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of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Soft-tech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There is no real time internet </a:t>
            </a:r>
            <a:r>
              <a:rPr lang="en-US" dirty="0" smtClean="0">
                <a:latin typeface="Times New Roman"/>
                <a:cs typeface="Times New Roman"/>
              </a:rPr>
              <a:t>banking system.</a:t>
            </a:r>
          </a:p>
          <a:p>
            <a:r>
              <a:rPr lang="en-US" dirty="0" err="1" smtClean="0"/>
              <a:t>Ssl</a:t>
            </a:r>
            <a:r>
              <a:rPr lang="en-US" dirty="0" smtClean="0"/>
              <a:t> Commerce Session time limited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9E62-49F7-46A6-9ECB-3F3000CC7E85}" type="datetime1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95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82" y="3540188"/>
            <a:ext cx="4901565" cy="317939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8297"/>
              </p:ext>
            </p:extLst>
          </p:nvPr>
        </p:nvGraphicFramePr>
        <p:xfrm>
          <a:off x="3275782" y="1319348"/>
          <a:ext cx="4937761" cy="18810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37761">
                  <a:extLst>
                    <a:ext uri="{9D8B030D-6E8A-4147-A177-3AD203B41FA5}">
                      <a16:colId xmlns:a16="http://schemas.microsoft.com/office/drawing/2014/main" val="4274565440"/>
                    </a:ext>
                  </a:extLst>
                </a:gridCol>
              </a:tblGrid>
              <a:tr h="1881051">
                <a:tc>
                  <a:txBody>
                    <a:bodyPr/>
                    <a:lstStyle/>
                    <a:p>
                      <a:r>
                        <a:rPr kumimoji="0" lang="en-US" sz="4800" b="1" i="0" u="none" strike="noStrike" kern="1200" cap="all" spc="0" normalizeH="0" baseline="0" noProof="0" dirty="0" smtClean="0">
                          <a:ln w="500">
                            <a:solidFill>
                              <a:srgbClr val="B13F9A">
                                <a:shade val="20000"/>
                                <a:satMod val="120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kumimoji="0" lang="en-US" sz="4800" b="1" i="0" u="none" strike="noStrike" kern="1200" cap="all" spc="0" normalizeH="0" baseline="0" noProof="0" dirty="0" smtClean="0">
                          <a:ln w="500">
                            <a:solidFill>
                              <a:srgbClr val="B13F9A">
                                <a:shade val="20000"/>
                                <a:satMod val="120000"/>
                              </a:srgbClr>
                            </a:solidFill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4800" b="1" i="0" u="none" strike="noStrike" kern="1200" cap="all" spc="0" normalizeH="0" baseline="0" noProof="0" dirty="0" smtClean="0">
                          <a:ln w="500">
                            <a:solidFill>
                              <a:srgbClr val="B13F9A">
                                <a:shade val="20000"/>
                                <a:satMod val="120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1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effective panel for Admin and User.</a:t>
            </a:r>
          </a:p>
          <a:p>
            <a:r>
              <a:rPr lang="en-US" dirty="0" smtClean="0"/>
              <a:t>Make a mobile version.</a:t>
            </a:r>
          </a:p>
          <a:p>
            <a:r>
              <a:rPr lang="en-US" dirty="0" smtClean="0"/>
              <a:t>Update donor profile </a:t>
            </a:r>
          </a:p>
          <a:p>
            <a:r>
              <a:rPr lang="en-US" dirty="0" smtClean="0"/>
              <a:t>Add new features and processes like when the new notice came student can get the notification.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My biggest experience working at soft tech  is indeed being a part of designing and implementing software. My most experience was around the designing issue. I have learnt a lot of new things which was so much unknown to me. I have also learnt some technical issues which help to do better in future life. The following indicator will indicate some of the technical issues which I have learn and implemented from this project.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54" y="2592353"/>
            <a:ext cx="7913405" cy="26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40" y="2052638"/>
            <a:ext cx="6174895" cy="41957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NGO Management System includes: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Donation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 notice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pPr/>
              <a:t>5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625642"/>
            <a:ext cx="7788026" cy="122760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Objectives</a:t>
            </a:r>
            <a:endParaRPr lang="en-US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0358"/>
            <a:ext cx="8946541" cy="4588041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 friendly system for managing Donation.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length of manual work process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all the records of all data, save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Easiest platforms for all which can be easily manageable.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Feasibility Study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30530" y="1904002"/>
            <a:ext cx="4086497" cy="2328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pPr/>
              <a:t>7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</a:rPr>
              <a:t>User Requirements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/>
              <a:t>User can log </a:t>
            </a:r>
            <a:r>
              <a:rPr lang="en-US" dirty="0" smtClean="0"/>
              <a:t>in</a:t>
            </a:r>
            <a:endParaRPr lang="en-US" dirty="0"/>
          </a:p>
          <a:p>
            <a:pPr lvl="0" fontAlgn="base"/>
            <a:r>
              <a:rPr lang="en-US" dirty="0"/>
              <a:t>User details can be stored</a:t>
            </a:r>
          </a:p>
          <a:p>
            <a:pPr lvl="0" fontAlgn="base"/>
            <a:r>
              <a:rPr lang="en-US" dirty="0"/>
              <a:t>Admin can </a:t>
            </a:r>
            <a:r>
              <a:rPr lang="en-US" dirty="0" smtClean="0"/>
              <a:t>add member</a:t>
            </a:r>
          </a:p>
          <a:p>
            <a:pPr lvl="0" fontAlgn="base"/>
            <a:r>
              <a:rPr lang="en-US" dirty="0" smtClean="0"/>
              <a:t>Approve donation</a:t>
            </a:r>
            <a:endParaRPr lang="en-US" dirty="0"/>
          </a:p>
          <a:p>
            <a:pPr lvl="0" fontAlgn="base"/>
            <a:r>
              <a:rPr lang="en-US" dirty="0" smtClean="0"/>
              <a:t>manage book </a:t>
            </a:r>
            <a:endParaRPr lang="en-US" dirty="0"/>
          </a:p>
          <a:p>
            <a:pPr lvl="0" fontAlgn="base"/>
            <a:r>
              <a:rPr lang="en-US" dirty="0"/>
              <a:t>Provide notice</a:t>
            </a:r>
          </a:p>
          <a:p>
            <a:pPr lvl="0" fontAlgn="base"/>
            <a:r>
              <a:rPr lang="en-US" dirty="0" smtClean="0"/>
              <a:t>Approve book apply</a:t>
            </a:r>
          </a:p>
          <a:p>
            <a:pPr lvl="0" fontAlgn="base"/>
            <a:r>
              <a:rPr lang="en-US" dirty="0" smtClean="0"/>
              <a:t>Approve scholarship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1455821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System </a:t>
            </a:r>
            <a:r>
              <a:rPr lang="en-US" dirty="0">
                <a:latin typeface="Arial Rounded MT Bold" panose="020F0704030504030204" pitchFamily="34" charset="0"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27221"/>
            <a:ext cx="9872871" cy="5245768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 </a:t>
            </a:r>
            <a:r>
              <a:rPr lang="en-US" sz="1600" dirty="0" smtClean="0"/>
              <a:t>Admin/Donor/Students </a:t>
            </a:r>
            <a:r>
              <a:rPr lang="en-US" sz="1600" dirty="0"/>
              <a:t>can Login.</a:t>
            </a:r>
          </a:p>
          <a:p>
            <a:pPr lvl="0"/>
            <a:r>
              <a:rPr lang="en-US" sz="1600" dirty="0"/>
              <a:t>If User id and password is valid then the home page will open</a:t>
            </a:r>
          </a:p>
          <a:p>
            <a:pPr lvl="0"/>
            <a:r>
              <a:rPr lang="en-US" sz="1600" dirty="0"/>
              <a:t>System will take input and check it with database</a:t>
            </a:r>
          </a:p>
          <a:p>
            <a:pPr lvl="0"/>
            <a:r>
              <a:rPr lang="en-US" sz="1600" dirty="0"/>
              <a:t>System will display login form</a:t>
            </a:r>
          </a:p>
          <a:p>
            <a:pPr lvl="0"/>
            <a:r>
              <a:rPr lang="en-US" sz="1600" dirty="0"/>
              <a:t>Admin Can </a:t>
            </a:r>
            <a:r>
              <a:rPr lang="en-US" sz="1600" dirty="0" smtClean="0"/>
              <a:t>add member</a:t>
            </a:r>
            <a:endParaRPr lang="en-US" sz="1600" dirty="0"/>
          </a:p>
          <a:p>
            <a:pPr lvl="0"/>
            <a:r>
              <a:rPr lang="en-US" sz="1600" dirty="0" smtClean="0"/>
              <a:t>Admin </a:t>
            </a:r>
            <a:r>
              <a:rPr lang="en-US" sz="1600" dirty="0"/>
              <a:t>can add  </a:t>
            </a:r>
            <a:r>
              <a:rPr lang="en-US" sz="1600" dirty="0" smtClean="0"/>
              <a:t>new book </a:t>
            </a:r>
            <a:endParaRPr lang="en-US" sz="1600" dirty="0"/>
          </a:p>
          <a:p>
            <a:pPr lvl="0"/>
            <a:r>
              <a:rPr lang="en-US" sz="1600" dirty="0"/>
              <a:t>Admin can </a:t>
            </a:r>
            <a:r>
              <a:rPr lang="en-US" sz="1600" dirty="0" smtClean="0"/>
              <a:t>see the donation amount</a:t>
            </a:r>
            <a:endParaRPr lang="en-US" sz="1600" dirty="0"/>
          </a:p>
          <a:p>
            <a:pPr lvl="0"/>
            <a:r>
              <a:rPr lang="en-US" sz="1600" dirty="0"/>
              <a:t>Admin can add </a:t>
            </a:r>
            <a:r>
              <a:rPr lang="en-US" sz="1600" dirty="0" smtClean="0"/>
              <a:t>notice</a:t>
            </a:r>
            <a:endParaRPr lang="en-US" sz="1600" dirty="0"/>
          </a:p>
          <a:p>
            <a:pPr lvl="0"/>
            <a:r>
              <a:rPr lang="en-US" sz="1600" dirty="0" smtClean="0"/>
              <a:t>Donor/Student </a:t>
            </a:r>
            <a:r>
              <a:rPr lang="en-US" sz="1600" dirty="0"/>
              <a:t>can see the </a:t>
            </a:r>
            <a:r>
              <a:rPr lang="en-US" sz="1600" dirty="0" smtClean="0"/>
              <a:t>notice</a:t>
            </a:r>
          </a:p>
          <a:p>
            <a:pPr lvl="0"/>
            <a:r>
              <a:rPr lang="en-US" sz="1600" dirty="0" smtClean="0"/>
              <a:t>Student can apply for book</a:t>
            </a:r>
          </a:p>
          <a:p>
            <a:pPr lvl="0"/>
            <a:r>
              <a:rPr lang="en-US" sz="1600" dirty="0" smtClean="0"/>
              <a:t>Student can apply for scholarship</a:t>
            </a:r>
          </a:p>
          <a:p>
            <a:pPr lvl="0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26E9-27E2-4A84-B479-8A78434480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2791</TotalTime>
  <Words>913</Words>
  <Application>Microsoft Office PowerPoint</Application>
  <PresentationFormat>Widescreen</PresentationFormat>
  <Paragraphs>238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맑은 고딕</vt:lpstr>
      <vt:lpstr>Arial</vt:lpstr>
      <vt:lpstr>Arial Rounded MT Bold</vt:lpstr>
      <vt:lpstr>Book Antiqua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PowerPoint Presentation</vt:lpstr>
      <vt:lpstr>                    Contents</vt:lpstr>
      <vt:lpstr>         Organization Hierarchy</vt:lpstr>
      <vt:lpstr>Organizational Structure</vt:lpstr>
      <vt:lpstr>Introduction</vt:lpstr>
      <vt:lpstr>Objectives</vt:lpstr>
      <vt:lpstr>Feasibility Study </vt:lpstr>
      <vt:lpstr>User Requirements</vt:lpstr>
      <vt:lpstr>System Requirements</vt:lpstr>
      <vt:lpstr>           Functional Requirements </vt:lpstr>
      <vt:lpstr>       Non-Functional Requirements</vt:lpstr>
      <vt:lpstr>Software Process Model</vt:lpstr>
      <vt:lpstr>Reason for choosing this model</vt:lpstr>
      <vt:lpstr>                    Use case diagram  </vt:lpstr>
      <vt:lpstr>                      Activity Diagram</vt:lpstr>
      <vt:lpstr>                            Activity Diagram</vt:lpstr>
      <vt:lpstr>                   Activity Diagram</vt:lpstr>
      <vt:lpstr>PowerPoint Presentation</vt:lpstr>
      <vt:lpstr>                   Context level Diagram   </vt:lpstr>
      <vt:lpstr>                    Data Flow Diagram   </vt:lpstr>
      <vt:lpstr>             DFD Level 2(process 1) </vt:lpstr>
      <vt:lpstr>                   DFD level 2(Process 2)</vt:lpstr>
      <vt:lpstr>                    DFD level 2(process 3)   </vt:lpstr>
      <vt:lpstr>                   Function of Proposed System    </vt:lpstr>
      <vt:lpstr>       Identifying complexity of transition function </vt:lpstr>
      <vt:lpstr>      Identifying Complexity for Data Function</vt:lpstr>
      <vt:lpstr>     Unadjusted function point contribution for     data functions</vt:lpstr>
      <vt:lpstr>Function Point Estimation</vt:lpstr>
      <vt:lpstr>       Effort Distribution</vt:lpstr>
      <vt:lpstr>        Project Schedule  Chart</vt:lpstr>
      <vt:lpstr>Cost Estimation</vt:lpstr>
      <vt:lpstr>                    The RMMM Plan</vt:lpstr>
      <vt:lpstr>                   Technical Risk 1</vt:lpstr>
      <vt:lpstr>                 Technical Risk 2</vt:lpstr>
      <vt:lpstr>                     Project Risk 1</vt:lpstr>
      <vt:lpstr>                    Project Risk 2</vt:lpstr>
      <vt:lpstr>Testing Software</vt:lpstr>
      <vt:lpstr>                    Test Case1</vt:lpstr>
      <vt:lpstr>              Test Case 2</vt:lpstr>
      <vt:lpstr>Limitation</vt:lpstr>
      <vt:lpstr>PowerPoint Presentation</vt:lpstr>
      <vt:lpstr>Future Plan</vt:lpstr>
      <vt:lpstr>                 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House Rental System</dc:title>
  <dc:creator>Windows User</dc:creator>
  <cp:lastModifiedBy>CCB</cp:lastModifiedBy>
  <cp:revision>202</cp:revision>
  <dcterms:created xsi:type="dcterms:W3CDTF">2021-06-06T05:39:10Z</dcterms:created>
  <dcterms:modified xsi:type="dcterms:W3CDTF">2022-12-23T17:42:05Z</dcterms:modified>
</cp:coreProperties>
</file>