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4E75EC-6A20-44C6-940D-6D794A96B1E1}">
  <a:tblStyle styleId="{A24E75EC-6A20-44C6-940D-6D794A96B1E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890722b2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890722b2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814cf7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814cf7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890722b2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890722b2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890722b2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890722b2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890722b2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890722b2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Diabetes Prediction using Machine Learning</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700">
                <a:solidFill>
                  <a:schemeClr val="dk2"/>
                </a:solidFill>
              </a:rPr>
              <a:t>Faizaan Lakdawala3219067</a:t>
            </a:r>
            <a:endParaRPr b="1" sz="1700">
              <a:solidFill>
                <a:schemeClr val="dk2"/>
              </a:solidFill>
            </a:endParaRPr>
          </a:p>
          <a:p>
            <a:pPr indent="0" lvl="0" marL="0" rtl="0" algn="l">
              <a:spcBef>
                <a:spcPts val="0"/>
              </a:spcBef>
              <a:spcAft>
                <a:spcPts val="0"/>
              </a:spcAft>
              <a:buNone/>
            </a:pPr>
            <a:r>
              <a:rPr b="1" lang="en" sz="1700">
                <a:solidFill>
                  <a:schemeClr val="dk2"/>
                </a:solidFill>
              </a:rPr>
              <a:t>Nusrat Fatima Ansari-3219069</a:t>
            </a:r>
            <a:endParaRPr b="1" sz="1700">
              <a:solidFill>
                <a:schemeClr val="dk2"/>
              </a:solidFill>
            </a:endParaRPr>
          </a:p>
          <a:p>
            <a:pPr indent="0" lvl="0" marL="0" rtl="0" algn="l">
              <a:spcBef>
                <a:spcPts val="0"/>
              </a:spcBef>
              <a:spcAft>
                <a:spcPts val="0"/>
              </a:spcAft>
              <a:buNone/>
            </a:pPr>
            <a:r>
              <a:rPr b="1" lang="en" sz="1700">
                <a:solidFill>
                  <a:schemeClr val="dk2"/>
                </a:solidFill>
              </a:rPr>
              <a:t>Mehvash Khan-3219070</a:t>
            </a:r>
            <a:endParaRPr b="1" sz="17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22"/>
          <p:cNvSpPr txBox="1"/>
          <p:nvPr>
            <p:ph idx="1" type="subTitle"/>
          </p:nvPr>
        </p:nvSpPr>
        <p:spPr>
          <a:xfrm>
            <a:off x="283100" y="1369200"/>
            <a:ext cx="4045200" cy="986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Future Scope</a:t>
            </a:r>
            <a:endParaRPr b="1" sz="3000">
              <a:solidFill>
                <a:schemeClr val="dk1"/>
              </a:solidFill>
            </a:endParaRPr>
          </a:p>
          <a:p>
            <a:pPr indent="-342900" lvl="0" marL="457200" rtl="0" algn="l">
              <a:lnSpc>
                <a:spcPct val="115000"/>
              </a:lnSpc>
              <a:spcBef>
                <a:spcPts val="1600"/>
              </a:spcBef>
              <a:spcAft>
                <a:spcPts val="0"/>
              </a:spcAft>
              <a:buSzPts val="1800"/>
              <a:buChar char="●"/>
            </a:pPr>
            <a:r>
              <a:rPr lang="en" sz="1800"/>
              <a:t>Hybrid Algorithm </a:t>
            </a:r>
            <a:endParaRPr sz="1800"/>
          </a:p>
          <a:p>
            <a:pPr indent="-342900" lvl="0" marL="457200" rtl="0" algn="l">
              <a:lnSpc>
                <a:spcPct val="115000"/>
              </a:lnSpc>
              <a:spcBef>
                <a:spcPts val="0"/>
              </a:spcBef>
              <a:spcAft>
                <a:spcPts val="0"/>
              </a:spcAft>
              <a:buSzPts val="1800"/>
              <a:buChar char="●"/>
            </a:pPr>
            <a:r>
              <a:rPr lang="en" sz="1800"/>
              <a:t>Type of the diabetes</a:t>
            </a:r>
            <a:endParaRPr sz="1800"/>
          </a:p>
        </p:txBody>
      </p:sp>
      <p:sp>
        <p:nvSpPr>
          <p:cNvPr id="138" name="Google Shape;138;p22"/>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2"/>
                </a:solidFill>
                <a:latin typeface="Lato"/>
                <a:ea typeface="Lato"/>
                <a:cs typeface="Lato"/>
                <a:sym typeface="Lato"/>
              </a:rPr>
              <a:t>Story for illustration purposes only</a:t>
            </a:r>
            <a:endParaRPr i="1" sz="1200">
              <a:solidFill>
                <a:schemeClr val="lt2"/>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4" name="Google Shape;144;p23"/>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300">
                <a:highlight>
                  <a:srgbClr val="FFFFFF"/>
                </a:highlight>
              </a:rPr>
              <a:t>The main aim of this project was to design and implement Diabetes Prediction Using Machine Learning Methods and Performance Analysis of that methods and it has been achieved successfully. The proposed approach uses various classification and ensemble learning method in which Logistic Regression ,  Decision Tree and Deep Learning are used. And 77% classification accuracy has been achieved. The </a:t>
            </a:r>
            <a:r>
              <a:rPr lang="en" sz="1300">
                <a:highlight>
                  <a:srgbClr val="FFFFFF"/>
                </a:highlight>
              </a:rPr>
              <a:t>Experimental</a:t>
            </a:r>
            <a:r>
              <a:rPr lang="en" sz="1300">
                <a:highlight>
                  <a:srgbClr val="FFFFFF"/>
                </a:highlight>
              </a:rPr>
              <a:t> results can be asst health care to take early </a:t>
            </a:r>
            <a:r>
              <a:rPr lang="en" sz="1300">
                <a:highlight>
                  <a:srgbClr val="FFFFFF"/>
                </a:highlight>
              </a:rPr>
              <a:t>prediction</a:t>
            </a:r>
            <a:r>
              <a:rPr lang="en" sz="1300">
                <a:highlight>
                  <a:srgbClr val="FFFFFF"/>
                </a:highlight>
              </a:rPr>
              <a:t> and make early decision to cure diabetes and save humans life.</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descr="Screen Shot 2015-11-20 at 9.47.21 AM.png" id="149" name="Google Shape;149;p24"/>
          <p:cNvPicPr preferRelativeResize="0"/>
          <p:nvPr/>
        </p:nvPicPr>
        <p:blipFill rotWithShape="1">
          <a:blip r:embed="rId3">
            <a:alphaModFix/>
          </a:blip>
          <a:srcRect b="0" l="4413" r="4404" t="0"/>
          <a:stretch/>
        </p:blipFill>
        <p:spPr>
          <a:xfrm>
            <a:off x="0" y="0"/>
            <a:ext cx="9144000" cy="5143504"/>
          </a:xfrm>
          <a:prstGeom prst="rect">
            <a:avLst/>
          </a:prstGeom>
          <a:noFill/>
          <a:ln>
            <a:noFill/>
          </a:ln>
        </p:spPr>
      </p:pic>
      <p:sp>
        <p:nvSpPr>
          <p:cNvPr id="150" name="Google Shape;150;p24"/>
          <p:cNvSpPr txBox="1"/>
          <p:nvPr>
            <p:ph type="title"/>
          </p:nvPr>
        </p:nvSpPr>
        <p:spPr>
          <a:xfrm>
            <a:off x="2884951" y="2067143"/>
            <a:ext cx="3374100" cy="10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Content</a:t>
            </a:r>
            <a:endParaRPr sz="2400"/>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Problem Statement</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Proposed Methodology</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Future Scope</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Conclusion</a:t>
            </a:r>
            <a:endParaRPr b="0" sz="1800">
              <a:latin typeface="Lato"/>
              <a:ea typeface="Lato"/>
              <a:cs typeface="Lato"/>
              <a:sym typeface="Lato"/>
            </a:endParaRPr>
          </a:p>
        </p:txBody>
      </p:sp>
      <p:pic>
        <p:nvPicPr>
          <p:cNvPr descr="Book titled, &quot;Made To Stick,&quot; standing on its side" id="80" name="Google Shape;80;p14"/>
          <p:cNvPicPr preferRelativeResize="0"/>
          <p:nvPr/>
        </p:nvPicPr>
        <p:blipFill>
          <a:blip r:embed="rId3">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6" name="Google Shape;86;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7" name="Google Shape;87;p15"/>
          <p:cNvSpPr txBox="1"/>
          <p:nvPr/>
        </p:nvSpPr>
        <p:spPr>
          <a:xfrm>
            <a:off x="2599275" y="687400"/>
            <a:ext cx="39177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Problem Statement</a:t>
            </a:r>
            <a:endParaRPr b="1" sz="3000">
              <a:solidFill>
                <a:schemeClr val="lt2"/>
              </a:solidFill>
              <a:latin typeface="Raleway"/>
              <a:ea typeface="Raleway"/>
              <a:cs typeface="Raleway"/>
              <a:sym typeface="Raleway"/>
            </a:endParaRPr>
          </a:p>
        </p:txBody>
      </p:sp>
      <p:sp>
        <p:nvSpPr>
          <p:cNvPr id="88" name="Google Shape;88;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292100" lvl="0" marL="457200" rtl="0" algn="just">
              <a:spcBef>
                <a:spcPts val="0"/>
              </a:spcBef>
              <a:spcAft>
                <a:spcPts val="0"/>
              </a:spcAft>
              <a:buSzPts val="1000"/>
              <a:buFont typeface="Raleway"/>
              <a:buChar char="●"/>
            </a:pPr>
            <a:r>
              <a:rPr lang="en" sz="1000">
                <a:latin typeface="Raleway"/>
                <a:ea typeface="Raleway"/>
                <a:cs typeface="Raleway"/>
                <a:sym typeface="Raleway"/>
              </a:rPr>
              <a:t>Diabetes is a chronic disease with the potential to cause a worldwide health care crisis. According to International Diabetes Federation 382 million people are living with diabetes across the whole world. By 2035, this will be doubled as 592 million</a:t>
            </a:r>
            <a:endParaRPr sz="1000">
              <a:latin typeface="Raleway"/>
              <a:ea typeface="Raleway"/>
              <a:cs typeface="Raleway"/>
              <a:sym typeface="Raleway"/>
            </a:endParaRPr>
          </a:p>
          <a:p>
            <a:pPr indent="-292100" lvl="0" marL="457200" rtl="0" algn="just">
              <a:spcBef>
                <a:spcPts val="0"/>
              </a:spcBef>
              <a:spcAft>
                <a:spcPts val="0"/>
              </a:spcAft>
              <a:buSzPts val="1000"/>
              <a:buFont typeface="Raleway"/>
              <a:buChar char="●"/>
            </a:pPr>
            <a:r>
              <a:rPr lang="en" sz="1000">
                <a:latin typeface="Raleway"/>
                <a:ea typeface="Raleway"/>
                <a:cs typeface="Raleway"/>
                <a:sym typeface="Raleway"/>
              </a:rPr>
              <a:t>Data science methods have the potential to benefit other scientific fields by shedding new light on common questions. One such task is to help make predictions on medical data. Machine learning is an emerging scientific field in data science dealing with the ways in which machines learn from experience.</a:t>
            </a:r>
            <a:endParaRPr sz="1000">
              <a:latin typeface="Raleway"/>
              <a:ea typeface="Raleway"/>
              <a:cs typeface="Raleway"/>
              <a:sym typeface="Raleway"/>
            </a:endParaRPr>
          </a:p>
          <a:p>
            <a:pPr indent="-292100" lvl="0" marL="457200" rtl="0" algn="just">
              <a:spcBef>
                <a:spcPts val="0"/>
              </a:spcBef>
              <a:spcAft>
                <a:spcPts val="0"/>
              </a:spcAft>
              <a:buSzPts val="1000"/>
              <a:buFont typeface="Raleway"/>
              <a:buChar char="●"/>
            </a:pPr>
            <a:r>
              <a:rPr lang="en" sz="1000">
                <a:latin typeface="Raleway"/>
                <a:ea typeface="Raleway"/>
                <a:cs typeface="Raleway"/>
                <a:sym typeface="Raleway"/>
              </a:rPr>
              <a:t>The aim of this project is to develop a system which can perform early prediction of diabetes for a patient with a higher accuracy by combining the results of different machine learning techniques.</a:t>
            </a:r>
            <a:endParaRPr sz="10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Proposed Methodology</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t/>
            </a:r>
            <a:endParaRPr>
              <a:solidFill>
                <a:schemeClr val="accent5"/>
              </a:solidFill>
            </a:endParaRPr>
          </a:p>
        </p:txBody>
      </p:sp>
      <p:sp>
        <p:nvSpPr>
          <p:cNvPr id="94" name="Google Shape;94;p16"/>
          <p:cNvSpPr/>
          <p:nvPr/>
        </p:nvSpPr>
        <p:spPr>
          <a:xfrm>
            <a:off x="1879324" y="2414750"/>
            <a:ext cx="1501200" cy="661500"/>
          </a:xfrm>
          <a:prstGeom prst="flowChartAlternateProcess">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t>Data Preprocessing</a:t>
            </a:r>
            <a:endParaRPr b="1" sz="1300"/>
          </a:p>
        </p:txBody>
      </p:sp>
      <p:sp>
        <p:nvSpPr>
          <p:cNvPr id="95" name="Google Shape;95;p16"/>
          <p:cNvSpPr/>
          <p:nvPr/>
        </p:nvSpPr>
        <p:spPr>
          <a:xfrm>
            <a:off x="3413667" y="2570013"/>
            <a:ext cx="398700" cy="354300"/>
          </a:xfrm>
          <a:prstGeom prst="notchedRightArrow">
            <a:avLst>
              <a:gd fmla="val 50000" name="adj1"/>
              <a:gd fmla="val 50000" name="adj2"/>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49650" y="2416413"/>
            <a:ext cx="1364700" cy="661500"/>
          </a:xfrm>
          <a:prstGeom prst="flowChartAlternateProcess">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t>Dataset Description</a:t>
            </a:r>
            <a:endParaRPr b="1" sz="1300"/>
          </a:p>
        </p:txBody>
      </p:sp>
      <p:sp>
        <p:nvSpPr>
          <p:cNvPr id="97" name="Google Shape;97;p16"/>
          <p:cNvSpPr/>
          <p:nvPr/>
        </p:nvSpPr>
        <p:spPr>
          <a:xfrm>
            <a:off x="1447494" y="2570013"/>
            <a:ext cx="398700" cy="354300"/>
          </a:xfrm>
          <a:prstGeom prst="notchedRightArrow">
            <a:avLst>
              <a:gd fmla="val 50000" name="adj1"/>
              <a:gd fmla="val 50000" name="adj2"/>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3845508" y="2365863"/>
            <a:ext cx="1608600" cy="661500"/>
          </a:xfrm>
          <a:prstGeom prst="flowChartAlternateProcess">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t>Apply Machine Learning</a:t>
            </a:r>
            <a:endParaRPr b="1" sz="1300"/>
          </a:p>
        </p:txBody>
      </p:sp>
      <p:sp>
        <p:nvSpPr>
          <p:cNvPr id="99" name="Google Shape;99;p16"/>
          <p:cNvSpPr/>
          <p:nvPr/>
        </p:nvSpPr>
        <p:spPr>
          <a:xfrm>
            <a:off x="6108800" y="2414750"/>
            <a:ext cx="1364700" cy="612600"/>
          </a:xfrm>
          <a:prstGeom prst="flowChartAlternateProcess">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t>Model Building</a:t>
            </a:r>
            <a:endParaRPr b="1" sz="1300"/>
          </a:p>
        </p:txBody>
      </p:sp>
      <p:sp>
        <p:nvSpPr>
          <p:cNvPr id="100" name="Google Shape;100;p16"/>
          <p:cNvSpPr/>
          <p:nvPr/>
        </p:nvSpPr>
        <p:spPr>
          <a:xfrm>
            <a:off x="8038276" y="2414750"/>
            <a:ext cx="1022100" cy="612600"/>
          </a:xfrm>
          <a:prstGeom prst="flowChartAlternateProcess">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t>Results</a:t>
            </a:r>
            <a:endParaRPr b="1" sz="1300"/>
          </a:p>
        </p:txBody>
      </p:sp>
      <p:sp>
        <p:nvSpPr>
          <p:cNvPr id="101" name="Google Shape;101;p16"/>
          <p:cNvSpPr/>
          <p:nvPr/>
        </p:nvSpPr>
        <p:spPr>
          <a:xfrm>
            <a:off x="5582092" y="2519463"/>
            <a:ext cx="398700" cy="354300"/>
          </a:xfrm>
          <a:prstGeom prst="notchedRightArrow">
            <a:avLst>
              <a:gd fmla="val 50000" name="adj1"/>
              <a:gd fmla="val 50000" name="adj2"/>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7556529" y="2543888"/>
            <a:ext cx="398700" cy="354300"/>
          </a:xfrm>
          <a:prstGeom prst="notchedRightArrow">
            <a:avLst>
              <a:gd fmla="val 50000" name="adj1"/>
              <a:gd fmla="val 50000" name="adj2"/>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Data Description</a:t>
            </a:r>
            <a:endParaRPr sz="2400"/>
          </a:p>
          <a:p>
            <a:pPr indent="0" lvl="0" marL="0" rtl="0" algn="l">
              <a:spcBef>
                <a:spcPts val="1000"/>
              </a:spcBef>
              <a:spcAft>
                <a:spcPts val="1000"/>
              </a:spcAft>
              <a:buNone/>
            </a:pPr>
            <a:r>
              <a:t/>
            </a:r>
            <a:endParaRPr sz="2400"/>
          </a:p>
        </p:txBody>
      </p:sp>
      <p:pic>
        <p:nvPicPr>
          <p:cNvPr id="108" name="Google Shape;108;p17"/>
          <p:cNvPicPr preferRelativeResize="0"/>
          <p:nvPr/>
        </p:nvPicPr>
        <p:blipFill>
          <a:blip r:embed="rId3">
            <a:alphaModFix/>
          </a:blip>
          <a:stretch>
            <a:fillRect/>
          </a:stretch>
        </p:blipFill>
        <p:spPr>
          <a:xfrm>
            <a:off x="171450" y="1619250"/>
            <a:ext cx="8801100" cy="2427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2" name="Shape 112"/>
        <p:cNvGrpSpPr/>
        <p:nvPr/>
      </p:nvGrpSpPr>
      <p:grpSpPr>
        <a:xfrm>
          <a:off x="0" y="0"/>
          <a:ext cx="0" cy="0"/>
          <a:chOff x="0" y="0"/>
          <a:chExt cx="0" cy="0"/>
        </a:xfrm>
      </p:grpSpPr>
      <p:sp>
        <p:nvSpPr>
          <p:cNvPr id="113" name="Google Shape;113;p18"/>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3000">
              <a:solidFill>
                <a:schemeClr val="lt2"/>
              </a:solidFill>
              <a:latin typeface="Raleway"/>
              <a:ea typeface="Raleway"/>
              <a:cs typeface="Raleway"/>
              <a:sym typeface="Raleway"/>
            </a:endParaRPr>
          </a:p>
        </p:txBody>
      </p:sp>
      <p:sp>
        <p:nvSpPr>
          <p:cNvPr id="114" name="Google Shape;114;p18"/>
          <p:cNvSpPr txBox="1"/>
          <p:nvPr>
            <p:ph idx="4294967295" type="body"/>
          </p:nvPr>
        </p:nvSpPr>
        <p:spPr>
          <a:xfrm>
            <a:off x="335400" y="343525"/>
            <a:ext cx="8455800" cy="436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Raleway"/>
                <a:ea typeface="Raleway"/>
                <a:cs typeface="Raleway"/>
                <a:sym typeface="Raleway"/>
              </a:rPr>
              <a:t>2. Data Preprocessing</a:t>
            </a:r>
            <a:endParaRPr b="1" sz="2400">
              <a:solidFill>
                <a:schemeClr val="lt1"/>
              </a:solidFill>
              <a:latin typeface="Raleway"/>
              <a:ea typeface="Raleway"/>
              <a:cs typeface="Raleway"/>
              <a:sym typeface="Raleway"/>
            </a:endParaRPr>
          </a:p>
          <a:p>
            <a:pPr indent="0" lvl="0" marL="0" rtl="0" algn="l">
              <a:spcBef>
                <a:spcPts val="1000"/>
              </a:spcBef>
              <a:spcAft>
                <a:spcPts val="0"/>
              </a:spcAft>
              <a:buNone/>
            </a:pPr>
            <a:r>
              <a:t/>
            </a:r>
            <a:endParaRPr b="1" sz="2400">
              <a:solidFill>
                <a:schemeClr val="lt1"/>
              </a:solidFill>
              <a:latin typeface="Raleway"/>
              <a:ea typeface="Raleway"/>
              <a:cs typeface="Raleway"/>
              <a:sym typeface="Raleway"/>
            </a:endParaRPr>
          </a:p>
          <a:p>
            <a:pPr indent="0" lvl="0" marL="0" rtl="0" algn="l">
              <a:spcBef>
                <a:spcPts val="1000"/>
              </a:spcBef>
              <a:spcAft>
                <a:spcPts val="0"/>
              </a:spcAft>
              <a:buNone/>
            </a:pPr>
            <a:r>
              <a:t/>
            </a:r>
            <a:endParaRPr b="1" sz="2400">
              <a:solidFill>
                <a:schemeClr val="lt1"/>
              </a:solidFill>
              <a:latin typeface="Raleway"/>
              <a:ea typeface="Raleway"/>
              <a:cs typeface="Raleway"/>
              <a:sym typeface="Raleway"/>
            </a:endParaRPr>
          </a:p>
          <a:p>
            <a:pPr indent="-368300" lvl="0" marL="457200" rtl="0" algn="l">
              <a:spcBef>
                <a:spcPts val="1000"/>
              </a:spcBef>
              <a:spcAft>
                <a:spcPts val="0"/>
              </a:spcAft>
              <a:buSzPts val="2200"/>
              <a:buFont typeface="Raleway"/>
              <a:buChar char="➔"/>
            </a:pPr>
            <a:r>
              <a:rPr b="1" lang="en" sz="2200">
                <a:latin typeface="Raleway"/>
                <a:ea typeface="Raleway"/>
                <a:cs typeface="Raleway"/>
                <a:sym typeface="Raleway"/>
              </a:rPr>
              <a:t>Missing Value Removal</a:t>
            </a:r>
            <a:endParaRPr b="1"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b="1" lang="en" sz="2200">
                <a:latin typeface="Raleway"/>
                <a:ea typeface="Raleway"/>
                <a:cs typeface="Raleway"/>
                <a:sym typeface="Raleway"/>
              </a:rPr>
              <a:t>Splitting of data</a:t>
            </a:r>
            <a:endParaRPr b="1" sz="220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0" y="321590"/>
            <a:ext cx="5721000" cy="6951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2400"/>
              <a:t>3. Apply Machine Learning Algorithms</a:t>
            </a:r>
            <a:endParaRPr sz="2400"/>
          </a:p>
        </p:txBody>
      </p:sp>
      <p:graphicFrame>
        <p:nvGraphicFramePr>
          <p:cNvPr id="120" name="Google Shape;120;p19"/>
          <p:cNvGraphicFramePr/>
          <p:nvPr/>
        </p:nvGraphicFramePr>
        <p:xfrm>
          <a:off x="128546" y="1016696"/>
          <a:ext cx="3000000" cy="3000000"/>
        </p:xfrm>
        <a:graphic>
          <a:graphicData uri="http://schemas.openxmlformats.org/drawingml/2006/table">
            <a:tbl>
              <a:tblPr>
                <a:noFill/>
                <a:tableStyleId>{A24E75EC-6A20-44C6-940D-6D794A96B1E1}</a:tableStyleId>
              </a:tblPr>
              <a:tblGrid>
                <a:gridCol w="2301950"/>
                <a:gridCol w="2957000"/>
                <a:gridCol w="3627950"/>
              </a:tblGrid>
              <a:tr h="338175">
                <a:tc>
                  <a:txBody>
                    <a:bodyPr/>
                    <a:lstStyle/>
                    <a:p>
                      <a:pPr indent="0" lvl="0" marL="0" rtl="0" algn="ctr">
                        <a:spcBef>
                          <a:spcPts val="0"/>
                        </a:spcBef>
                        <a:spcAft>
                          <a:spcPts val="0"/>
                        </a:spcAft>
                        <a:buNone/>
                      </a:pPr>
                      <a:r>
                        <a:rPr b="1" lang="en">
                          <a:solidFill>
                            <a:schemeClr val="lt1"/>
                          </a:solidFill>
                        </a:rPr>
                        <a:t>Logistic Regression</a:t>
                      </a:r>
                      <a:endParaRPr b="1">
                        <a:solidFill>
                          <a:schemeClr val="lt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Decision Tree</a:t>
                      </a:r>
                      <a:endParaRPr b="1">
                        <a:solidFill>
                          <a:schemeClr val="lt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Deep Learning</a:t>
                      </a:r>
                      <a:endParaRPr b="1">
                        <a:solidFill>
                          <a:schemeClr val="lt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727000">
                <a:tc>
                  <a:txBody>
                    <a:bodyPr/>
                    <a:lstStyle/>
                    <a:p>
                      <a:pPr indent="-317500" lvl="0" marL="457200" rtl="0" algn="l">
                        <a:spcBef>
                          <a:spcPts val="0"/>
                        </a:spcBef>
                        <a:spcAft>
                          <a:spcPts val="0"/>
                        </a:spcAft>
                        <a:buClr>
                          <a:schemeClr val="lt1"/>
                        </a:buClr>
                        <a:buSzPts val="1400"/>
                        <a:buChar char="●"/>
                      </a:pPr>
                      <a:r>
                        <a:rPr lang="en">
                          <a:solidFill>
                            <a:schemeClr val="lt1"/>
                          </a:solidFill>
                        </a:rPr>
                        <a:t>A Supervised Learning Algorithm.</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It is a linear model and produces binary output.</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Rather than regression it aims to classify the data points in two different classes.</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Eg: Spam Detection - Predicting if an email is Spam or not.</a:t>
                      </a:r>
                      <a:endParaRPr>
                        <a:solidFill>
                          <a:schemeClr val="lt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317500" lvl="0" marL="457200" rtl="0" algn="l">
                        <a:spcBef>
                          <a:spcPts val="0"/>
                        </a:spcBef>
                        <a:spcAft>
                          <a:spcPts val="0"/>
                        </a:spcAft>
                        <a:buClr>
                          <a:schemeClr val="lt1"/>
                        </a:buClr>
                        <a:buSzPts val="1400"/>
                        <a:buChar char="●"/>
                      </a:pPr>
                      <a:r>
                        <a:rPr lang="en">
                          <a:solidFill>
                            <a:schemeClr val="lt1"/>
                          </a:solidFill>
                        </a:rPr>
                        <a:t>Used to handle both regression and classification tasks.</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It has a Tree like structure.</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To predict class labels, the decision tree starts from the root (root node).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After determining the root node, the tree “branches out” to better classify all of the impurities found in the root node.</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In a nutshell, you can think of it as a glorified collection of if-else statements.</a:t>
                      </a:r>
                      <a:endParaRPr>
                        <a:solidFill>
                          <a:schemeClr val="lt1"/>
                        </a:solidFill>
                      </a:endParaRPr>
                    </a:p>
                    <a:p>
                      <a:pPr indent="0" lvl="0" marL="457200" rtl="0" algn="l">
                        <a:spcBef>
                          <a:spcPts val="0"/>
                        </a:spcBef>
                        <a:spcAft>
                          <a:spcPts val="0"/>
                        </a:spcAft>
                        <a:buNone/>
                      </a:pPr>
                      <a:r>
                        <a:t/>
                      </a:r>
                      <a:endParaRPr>
                        <a:solidFill>
                          <a:schemeClr val="lt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317500" lvl="0" marL="457200" rtl="0" algn="l">
                        <a:spcBef>
                          <a:spcPts val="0"/>
                        </a:spcBef>
                        <a:spcAft>
                          <a:spcPts val="0"/>
                        </a:spcAft>
                        <a:buClr>
                          <a:schemeClr val="lt1"/>
                        </a:buClr>
                        <a:buSzPts val="1400"/>
                        <a:buChar char="●"/>
                      </a:pPr>
                      <a:r>
                        <a:rPr lang="en">
                          <a:solidFill>
                            <a:schemeClr val="lt1"/>
                          </a:solidFill>
                        </a:rPr>
                        <a:t>Deep learning algorithms attempt to draw similar conclusions as humans would by continually analyzing data with a given logical structure.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To achieve this, it uses a multi-layered structure of algorithms called neural networks.</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Neural networks enable us to perform many tasks, such as clustering, classification or regression.</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In the case of classification, we can train the network on a labeled dataset in order to classify the samples in this dataset into different categories.</a:t>
                      </a:r>
                      <a:endParaRPr>
                        <a:solidFill>
                          <a:schemeClr val="lt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4" name="Shape 124"/>
        <p:cNvGrpSpPr/>
        <p:nvPr/>
      </p:nvGrpSpPr>
      <p:grpSpPr>
        <a:xfrm>
          <a:off x="0" y="0"/>
          <a:ext cx="0" cy="0"/>
          <a:chOff x="0" y="0"/>
          <a:chExt cx="0" cy="0"/>
        </a:xfrm>
      </p:grpSpPr>
      <p:sp>
        <p:nvSpPr>
          <p:cNvPr id="125" name="Google Shape;125;p20"/>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3000">
              <a:solidFill>
                <a:schemeClr val="lt2"/>
              </a:solidFill>
              <a:latin typeface="Raleway"/>
              <a:ea typeface="Raleway"/>
              <a:cs typeface="Raleway"/>
              <a:sym typeface="Raleway"/>
            </a:endParaRPr>
          </a:p>
        </p:txBody>
      </p:sp>
      <p:sp>
        <p:nvSpPr>
          <p:cNvPr id="126" name="Google Shape;126;p20"/>
          <p:cNvSpPr txBox="1"/>
          <p:nvPr>
            <p:ph idx="4294967295" type="body"/>
          </p:nvPr>
        </p:nvSpPr>
        <p:spPr>
          <a:xfrm>
            <a:off x="443125" y="155023"/>
            <a:ext cx="5845200" cy="45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Raleway"/>
                <a:ea typeface="Raleway"/>
                <a:cs typeface="Raleway"/>
                <a:sym typeface="Raleway"/>
              </a:rPr>
              <a:t>4. Model Building</a:t>
            </a:r>
            <a:endParaRPr b="1" sz="2400">
              <a:solidFill>
                <a:schemeClr val="lt1"/>
              </a:solidFill>
              <a:latin typeface="Raleway"/>
              <a:ea typeface="Raleway"/>
              <a:cs typeface="Raleway"/>
              <a:sym typeface="Raleway"/>
            </a:endParaRPr>
          </a:p>
          <a:p>
            <a:pPr indent="0" lvl="0" marL="0" rtl="0" algn="l">
              <a:spcBef>
                <a:spcPts val="1000"/>
              </a:spcBef>
              <a:spcAft>
                <a:spcPts val="0"/>
              </a:spcAft>
              <a:buNone/>
            </a:pPr>
            <a:r>
              <a:t/>
            </a:r>
            <a:endParaRPr b="1" sz="2400">
              <a:solidFill>
                <a:schemeClr val="lt1"/>
              </a:solidFill>
              <a:latin typeface="Raleway"/>
              <a:ea typeface="Raleway"/>
              <a:cs typeface="Raleway"/>
              <a:sym typeface="Raleway"/>
            </a:endParaRPr>
          </a:p>
          <a:p>
            <a:pPr indent="-355600" lvl="0" marL="457200" rtl="0" algn="l">
              <a:spcBef>
                <a:spcPts val="1000"/>
              </a:spcBef>
              <a:spcAft>
                <a:spcPts val="0"/>
              </a:spcAft>
              <a:buSzPts val="2000"/>
              <a:buFont typeface="Raleway"/>
              <a:buAutoNum type="arabicPeriod"/>
            </a:pPr>
            <a:r>
              <a:rPr b="1" lang="en" sz="2000">
                <a:latin typeface="Raleway"/>
                <a:ea typeface="Raleway"/>
                <a:cs typeface="Raleway"/>
                <a:sym typeface="Raleway"/>
              </a:rPr>
              <a:t>Import</a:t>
            </a:r>
            <a:endParaRPr b="1" sz="2000">
              <a:latin typeface="Raleway"/>
              <a:ea typeface="Raleway"/>
              <a:cs typeface="Raleway"/>
              <a:sym typeface="Raleway"/>
            </a:endParaRPr>
          </a:p>
          <a:p>
            <a:pPr indent="-355600" lvl="0" marL="457200" rtl="0" algn="l">
              <a:spcBef>
                <a:spcPts val="0"/>
              </a:spcBef>
              <a:spcAft>
                <a:spcPts val="0"/>
              </a:spcAft>
              <a:buSzPts val="2000"/>
              <a:buFont typeface="Raleway"/>
              <a:buAutoNum type="arabicPeriod"/>
            </a:pPr>
            <a:r>
              <a:rPr b="1" lang="en" sz="2000">
                <a:latin typeface="Raleway"/>
                <a:ea typeface="Raleway"/>
                <a:cs typeface="Raleway"/>
                <a:sym typeface="Raleway"/>
              </a:rPr>
              <a:t>Pre-process data</a:t>
            </a:r>
            <a:endParaRPr b="1" sz="2000">
              <a:latin typeface="Raleway"/>
              <a:ea typeface="Raleway"/>
              <a:cs typeface="Raleway"/>
              <a:sym typeface="Raleway"/>
            </a:endParaRPr>
          </a:p>
          <a:p>
            <a:pPr indent="-355600" lvl="0" marL="457200" rtl="0" algn="l">
              <a:spcBef>
                <a:spcPts val="0"/>
              </a:spcBef>
              <a:spcAft>
                <a:spcPts val="0"/>
              </a:spcAft>
              <a:buSzPts val="2000"/>
              <a:buFont typeface="Raleway"/>
              <a:buAutoNum type="arabicPeriod"/>
            </a:pPr>
            <a:r>
              <a:rPr b="1" lang="en" sz="2000">
                <a:latin typeface="Raleway"/>
                <a:ea typeface="Raleway"/>
                <a:cs typeface="Raleway"/>
                <a:sym typeface="Raleway"/>
              </a:rPr>
              <a:t>Percentage split</a:t>
            </a:r>
            <a:endParaRPr b="1" sz="2000">
              <a:latin typeface="Raleway"/>
              <a:ea typeface="Raleway"/>
              <a:cs typeface="Raleway"/>
              <a:sym typeface="Raleway"/>
            </a:endParaRPr>
          </a:p>
          <a:p>
            <a:pPr indent="-355600" lvl="0" marL="457200" rtl="0" algn="l">
              <a:spcBef>
                <a:spcPts val="0"/>
              </a:spcBef>
              <a:spcAft>
                <a:spcPts val="0"/>
              </a:spcAft>
              <a:buSzPts val="2000"/>
              <a:buFont typeface="Raleway"/>
              <a:buAutoNum type="arabicPeriod"/>
            </a:pPr>
            <a:r>
              <a:rPr b="1" lang="en" sz="2000">
                <a:latin typeface="Raleway"/>
                <a:ea typeface="Raleway"/>
                <a:cs typeface="Raleway"/>
                <a:sym typeface="Raleway"/>
              </a:rPr>
              <a:t>Select ML algorithm</a:t>
            </a:r>
            <a:endParaRPr b="1" sz="2000">
              <a:latin typeface="Raleway"/>
              <a:ea typeface="Raleway"/>
              <a:cs typeface="Raleway"/>
              <a:sym typeface="Raleway"/>
            </a:endParaRPr>
          </a:p>
          <a:p>
            <a:pPr indent="-355600" lvl="0" marL="457200" rtl="0" algn="l">
              <a:spcBef>
                <a:spcPts val="0"/>
              </a:spcBef>
              <a:spcAft>
                <a:spcPts val="0"/>
              </a:spcAft>
              <a:buSzPts val="2000"/>
              <a:buFont typeface="Raleway"/>
              <a:buAutoNum type="arabicPeriod"/>
            </a:pPr>
            <a:r>
              <a:rPr b="1" lang="en" sz="2000">
                <a:latin typeface="Raleway"/>
                <a:ea typeface="Raleway"/>
                <a:cs typeface="Raleway"/>
                <a:sym typeface="Raleway"/>
              </a:rPr>
              <a:t>Build Classifier</a:t>
            </a:r>
            <a:endParaRPr b="1" sz="2000">
              <a:latin typeface="Raleway"/>
              <a:ea typeface="Raleway"/>
              <a:cs typeface="Raleway"/>
              <a:sym typeface="Raleway"/>
            </a:endParaRPr>
          </a:p>
          <a:p>
            <a:pPr indent="-355600" lvl="0" marL="457200" rtl="0" algn="l">
              <a:spcBef>
                <a:spcPts val="0"/>
              </a:spcBef>
              <a:spcAft>
                <a:spcPts val="0"/>
              </a:spcAft>
              <a:buSzPts val="2000"/>
              <a:buFont typeface="Raleway"/>
              <a:buAutoNum type="arabicPeriod"/>
            </a:pPr>
            <a:r>
              <a:rPr b="1" lang="en" sz="2000">
                <a:latin typeface="Raleway"/>
                <a:ea typeface="Raleway"/>
                <a:cs typeface="Raleway"/>
                <a:sym typeface="Raleway"/>
              </a:rPr>
              <a:t>Test Classifier</a:t>
            </a:r>
            <a:endParaRPr b="1" sz="2000">
              <a:latin typeface="Raleway"/>
              <a:ea typeface="Raleway"/>
              <a:cs typeface="Raleway"/>
              <a:sym typeface="Raleway"/>
            </a:endParaRPr>
          </a:p>
          <a:p>
            <a:pPr indent="-355600" lvl="0" marL="457200" rtl="0" algn="l">
              <a:spcBef>
                <a:spcPts val="0"/>
              </a:spcBef>
              <a:spcAft>
                <a:spcPts val="0"/>
              </a:spcAft>
              <a:buSzPts val="2000"/>
              <a:buFont typeface="Raleway"/>
              <a:buAutoNum type="arabicPeriod"/>
            </a:pPr>
            <a:r>
              <a:rPr b="1" lang="en" sz="2000">
                <a:latin typeface="Raleway"/>
                <a:ea typeface="Raleway"/>
                <a:cs typeface="Raleway"/>
                <a:sym typeface="Raleway"/>
              </a:rPr>
              <a:t>Performance Comparison</a:t>
            </a:r>
            <a:endParaRPr b="1" sz="2000">
              <a:latin typeface="Raleway"/>
              <a:ea typeface="Raleway"/>
              <a:cs typeface="Raleway"/>
              <a:sym typeface="Raleway"/>
            </a:endParaRPr>
          </a:p>
          <a:p>
            <a:pPr indent="-355600" lvl="0" marL="457200" rtl="0" algn="l">
              <a:spcBef>
                <a:spcPts val="0"/>
              </a:spcBef>
              <a:spcAft>
                <a:spcPts val="0"/>
              </a:spcAft>
              <a:buSzPts val="2000"/>
              <a:buFont typeface="Raleway"/>
              <a:buAutoNum type="arabicPeriod"/>
            </a:pPr>
            <a:r>
              <a:rPr b="1" lang="en" sz="2000">
                <a:latin typeface="Raleway"/>
                <a:ea typeface="Raleway"/>
                <a:cs typeface="Raleway"/>
                <a:sym typeface="Raleway"/>
              </a:rPr>
              <a:t>Best performing Algorithm</a:t>
            </a:r>
            <a:endParaRPr b="1" sz="2000">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3535"/>
        </a:solidFill>
      </p:bgPr>
    </p:bg>
    <p:spTree>
      <p:nvGrpSpPr>
        <p:cNvPr id="130" name="Shape 130"/>
        <p:cNvGrpSpPr/>
        <p:nvPr/>
      </p:nvGrpSpPr>
      <p:grpSpPr>
        <a:xfrm>
          <a:off x="0" y="0"/>
          <a:ext cx="0" cy="0"/>
          <a:chOff x="0" y="0"/>
          <a:chExt cx="0" cy="0"/>
        </a:xfrm>
      </p:grpSpPr>
      <p:sp>
        <p:nvSpPr>
          <p:cNvPr id="131" name="Google Shape;131;p21"/>
          <p:cNvSpPr txBox="1"/>
          <p:nvPr/>
        </p:nvSpPr>
        <p:spPr>
          <a:xfrm>
            <a:off x="375800" y="639750"/>
            <a:ext cx="74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Raleway"/>
                <a:ea typeface="Raleway"/>
                <a:cs typeface="Raleway"/>
                <a:sym typeface="Raleway"/>
              </a:rPr>
              <a:t>5. Experimental Result</a:t>
            </a:r>
            <a:endParaRPr b="1" sz="2400">
              <a:solidFill>
                <a:schemeClr val="lt1"/>
              </a:solidFill>
              <a:latin typeface="Raleway"/>
              <a:ea typeface="Raleway"/>
              <a:cs typeface="Raleway"/>
              <a:sym typeface="Raleway"/>
            </a:endParaRPr>
          </a:p>
        </p:txBody>
      </p:sp>
      <p:graphicFrame>
        <p:nvGraphicFramePr>
          <p:cNvPr id="132" name="Google Shape;132;p21"/>
          <p:cNvGraphicFramePr/>
          <p:nvPr/>
        </p:nvGraphicFramePr>
        <p:xfrm>
          <a:off x="299450" y="2044995"/>
          <a:ext cx="3000000" cy="3000000"/>
        </p:xfrm>
        <a:graphic>
          <a:graphicData uri="http://schemas.openxmlformats.org/drawingml/2006/table">
            <a:tbl>
              <a:tblPr>
                <a:noFill/>
                <a:tableStyleId>{A24E75EC-6A20-44C6-940D-6D794A96B1E1}</a:tableStyleId>
              </a:tblPr>
              <a:tblGrid>
                <a:gridCol w="2794500"/>
                <a:gridCol w="2794500"/>
                <a:gridCol w="2794500"/>
              </a:tblGrid>
              <a:tr h="509125">
                <a:tc>
                  <a:txBody>
                    <a:bodyPr/>
                    <a:lstStyle/>
                    <a:p>
                      <a:pPr indent="0" lvl="0" marL="0" rtl="0" algn="ctr">
                        <a:spcBef>
                          <a:spcPts val="0"/>
                        </a:spcBef>
                        <a:spcAft>
                          <a:spcPts val="0"/>
                        </a:spcAft>
                        <a:buNone/>
                      </a:pPr>
                      <a:r>
                        <a:rPr b="1" lang="en">
                          <a:solidFill>
                            <a:schemeClr val="lt1"/>
                          </a:solidFill>
                        </a:rPr>
                        <a:t>Logistic Regression</a:t>
                      </a:r>
                      <a:endParaRPr b="1">
                        <a:solidFill>
                          <a:schemeClr val="lt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Decision Tree</a:t>
                      </a:r>
                      <a:endParaRPr b="1">
                        <a:solidFill>
                          <a:schemeClr val="lt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Deep Learning</a:t>
                      </a:r>
                      <a:endParaRPr b="1">
                        <a:solidFill>
                          <a:schemeClr val="lt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727675">
                <a:tc>
                  <a:txBody>
                    <a:bodyPr/>
                    <a:lstStyle/>
                    <a:p>
                      <a:pPr indent="0" lvl="0" marL="0" rtl="0" algn="ctr">
                        <a:spcBef>
                          <a:spcPts val="0"/>
                        </a:spcBef>
                        <a:spcAft>
                          <a:spcPts val="0"/>
                        </a:spcAft>
                        <a:buNone/>
                      </a:pPr>
                      <a:r>
                        <a:rPr lang="en" sz="2100">
                          <a:solidFill>
                            <a:schemeClr val="dk1"/>
                          </a:solidFill>
                          <a:highlight>
                            <a:srgbClr val="FFFFFF"/>
                          </a:highlight>
                          <a:latin typeface="Courier New"/>
                          <a:ea typeface="Courier New"/>
                          <a:cs typeface="Courier New"/>
                          <a:sym typeface="Courier New"/>
                        </a:rPr>
                        <a:t>76.5625</a:t>
                      </a:r>
                      <a:endParaRPr sz="2100">
                        <a:solidFill>
                          <a:schemeClr val="dk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50800" marR="12700" rtl="0" algn="ctr">
                        <a:lnSpc>
                          <a:spcPct val="115000"/>
                        </a:lnSpc>
                        <a:spcBef>
                          <a:spcPts val="100"/>
                        </a:spcBef>
                        <a:spcAft>
                          <a:spcPts val="0"/>
                        </a:spcAft>
                        <a:buClr>
                          <a:schemeClr val="dk2"/>
                        </a:buClr>
                        <a:buSzPts val="1100"/>
                        <a:buFont typeface="Arial"/>
                        <a:buNone/>
                      </a:pPr>
                      <a:r>
                        <a:rPr lang="en" sz="2100">
                          <a:solidFill>
                            <a:schemeClr val="dk1"/>
                          </a:solidFill>
                          <a:highlight>
                            <a:schemeClr val="lt1"/>
                          </a:highlight>
                        </a:rPr>
                        <a:t>68.75</a:t>
                      </a:r>
                      <a:endParaRPr sz="2100">
                        <a:solidFill>
                          <a:schemeClr val="dk1"/>
                        </a:solidFill>
                        <a:highlight>
                          <a:schemeClr val="lt1"/>
                        </a:highlight>
                      </a:endParaRPr>
                    </a:p>
                    <a:p>
                      <a:pPr indent="0" lvl="0" marL="0" rtl="0" algn="l">
                        <a:lnSpc>
                          <a:spcPct val="115000"/>
                        </a:lnSpc>
                        <a:spcBef>
                          <a:spcPts val="0"/>
                        </a:spcBef>
                        <a:spcAft>
                          <a:spcPts val="0"/>
                        </a:spcAft>
                        <a:buClr>
                          <a:schemeClr val="dk2"/>
                        </a:buClr>
                        <a:buSzPts val="1100"/>
                        <a:buFont typeface="Arial"/>
                        <a:buNone/>
                      </a:pPr>
                      <a:r>
                        <a:t/>
                      </a:r>
                      <a:endParaRPr sz="1000">
                        <a:solidFill>
                          <a:schemeClr val="dk2"/>
                        </a:solidFill>
                      </a:endParaRPr>
                    </a:p>
                    <a:p>
                      <a:pPr indent="0" lvl="0" marL="0" rtl="0" algn="l">
                        <a:spcBef>
                          <a:spcPts val="0"/>
                        </a:spcBef>
                        <a:spcAft>
                          <a:spcPts val="0"/>
                        </a:spcAft>
                        <a:buNone/>
                      </a:pPr>
                      <a:r>
                        <a:t/>
                      </a:r>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50800" marR="12700" rtl="0" algn="ctr">
                        <a:lnSpc>
                          <a:spcPct val="115000"/>
                        </a:lnSpc>
                        <a:spcBef>
                          <a:spcPts val="100"/>
                        </a:spcBef>
                        <a:spcAft>
                          <a:spcPts val="0"/>
                        </a:spcAft>
                        <a:buClr>
                          <a:schemeClr val="dk2"/>
                        </a:buClr>
                        <a:buSzPts val="1100"/>
                        <a:buFont typeface="Arial"/>
                        <a:buNone/>
                      </a:pPr>
                      <a:r>
                        <a:rPr lang="en" sz="2100">
                          <a:solidFill>
                            <a:schemeClr val="dk1"/>
                          </a:solidFill>
                          <a:highlight>
                            <a:schemeClr val="lt1"/>
                          </a:highlight>
                        </a:rPr>
                        <a:t>75.00</a:t>
                      </a:r>
                      <a:endParaRPr sz="2100">
                        <a:solidFill>
                          <a:schemeClr val="dk1"/>
                        </a:solidFill>
                        <a:highlight>
                          <a:schemeClr val="lt1"/>
                        </a:highlight>
                      </a:endParaRPr>
                    </a:p>
                    <a:p>
                      <a:pPr indent="0" lvl="0" marL="0" rtl="0" algn="l">
                        <a:lnSpc>
                          <a:spcPct val="115000"/>
                        </a:lnSpc>
                        <a:spcBef>
                          <a:spcPts val="0"/>
                        </a:spcBef>
                        <a:spcAft>
                          <a:spcPts val="0"/>
                        </a:spcAft>
                        <a:buClr>
                          <a:schemeClr val="dk2"/>
                        </a:buClr>
                        <a:buSzPts val="1100"/>
                        <a:buFont typeface="Arial"/>
                        <a:buNone/>
                      </a:pPr>
                      <a:r>
                        <a:t/>
                      </a:r>
                      <a:endParaRPr sz="1000">
                        <a:solidFill>
                          <a:schemeClr val="dk2"/>
                        </a:solidFill>
                      </a:endParaRPr>
                    </a:p>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