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9144000" cy="6858000"/>
  <p:embeddedFontLst>
    <p:embeddedFont>
      <p:font typeface="Baumans"/>
      <p:regular r:id="rId16"/>
    </p:embeddedFont>
    <p:embeddedFont>
      <p:font typeface="Arial Black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rialBlack-regular.fntdata"/><Relationship Id="rId16" Type="http://schemas.openxmlformats.org/officeDocument/2006/relationships/font" Target="fonts/Baum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2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1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1"/>
            <a:ext cx="5111751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1" y="1435101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9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academia.edu/people/search?utf8=%E2%9C%93&amp;amp;q=sentiment+analysis+of+twitter+data+using+machine+learning" TargetMode="External"/><Relationship Id="rId4" Type="http://schemas.openxmlformats.org/officeDocument/2006/relationships/hyperlink" Target="https://blog.hubspot.com/marketing/best-hashtags-twitter" TargetMode="External"/><Relationship Id="rId9" Type="http://schemas.openxmlformats.org/officeDocument/2006/relationships/hyperlink" Target="http://creativepr.com/problem-sentiment-analysis/" TargetMode="External"/><Relationship Id="rId5" Type="http://schemas.openxmlformats.org/officeDocument/2006/relationships/hyperlink" Target="https://arxiv.org/ftp/arxiv/papers/1711/1711.10377.pdf" TargetMode="External"/><Relationship Id="rId6" Type="http://schemas.openxmlformats.org/officeDocument/2006/relationships/hyperlink" Target="https://www.irjet.net/archives/V5/i5/IRJET-V5I5550.pdf" TargetMode="External"/><Relationship Id="rId7" Type="http://schemas.openxmlformats.org/officeDocument/2006/relationships/hyperlink" Target="https://www.youtube.com/watch?v=eFdPGpny_hY" TargetMode="External"/><Relationship Id="rId8" Type="http://schemas.openxmlformats.org/officeDocument/2006/relationships/hyperlink" Target="https://arxiv.org/ftp/arxiv/papers/1509/1509.04219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2.jp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Relationship Id="rId5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8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15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47E8E">
            <a:alpha val="63921"/>
          </a:srgbClr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600200" y="1828800"/>
            <a:ext cx="75438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959"/>
              <a:buFont typeface="Arial"/>
              <a:buNone/>
            </a:pPr>
            <a:r>
              <a:rPr b="1" lang="en-IN" sz="3959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Knowing Your Twitter Sentiment </a:t>
            </a:r>
            <a:br>
              <a:rPr b="1" lang="en-IN" sz="3959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endParaRPr sz="3959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219200" y="5105400"/>
            <a:ext cx="7315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t/>
            </a:r>
            <a:endParaRPr b="1" sz="1600">
              <a:solidFill>
                <a:srgbClr val="F2F2F2"/>
              </a:solidFill>
            </a:endParaRPr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rgbClr val="F2F2F2"/>
              </a:buClr>
              <a:buSzPts val="1600"/>
              <a:buNone/>
            </a:pPr>
            <a:r>
              <a:rPr b="1" lang="en-IN" sz="1600">
                <a:solidFill>
                  <a:srgbClr val="F2F2F2"/>
                </a:solidFill>
              </a:rPr>
              <a:t>M.H.Saboo Siddik Polytechnic , Mumbai </a:t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rgbClr val="0C0C0C"/>
              </a:buClr>
              <a:buSzPts val="1600"/>
              <a:buNone/>
            </a:pPr>
            <a:r>
              <a:rPr b="1" lang="en-IN" sz="16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Ansari Nusrat</a:t>
            </a:r>
            <a:endParaRPr b="1" sz="16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rgbClr val="0C0C0C"/>
              </a:buClr>
              <a:buSzPts val="1600"/>
              <a:buNone/>
            </a:pPr>
            <a:r>
              <a:rPr b="1" lang="en-IN" sz="16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Kasali Heena </a:t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rgbClr val="0C0C0C"/>
              </a:buClr>
              <a:buSzPts val="1600"/>
              <a:buNone/>
            </a:pPr>
            <a:r>
              <a:rPr b="1" lang="en-IN" sz="16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Khan Iqra </a:t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t/>
            </a:r>
            <a:endParaRPr sz="1600"/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41666" l="40625" r="45313" t="26041"/>
          <a:stretch/>
        </p:blipFill>
        <p:spPr>
          <a:xfrm>
            <a:off x="609600" y="1413934"/>
            <a:ext cx="1676400" cy="28871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emotions" id="87" name="Google Shape;8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5000" y="3048000"/>
            <a:ext cx="3124200" cy="2149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/>
          <p:nvPr/>
        </p:nvSpPr>
        <p:spPr>
          <a:xfrm>
            <a:off x="3124200" y="457200"/>
            <a:ext cx="2672526" cy="523220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references</a:t>
            </a:r>
            <a:endParaRPr b="1" sz="28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02" name="Google Shape;202;p22"/>
          <p:cNvSpPr/>
          <p:nvPr/>
        </p:nvSpPr>
        <p:spPr>
          <a:xfrm>
            <a:off x="0" y="0"/>
            <a:ext cx="1447800" cy="6858000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367D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1752600" y="1143000"/>
            <a:ext cx="5715000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https://www.academia.edu/people/search?utf8=%E2%9C%93&amp;amp;q=sentiment+analysis+of+twitter+data+using+machine+learning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https://blog.hubspot.com/marketing/best-hashtags-twitter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https://arxiv.org/ftp/arxiv/papers/1711/1711.10377.pdf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https://www.irjet.net/archives/V5/i5/IRJET-V5I5550.pdf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https://www.youtube.com/watch?v=eFdPGpny_hY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https://arxiv.org/ftp/arxiv/papers/1509/1509.04219.pdf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http://creativepr.com/problem-sentiment-analysis/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0" y="0"/>
            <a:ext cx="1447800" cy="6858000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367D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41666" l="40625" r="45313" t="26041"/>
          <a:stretch/>
        </p:blipFill>
        <p:spPr>
          <a:xfrm>
            <a:off x="381000" y="2209800"/>
            <a:ext cx="990600" cy="170603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3429000" y="1371600"/>
            <a:ext cx="3886200" cy="50321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haroni"/>
              <a:buAutoNum type="arabicPeriod"/>
            </a:pPr>
            <a:r>
              <a:rPr b="0" i="0" lang="en-IN" sz="2400" u="none" cap="none" strike="noStrike">
                <a:solidFill>
                  <a:srgbClr val="0C0C0C"/>
                </a:solidFill>
                <a:latin typeface="Aharoni"/>
                <a:ea typeface="Aharoni"/>
                <a:cs typeface="Aharoni"/>
                <a:sym typeface="Aharoni"/>
              </a:rPr>
              <a:t>Introduction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haroni"/>
              <a:buAutoNum type="arabicPeriod"/>
            </a:pPr>
            <a:r>
              <a:rPr b="0" i="0" lang="en-IN" sz="2400" u="none" cap="none" strike="noStrike">
                <a:solidFill>
                  <a:srgbClr val="0C0C0C"/>
                </a:solidFill>
                <a:latin typeface="Aharoni"/>
                <a:ea typeface="Aharoni"/>
                <a:cs typeface="Aharoni"/>
                <a:sym typeface="Aharoni"/>
              </a:rPr>
              <a:t>Implementation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haroni"/>
              <a:buAutoNum type="arabicPeriod"/>
            </a:pPr>
            <a:r>
              <a:rPr b="0" i="0" lang="en-IN" sz="2400" u="none" cap="none" strike="noStrike">
                <a:solidFill>
                  <a:srgbClr val="0C0C0C"/>
                </a:solidFill>
                <a:latin typeface="Aharoni"/>
                <a:ea typeface="Aharoni"/>
                <a:cs typeface="Aharoni"/>
                <a:sym typeface="Aharoni"/>
              </a:rPr>
              <a:t>Advantages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haroni"/>
              <a:buAutoNum type="arabicPeriod"/>
            </a:pPr>
            <a:r>
              <a:rPr b="0" i="0" lang="en-IN" sz="2400" u="none" cap="none" strike="noStrike">
                <a:solidFill>
                  <a:srgbClr val="0C0C0C"/>
                </a:solidFill>
                <a:latin typeface="Aharoni"/>
                <a:ea typeface="Aharoni"/>
                <a:cs typeface="Aharoni"/>
                <a:sym typeface="Aharoni"/>
              </a:rPr>
              <a:t>Limitation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haroni"/>
              <a:buAutoNum type="arabicPeriod"/>
            </a:pPr>
            <a:r>
              <a:rPr b="0" i="0" lang="en-IN" sz="2400" u="none" cap="none" strike="noStrike">
                <a:solidFill>
                  <a:srgbClr val="0C0C0C"/>
                </a:solidFill>
                <a:latin typeface="Aharoni"/>
                <a:ea typeface="Aharoni"/>
                <a:cs typeface="Aharoni"/>
                <a:sym typeface="Aharoni"/>
              </a:rPr>
              <a:t>Applications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haroni"/>
              <a:buAutoNum type="arabicPeriod"/>
            </a:pPr>
            <a:r>
              <a:rPr b="0" i="0" lang="en-IN" sz="2400" u="none" cap="none" strike="noStrike">
                <a:solidFill>
                  <a:srgbClr val="0C0C0C"/>
                </a:solidFill>
                <a:latin typeface="Aharoni"/>
                <a:ea typeface="Aharoni"/>
                <a:cs typeface="Aharoni"/>
                <a:sym typeface="Aharoni"/>
              </a:rPr>
              <a:t>Future Scope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haroni"/>
              <a:buAutoNum type="arabicPeriod"/>
            </a:pPr>
            <a:r>
              <a:rPr b="0" i="0" lang="en-IN" sz="2400" u="none" cap="none" strike="noStrike">
                <a:solidFill>
                  <a:srgbClr val="0C0C0C"/>
                </a:solidFill>
                <a:latin typeface="Aharoni"/>
                <a:ea typeface="Aharoni"/>
                <a:cs typeface="Aharoni"/>
                <a:sym typeface="Aharoni"/>
              </a:rPr>
              <a:t>Conclusion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haroni"/>
              <a:buAutoNum type="arabicPeriod"/>
            </a:pPr>
            <a:r>
              <a:rPr b="0" i="0" lang="en-IN" sz="2400" u="none" cap="none" strike="noStrike">
                <a:solidFill>
                  <a:srgbClr val="0C0C0C"/>
                </a:solidFill>
                <a:latin typeface="Aharoni"/>
                <a:ea typeface="Aharoni"/>
                <a:cs typeface="Aharoni"/>
                <a:sym typeface="Aharoni"/>
              </a:rPr>
              <a:t>References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2362200" y="685800"/>
            <a:ext cx="3962400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rgbClr val="05B0BC"/>
                </a:solidFill>
                <a:latin typeface="Arial Black"/>
                <a:ea typeface="Arial Black"/>
                <a:cs typeface="Arial Black"/>
                <a:sym typeface="Arial Black"/>
              </a:rPr>
              <a:t>Content </a:t>
            </a:r>
            <a:endParaRPr b="1" sz="1800">
              <a:solidFill>
                <a:srgbClr val="05B0B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1981200" y="304800"/>
            <a:ext cx="5029200" cy="523220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Introduction</a:t>
            </a:r>
            <a:endParaRPr b="1" sz="28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pic>
        <p:nvPicPr>
          <p:cNvPr descr="Related image"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990600"/>
            <a:ext cx="2590800" cy="19417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what is" id="102" name="Google Shape;102;p15"/>
          <p:cNvPicPr preferRelativeResize="0"/>
          <p:nvPr/>
        </p:nvPicPr>
        <p:blipFill rotWithShape="1">
          <a:blip r:embed="rId4">
            <a:alphaModFix/>
          </a:blip>
          <a:srcRect b="0" l="20000" r="24444" t="0"/>
          <a:stretch/>
        </p:blipFill>
        <p:spPr>
          <a:xfrm>
            <a:off x="4038600" y="2514600"/>
            <a:ext cx="1295400" cy="1905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ocial network icons transparent background" id="103" name="Google Shape;103;p15"/>
          <p:cNvPicPr preferRelativeResize="0"/>
          <p:nvPr/>
        </p:nvPicPr>
        <p:blipFill rotWithShape="1">
          <a:blip r:embed="rId5">
            <a:alphaModFix/>
          </a:blip>
          <a:srcRect b="13044" l="0" r="0" t="13043"/>
          <a:stretch/>
        </p:blipFill>
        <p:spPr>
          <a:xfrm>
            <a:off x="914400" y="990600"/>
            <a:ext cx="2268071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twitter sentiment analysis" id="104" name="Google Shape;104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05200" y="4191000"/>
            <a:ext cx="2857500" cy="245745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3886200" y="1676400"/>
            <a:ext cx="22860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6000">
                <a:solidFill>
                  <a:srgbClr val="E36C09"/>
                </a:solidFill>
                <a:latin typeface="DFKai-SB"/>
                <a:ea typeface="DFKai-SB"/>
                <a:cs typeface="DFKai-SB"/>
                <a:sym typeface="DFKai-SB"/>
              </a:rPr>
              <a:t>What</a:t>
            </a:r>
            <a:endParaRPr b="1" sz="6000">
              <a:solidFill>
                <a:srgbClr val="E36C09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367D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/>
          <p:nvPr/>
        </p:nvSpPr>
        <p:spPr>
          <a:xfrm>
            <a:off x="228600" y="1371600"/>
            <a:ext cx="4267200" cy="2133600"/>
          </a:xfrm>
          <a:prstGeom prst="roundRect">
            <a:avLst>
              <a:gd fmla="val 16667" name="adj"/>
            </a:avLst>
          </a:prstGeom>
          <a:solidFill>
            <a:srgbClr val="05B0AF"/>
          </a:solidFill>
          <a:ln cap="flat" cmpd="sng" w="25400">
            <a:solidFill>
              <a:srgbClr val="05B0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228600" y="4495800"/>
            <a:ext cx="7848600" cy="2057400"/>
          </a:xfrm>
          <a:prstGeom prst="roundRect">
            <a:avLst>
              <a:gd fmla="val 16667" name="adj"/>
            </a:avLst>
          </a:prstGeom>
          <a:solidFill>
            <a:srgbClr val="05B0AF"/>
          </a:solidFill>
          <a:ln cap="flat" cmpd="sng" w="25400">
            <a:solidFill>
              <a:srgbClr val="05B0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3">
            <a:alphaModFix/>
          </a:blip>
          <a:srcRect b="38541" l="38281" r="21094" t="51042"/>
          <a:stretch/>
        </p:blipFill>
        <p:spPr>
          <a:xfrm>
            <a:off x="381000" y="1828800"/>
            <a:ext cx="39624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b="30208" l="25781" r="4687" t="59375"/>
          <a:stretch/>
        </p:blipFill>
        <p:spPr>
          <a:xfrm>
            <a:off x="609600" y="4953000"/>
            <a:ext cx="71628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bold" id="115" name="Google Shape;11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00600" y="1371600"/>
            <a:ext cx="1676400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/>
        </p:nvSpPr>
        <p:spPr>
          <a:xfrm>
            <a:off x="6858000" y="1752600"/>
            <a:ext cx="13716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5400">
                <a:solidFill>
                  <a:srgbClr val="C00000"/>
                </a:solidFill>
                <a:latin typeface="Aharoni"/>
                <a:ea typeface="Aharoni"/>
                <a:cs typeface="Aharoni"/>
                <a:sym typeface="Aharoni"/>
              </a:rPr>
              <a:t>+3</a:t>
            </a:r>
            <a:endParaRPr b="1" sz="5400">
              <a:solidFill>
                <a:srgbClr val="C0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4876800" y="4038600"/>
            <a:ext cx="2286000" cy="14465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400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rPr>
              <a:t>NO FLAVOR</a:t>
            </a:r>
            <a:endParaRPr b="1" sz="4400">
              <a:solidFill>
                <a:schemeClr val="dk1"/>
              </a:solidFill>
              <a:latin typeface="Baumans"/>
              <a:ea typeface="Baumans"/>
              <a:cs typeface="Baumans"/>
              <a:sym typeface="Baumans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7391400" y="3429000"/>
            <a:ext cx="14478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6000">
                <a:solidFill>
                  <a:srgbClr val="00B050"/>
                </a:solidFill>
                <a:latin typeface="Aharoni"/>
                <a:ea typeface="Aharoni"/>
                <a:cs typeface="Aharoni"/>
                <a:sym typeface="Aharoni"/>
              </a:rPr>
              <a:t>-1</a:t>
            </a:r>
            <a:endParaRPr b="1" sz="6000">
              <a:solidFill>
                <a:srgbClr val="00B05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3124200" y="457201"/>
            <a:ext cx="3200400" cy="523220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Example </a:t>
            </a:r>
            <a:endParaRPr b="1" sz="28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2667000" y="381000"/>
            <a:ext cx="4038600" cy="523220"/>
          </a:xfrm>
          <a:prstGeom prst="rect">
            <a:avLst/>
          </a:prstGeom>
          <a:solidFill>
            <a:srgbClr val="DAEE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Implementation </a:t>
            </a:r>
            <a:endParaRPr b="1" sz="28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descr="Image result for database icon transparent background" id="125" name="Google Shape;125;p1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database icon transparent background" id="126" name="Google Shape;126;p1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Related image" id="127" name="Google Shape;127;p1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Related image" id="128" name="Google Shape;128;p1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762000" y="4419600"/>
            <a:ext cx="1295400" cy="762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47E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Sentiment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Result</a:t>
            </a:r>
            <a:endParaRPr sz="18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grpSp>
        <p:nvGrpSpPr>
          <p:cNvPr id="130" name="Google Shape;130;p17"/>
          <p:cNvGrpSpPr/>
          <p:nvPr/>
        </p:nvGrpSpPr>
        <p:grpSpPr>
          <a:xfrm>
            <a:off x="838200" y="1143000"/>
            <a:ext cx="2438400" cy="1066800"/>
            <a:chOff x="838200" y="1143000"/>
            <a:chExt cx="2438400" cy="1066800"/>
          </a:xfrm>
        </p:grpSpPr>
        <p:sp>
          <p:nvSpPr>
            <p:cNvPr id="131" name="Google Shape;131;p17"/>
            <p:cNvSpPr/>
            <p:nvPr/>
          </p:nvSpPr>
          <p:spPr>
            <a:xfrm>
              <a:off x="838200" y="1447800"/>
              <a:ext cx="1295400" cy="762000"/>
            </a:xfrm>
            <a:prstGeom prst="snip1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rgbClr val="047E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Tweets </a:t>
              </a:r>
              <a:endParaRPr sz="18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endParaRPr>
            </a:p>
          </p:txBody>
        </p:sp>
        <p:pic>
          <p:nvPicPr>
            <p:cNvPr descr="Related image" id="132" name="Google Shape;132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24000" y="1143000"/>
              <a:ext cx="762000" cy="57108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3" name="Google Shape;133;p17"/>
            <p:cNvCxnSpPr/>
            <p:nvPr/>
          </p:nvCxnSpPr>
          <p:spPr>
            <a:xfrm>
              <a:off x="2133600" y="1905000"/>
              <a:ext cx="1143000" cy="1588"/>
            </a:xfrm>
            <a:prstGeom prst="straightConnector1">
              <a:avLst/>
            </a:prstGeom>
            <a:noFill/>
            <a:ln cap="flat" cmpd="sng" w="28575">
              <a:solidFill>
                <a:srgbClr val="047E8E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134" name="Google Shape;134;p17"/>
          <p:cNvGrpSpPr/>
          <p:nvPr/>
        </p:nvGrpSpPr>
        <p:grpSpPr>
          <a:xfrm>
            <a:off x="3276600" y="1219200"/>
            <a:ext cx="2362200" cy="1143000"/>
            <a:chOff x="3276600" y="1219200"/>
            <a:chExt cx="2362200" cy="1143000"/>
          </a:xfrm>
        </p:grpSpPr>
        <p:sp>
          <p:nvSpPr>
            <p:cNvPr id="135" name="Google Shape;135;p17"/>
            <p:cNvSpPr/>
            <p:nvPr/>
          </p:nvSpPr>
          <p:spPr>
            <a:xfrm>
              <a:off x="3276600" y="1219200"/>
              <a:ext cx="1219200" cy="1143000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25400">
              <a:solidFill>
                <a:srgbClr val="047E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Database </a:t>
              </a:r>
              <a:endParaRPr sz="18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endParaRPr>
            </a:p>
          </p:txBody>
        </p:sp>
        <p:cxnSp>
          <p:nvCxnSpPr>
            <p:cNvPr id="136" name="Google Shape;136;p17"/>
            <p:cNvCxnSpPr/>
            <p:nvPr/>
          </p:nvCxnSpPr>
          <p:spPr>
            <a:xfrm>
              <a:off x="4495800" y="1905000"/>
              <a:ext cx="1143000" cy="1588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137" name="Google Shape;137;p17"/>
          <p:cNvGrpSpPr/>
          <p:nvPr/>
        </p:nvGrpSpPr>
        <p:grpSpPr>
          <a:xfrm>
            <a:off x="2133600" y="3962400"/>
            <a:ext cx="2933700" cy="1371600"/>
            <a:chOff x="2133600" y="3962400"/>
            <a:chExt cx="2933700" cy="1371600"/>
          </a:xfrm>
        </p:grpSpPr>
        <p:sp>
          <p:nvSpPr>
            <p:cNvPr id="138" name="Google Shape;138;p17"/>
            <p:cNvSpPr/>
            <p:nvPr/>
          </p:nvSpPr>
          <p:spPr>
            <a:xfrm>
              <a:off x="3048000" y="4343400"/>
              <a:ext cx="1752600" cy="9906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047E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Naïve  Bayes Classifier </a:t>
              </a:r>
              <a:endParaRPr sz="18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endParaRPr>
            </a:p>
          </p:txBody>
        </p:sp>
        <p:pic>
          <p:nvPicPr>
            <p:cNvPr descr="Image result for magnifier transparent background cartoon" id="139" name="Google Shape;139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86200" y="3962400"/>
              <a:ext cx="1181100" cy="7874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0" name="Google Shape;140;p17"/>
            <p:cNvCxnSpPr/>
            <p:nvPr/>
          </p:nvCxnSpPr>
          <p:spPr>
            <a:xfrm rot="10800000">
              <a:off x="2133600" y="4800600"/>
              <a:ext cx="838200" cy="1588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141" name="Google Shape;141;p17"/>
          <p:cNvGrpSpPr/>
          <p:nvPr/>
        </p:nvGrpSpPr>
        <p:grpSpPr>
          <a:xfrm>
            <a:off x="4800600" y="4343400"/>
            <a:ext cx="2819400" cy="990600"/>
            <a:chOff x="4800600" y="4343400"/>
            <a:chExt cx="2819400" cy="990600"/>
          </a:xfrm>
        </p:grpSpPr>
        <p:sp>
          <p:nvSpPr>
            <p:cNvPr id="142" name="Google Shape;142;p17"/>
            <p:cNvSpPr/>
            <p:nvPr/>
          </p:nvSpPr>
          <p:spPr>
            <a:xfrm>
              <a:off x="5715000" y="4343400"/>
              <a:ext cx="1905000" cy="9906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047E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Feature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 Extraction</a:t>
              </a:r>
              <a:endParaRPr sz="18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endParaRPr>
            </a:p>
          </p:txBody>
        </p:sp>
        <p:cxnSp>
          <p:nvCxnSpPr>
            <p:cNvPr id="143" name="Google Shape;143;p17"/>
            <p:cNvCxnSpPr/>
            <p:nvPr/>
          </p:nvCxnSpPr>
          <p:spPr>
            <a:xfrm rot="10800000">
              <a:off x="4800600" y="4876800"/>
              <a:ext cx="838200" cy="1588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144" name="Google Shape;144;p17"/>
          <p:cNvGrpSpPr/>
          <p:nvPr/>
        </p:nvGrpSpPr>
        <p:grpSpPr>
          <a:xfrm>
            <a:off x="5638800" y="1296693"/>
            <a:ext cx="2514678" cy="1447301"/>
            <a:chOff x="5638800" y="1296693"/>
            <a:chExt cx="2514678" cy="1447301"/>
          </a:xfrm>
        </p:grpSpPr>
        <p:grpSp>
          <p:nvGrpSpPr>
            <p:cNvPr id="145" name="Google Shape;145;p17"/>
            <p:cNvGrpSpPr/>
            <p:nvPr/>
          </p:nvGrpSpPr>
          <p:grpSpPr>
            <a:xfrm>
              <a:off x="5638800" y="1296693"/>
              <a:ext cx="2404569" cy="989307"/>
              <a:chOff x="5410200" y="1296693"/>
              <a:chExt cx="2404569" cy="989307"/>
            </a:xfrm>
          </p:grpSpPr>
          <p:sp>
            <p:nvSpPr>
              <p:cNvPr id="146" name="Google Shape;146;p17"/>
              <p:cNvSpPr/>
              <p:nvPr/>
            </p:nvSpPr>
            <p:spPr>
              <a:xfrm>
                <a:off x="5410200" y="1447800"/>
                <a:ext cx="1676400" cy="8382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rgbClr val="04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rgbClr val="000000"/>
                    </a:solidFill>
                    <a:latin typeface="Aharoni"/>
                    <a:ea typeface="Aharoni"/>
                    <a:cs typeface="Aharoni"/>
                    <a:sym typeface="Aharoni"/>
                  </a:rPr>
                  <a:t>Remove HTML Tag</a:t>
                </a:r>
                <a:endParaRPr sz="1800">
                  <a:solidFill>
                    <a:srgbClr val="000000"/>
                  </a:solidFill>
                  <a:latin typeface="Aharoni"/>
                  <a:ea typeface="Aharoni"/>
                  <a:cs typeface="Aharoni"/>
                  <a:sym typeface="Aharoni"/>
                </a:endParaRPr>
              </a:p>
            </p:txBody>
          </p:sp>
          <p:grpSp>
            <p:nvGrpSpPr>
              <p:cNvPr id="147" name="Google Shape;147;p17"/>
              <p:cNvGrpSpPr/>
              <p:nvPr/>
            </p:nvGrpSpPr>
            <p:grpSpPr>
              <a:xfrm rot="-549292">
                <a:off x="6781800" y="1371600"/>
                <a:ext cx="990600" cy="611902"/>
                <a:chOff x="6781800" y="1371600"/>
                <a:chExt cx="990600" cy="611902"/>
              </a:xfrm>
            </p:grpSpPr>
            <p:pic>
              <p:nvPicPr>
                <p:cNvPr descr="Image result for html tag logo transparent background" id="148" name="Google Shape;148;p17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6781800" y="1371600"/>
                  <a:ext cx="990600" cy="61190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9" name="Google Shape;149;p17"/>
                <p:cNvSpPr txBox="1"/>
                <p:nvPr/>
              </p:nvSpPr>
              <p:spPr>
                <a:xfrm>
                  <a:off x="6858000" y="1524000"/>
                  <a:ext cx="533400" cy="2539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IN" sz="1050">
                      <a:solidFill>
                        <a:srgbClr val="205867"/>
                      </a:solidFill>
                      <a:latin typeface="Aharoni"/>
                      <a:ea typeface="Aharoni"/>
                      <a:cs typeface="Aharoni"/>
                      <a:sym typeface="Aharoni"/>
                    </a:rPr>
                    <a:t>HTML</a:t>
                  </a:r>
                  <a:endParaRPr sz="1050">
                    <a:solidFill>
                      <a:srgbClr val="205867"/>
                    </a:solidFill>
                    <a:latin typeface="Aharoni"/>
                    <a:ea typeface="Aharoni"/>
                    <a:cs typeface="Aharoni"/>
                    <a:sym typeface="Aharoni"/>
                  </a:endParaRPr>
                </a:p>
              </p:txBody>
            </p:sp>
          </p:grpSp>
        </p:grpSp>
        <p:grpSp>
          <p:nvGrpSpPr>
            <p:cNvPr id="150" name="Google Shape;150;p17"/>
            <p:cNvGrpSpPr/>
            <p:nvPr/>
          </p:nvGrpSpPr>
          <p:grpSpPr>
            <a:xfrm>
              <a:off x="7554378" y="1979605"/>
              <a:ext cx="599100" cy="764389"/>
              <a:chOff x="7554378" y="1979605"/>
              <a:chExt cx="599100" cy="764389"/>
            </a:xfrm>
          </p:grpSpPr>
          <p:cxnSp>
            <p:nvCxnSpPr>
              <p:cNvPr id="151" name="Google Shape;151;p17"/>
              <p:cNvCxnSpPr>
                <a:stCxn id="148" idx="2"/>
              </p:cNvCxnSpPr>
              <p:nvPr/>
            </p:nvCxnSpPr>
            <p:spPr>
              <a:xfrm>
                <a:off x="7554378" y="1979605"/>
                <a:ext cx="599100" cy="15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2" name="Google Shape;152;p17"/>
              <p:cNvCxnSpPr/>
              <p:nvPr/>
            </p:nvCxnSpPr>
            <p:spPr>
              <a:xfrm rot="5400000">
                <a:off x="7771606" y="2362200"/>
                <a:ext cx="762794" cy="794"/>
              </a:xfrm>
              <a:prstGeom prst="straightConnector1">
                <a:avLst/>
              </a:prstGeom>
              <a:noFill/>
              <a:ln cap="flat" cmpd="sng" w="28575">
                <a:solidFill>
                  <a:srgbClr val="4A7DBA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</p:grpSp>
      <p:grpSp>
        <p:nvGrpSpPr>
          <p:cNvPr id="153" name="Google Shape;153;p17"/>
          <p:cNvGrpSpPr/>
          <p:nvPr/>
        </p:nvGrpSpPr>
        <p:grpSpPr>
          <a:xfrm>
            <a:off x="7162800" y="2743200"/>
            <a:ext cx="1676400" cy="2211388"/>
            <a:chOff x="7162800" y="2743200"/>
            <a:chExt cx="1676400" cy="2211388"/>
          </a:xfrm>
        </p:grpSpPr>
        <p:sp>
          <p:nvSpPr>
            <p:cNvPr id="154" name="Google Shape;154;p17"/>
            <p:cNvSpPr/>
            <p:nvPr/>
          </p:nvSpPr>
          <p:spPr>
            <a:xfrm>
              <a:off x="7162800" y="2743200"/>
              <a:ext cx="1676400" cy="8382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047E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latin typeface="Aharoni"/>
                  <a:ea typeface="Aharoni"/>
                  <a:cs typeface="Aharoni"/>
                  <a:sym typeface="Aharoni"/>
                </a:rPr>
                <a:t>POS Tagging</a:t>
              </a:r>
              <a:endParaRPr sz="1800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endParaRPr>
            </a:p>
          </p:txBody>
        </p:sp>
        <p:grpSp>
          <p:nvGrpSpPr>
            <p:cNvPr id="155" name="Google Shape;155;p17"/>
            <p:cNvGrpSpPr/>
            <p:nvPr/>
          </p:nvGrpSpPr>
          <p:grpSpPr>
            <a:xfrm>
              <a:off x="7620000" y="3582194"/>
              <a:ext cx="610394" cy="1372394"/>
              <a:chOff x="7620000" y="3582194"/>
              <a:chExt cx="610394" cy="1372394"/>
            </a:xfrm>
          </p:grpSpPr>
          <p:cxnSp>
            <p:nvCxnSpPr>
              <p:cNvPr id="156" name="Google Shape;156;p17"/>
              <p:cNvCxnSpPr/>
              <p:nvPr/>
            </p:nvCxnSpPr>
            <p:spPr>
              <a:xfrm rot="5400000">
                <a:off x="7543800" y="4267200"/>
                <a:ext cx="1371600" cy="1588"/>
              </a:xfrm>
              <a:prstGeom prst="straightConnector1">
                <a:avLst/>
              </a:prstGeom>
              <a:noFill/>
              <a:ln cap="flat" cmpd="sng" w="2857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7" name="Google Shape;157;p17"/>
              <p:cNvCxnSpPr/>
              <p:nvPr/>
            </p:nvCxnSpPr>
            <p:spPr>
              <a:xfrm rot="10800000">
                <a:off x="7620000" y="4953000"/>
                <a:ext cx="609600" cy="1588"/>
              </a:xfrm>
              <a:prstGeom prst="straightConnector1">
                <a:avLst/>
              </a:prstGeom>
              <a:noFill/>
              <a:ln cap="flat" cmpd="sng" w="28575">
                <a:solidFill>
                  <a:srgbClr val="4A7DBA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</p:grpSp>
      <p:sp>
        <p:nvSpPr>
          <p:cNvPr id="158" name="Google Shape;158;p17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367D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367D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1066800" y="533400"/>
            <a:ext cx="3276600" cy="523220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Advantages</a:t>
            </a:r>
            <a:endParaRPr/>
          </a:p>
        </p:txBody>
      </p:sp>
      <p:sp>
        <p:nvSpPr>
          <p:cNvPr id="165" name="Google Shape;165;p18"/>
          <p:cNvSpPr txBox="1"/>
          <p:nvPr/>
        </p:nvSpPr>
        <p:spPr>
          <a:xfrm>
            <a:off x="0" y="2209800"/>
            <a:ext cx="46482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 Get to know what’s trending.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152400" y="4419600"/>
            <a:ext cx="456407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A lower cost than traditional </a:t>
            </a:r>
            <a:endParaRPr sz="24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methods of getting customer </a:t>
            </a:r>
            <a:endParaRPr sz="24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Insights.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lated image" id="167" name="Google Shape;16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400" y="3657600"/>
            <a:ext cx="2747444" cy="2228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5850" y="1468352"/>
            <a:ext cx="4284300" cy="147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/>
          <p:nvPr/>
        </p:nvSpPr>
        <p:spPr>
          <a:xfrm>
            <a:off x="4709450" y="0"/>
            <a:ext cx="4434600" cy="6858000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367D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9"/>
          <p:cNvSpPr/>
          <p:nvPr/>
        </p:nvSpPr>
        <p:spPr>
          <a:xfrm>
            <a:off x="0" y="2057400"/>
            <a:ext cx="46025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IN" sz="28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 Ability to detect sarcasm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9"/>
          <p:cNvSpPr/>
          <p:nvPr/>
        </p:nvSpPr>
        <p:spPr>
          <a:xfrm>
            <a:off x="0" y="4419600"/>
            <a:ext cx="48006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IN" sz="28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 Faster way to get opinions of others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faster" id="176" name="Google Shape;17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0600" y="3733800"/>
            <a:ext cx="3886200" cy="215684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9"/>
          <p:cNvSpPr txBox="1"/>
          <p:nvPr/>
        </p:nvSpPr>
        <p:spPr>
          <a:xfrm>
            <a:off x="5562600" y="3886200"/>
            <a:ext cx="1447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Faster </a:t>
            </a:r>
            <a:endParaRPr b="1" sz="2800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2950" y="823625"/>
            <a:ext cx="3640550" cy="2156850"/>
          </a:xfrm>
          <a:prstGeom prst="rect">
            <a:avLst/>
          </a:prstGeom>
          <a:noFill/>
          <a:ln cap="flat" cmpd="sng" w="25400">
            <a:solidFill>
              <a:srgbClr val="367D9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/>
          <p:nvPr/>
        </p:nvSpPr>
        <p:spPr>
          <a:xfrm>
            <a:off x="0" y="3124200"/>
            <a:ext cx="4572000" cy="684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IN" sz="28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 Can work with emojis. </a:t>
            </a:r>
            <a:endParaRPr sz="28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84" name="Google Shape;184;p20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367D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8300" y="1908675"/>
            <a:ext cx="28194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/>
          <p:nvPr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367D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1"/>
          <p:cNvSpPr/>
          <p:nvPr/>
        </p:nvSpPr>
        <p:spPr>
          <a:xfrm>
            <a:off x="3124200" y="457200"/>
            <a:ext cx="2698175" cy="523220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limitations</a:t>
            </a:r>
            <a:endParaRPr b="1" sz="28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92" name="Google Shape;192;p21"/>
          <p:cNvSpPr txBox="1"/>
          <p:nvPr/>
        </p:nvSpPr>
        <p:spPr>
          <a:xfrm>
            <a:off x="0" y="1371600"/>
            <a:ext cx="914400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IN" sz="28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Takes time to work on REAL TIME SYSTEM because of large data set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-1778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IN" sz="28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Only works on 3 languages like HINDI ,ENGLISH ,and Hin-glish (combination Of English And Hindi )</a:t>
            </a:r>
            <a:endParaRPr sz="28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pic>
        <p:nvPicPr>
          <p:cNvPr descr="Image result for hindi" id="193" name="Google Shape;19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3962400"/>
            <a:ext cx="2286000" cy="1333109"/>
          </a:xfrm>
          <a:prstGeom prst="rect">
            <a:avLst/>
          </a:prstGeom>
          <a:noFill/>
          <a:ln>
            <a:noFill/>
          </a:ln>
        </p:spPr>
      </p:pic>
      <p:sp>
        <p:nvSpPr>
          <p:cNvPr descr="Image result for english" id="194" name="Google Shape;194;p2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english" id="195" name="Google Shape;195;p21"/>
          <p:cNvPicPr preferRelativeResize="0"/>
          <p:nvPr/>
        </p:nvPicPr>
        <p:blipFill rotWithShape="1">
          <a:blip r:embed="rId4">
            <a:alphaModFix/>
          </a:blip>
          <a:srcRect b="13432" l="24202" r="24390" t="12367"/>
          <a:stretch/>
        </p:blipFill>
        <p:spPr>
          <a:xfrm>
            <a:off x="4876800" y="4038600"/>
            <a:ext cx="3747477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1"/>
          <p:cNvSpPr/>
          <p:nvPr/>
        </p:nvSpPr>
        <p:spPr>
          <a:xfrm>
            <a:off x="3886200" y="4343400"/>
            <a:ext cx="685800" cy="609600"/>
          </a:xfrm>
          <a:prstGeom prst="plus">
            <a:avLst>
              <a:gd fmla="val 25000" name="adj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