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62" r:id="rId6"/>
    <p:sldId id="259" r:id="rId7"/>
    <p:sldId id="264" r:id="rId8"/>
    <p:sldId id="268" r:id="rId9"/>
    <p:sldId id="266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004DCB-8374-110C-BC03-BF89415827B7}" v="968" dt="2024-08-26T15:40:52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Ticket Price Analysis of Big Mountain ski Resort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Nusrat </a:t>
            </a:r>
            <a:r>
              <a:rPr lang="en-US" dirty="0" err="1"/>
              <a:t>Asrafi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46E58-10A4-32DC-843B-2DD96BFA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Modelling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8E9D7-36CC-D71A-0147-3CA12419C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" sz="2400" dirty="0">
                <a:ea typeface="+mn-lt"/>
                <a:cs typeface="+mn-lt"/>
              </a:rPr>
              <a:t>Model: The Gradient Boosting model emerged as the most accurate, with the lowest     RMSE and highest R², indicating a strong predictive ability.</a:t>
            </a:r>
            <a:endParaRPr lang="en-US" sz="2400"/>
          </a:p>
          <a:p>
            <a:r>
              <a:rPr lang="en" sz="2400" dirty="0">
                <a:latin typeface="Arial"/>
                <a:ea typeface="+mn-lt"/>
                <a:cs typeface="+mn-lt"/>
              </a:rPr>
              <a:t>Various scenarios were tested using the  model, such as changes in resort density, the addition of new resorts, or alterations in key features like snowmaking capabilities.</a:t>
            </a:r>
            <a:r>
              <a:rPr lang="en" sz="2400" dirty="0">
                <a:latin typeface="Arial"/>
                <a:cs typeface="Arial"/>
              </a:rPr>
              <a:t> The model was able to predict how these changes would impact ticket prices, providing valuable insights for strategic decision-making</a:t>
            </a:r>
          </a:p>
          <a:p>
            <a:pPr marL="0" indent="0" algn="just">
              <a:buNone/>
            </a:pPr>
            <a:r>
              <a:rPr lang="en" sz="2400" dirty="0">
                <a:latin typeface="Arial"/>
                <a:cs typeface="Arial"/>
              </a:rPr>
              <a:t> </a:t>
            </a:r>
            <a:r>
              <a:rPr lang="en" sz="2400" dirty="0">
                <a:latin typeface="Arial"/>
                <a:ea typeface="+mn-lt"/>
                <a:cs typeface="Arial"/>
              </a:rPr>
              <a:t>    </a:t>
            </a:r>
            <a:r>
              <a:rPr lang="en" sz="2000" dirty="0">
                <a:latin typeface="Arial"/>
                <a:ea typeface="+mn-lt"/>
                <a:cs typeface="Arial"/>
              </a:rPr>
              <a:t>The best </a:t>
            </a:r>
            <a:r>
              <a:rPr lang="en" sz="2000" dirty="0">
                <a:latin typeface="Arial"/>
                <a:ea typeface="+mn-lt"/>
                <a:cs typeface="+mn-lt"/>
              </a:rPr>
              <a:t>scenario, Big Mountain is adding a run, increasing the vertical drop by 150 feet, and installing an additional chair </a:t>
            </a:r>
            <a:r>
              <a:rPr lang="en" sz="2000" err="1">
                <a:latin typeface="Arial"/>
                <a:ea typeface="+mn-lt"/>
                <a:cs typeface="+mn-lt"/>
              </a:rPr>
              <a:t>lift.This</a:t>
            </a:r>
            <a:r>
              <a:rPr lang="en" sz="2000" dirty="0">
                <a:latin typeface="Arial"/>
                <a:ea typeface="+mn-lt"/>
                <a:cs typeface="+mn-lt"/>
              </a:rPr>
              <a:t> scenario increases support for ticket price by $1.33.Over the season, this could be expected to amount to $2333333</a:t>
            </a:r>
            <a:endParaRPr lang="en" sz="2000" dirty="0">
              <a:latin typeface="Arial"/>
              <a:cs typeface="Arial"/>
            </a:endParaRPr>
          </a:p>
          <a:p>
            <a:endParaRPr lang="en" sz="2000" dirty="0">
              <a:latin typeface="Arial"/>
              <a:cs typeface="Arial"/>
            </a:endParaRPr>
          </a:p>
          <a:p>
            <a:pPr marL="0" indent="0">
              <a:buNone/>
            </a:pPr>
            <a:endParaRPr lang="en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349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B551C-C1F2-0DEA-075B-8EFBC787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Conclusion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8599-FA8C-7CEA-9C59-DBA8210AC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" sz="1500">
                <a:latin typeface="Arial"/>
                <a:ea typeface="+mn-lt"/>
                <a:cs typeface="+mn-lt"/>
              </a:rPr>
              <a:t>The project successfully developed a model to predict ski resort ticket prices, providing actionable insights into how various features impact pricing. The analysis highlighted the importance of both state-level and resort-specific factors, with features like vertical drop, resort density, and snowmaking capabilities playing significant roles in determining ticket prices.</a:t>
            </a:r>
            <a:endParaRPr lang="en-US" sz="1500">
              <a:latin typeface="Arial"/>
              <a:cs typeface="Arial"/>
            </a:endParaRPr>
          </a:p>
          <a:p>
            <a:endParaRPr lang="en-US" sz="1500">
              <a:latin typeface="Arial"/>
              <a:cs typeface="Arial"/>
            </a:endParaRPr>
          </a:p>
          <a:p>
            <a:r>
              <a:rPr lang="en" sz="1500">
                <a:latin typeface="Arial"/>
                <a:ea typeface="+mn-lt"/>
                <a:cs typeface="+mn-lt"/>
              </a:rPr>
              <a:t>Future Scope of Work</a:t>
            </a:r>
            <a:endParaRPr lang="en-US" sz="1500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" sz="1500">
                <a:latin typeface="Arial"/>
                <a:ea typeface="+mn-lt"/>
                <a:cs typeface="+mn-lt"/>
              </a:rPr>
              <a:t>Incorporating Visitor Data: Future work could benefit from incorporating data on the number of visitors per year, which would provide a more complete picture of demand and allow for more precise pricing strategies.</a:t>
            </a:r>
            <a:endParaRPr lang="en-US" sz="1500">
              <a:latin typeface="Arial"/>
              <a:ea typeface="+mn-lt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" sz="1500">
                <a:latin typeface="Arial"/>
                <a:ea typeface="+mn-lt"/>
                <a:cs typeface="+mn-lt"/>
              </a:rPr>
              <a:t>Dynamic Pricing Models: Implementing dynamic pricing models that adjust ticket prices based on real-time data, such as weather conditions, resort occupancy, and competitor pricing.</a:t>
            </a:r>
            <a:endParaRPr lang="en-US" sz="1500">
              <a:latin typeface="Arial"/>
              <a:ea typeface="+mn-lt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" sz="1500">
                <a:latin typeface="Arial"/>
                <a:ea typeface="+mn-lt"/>
                <a:cs typeface="+mn-lt"/>
              </a:rPr>
              <a:t>Expansion to Other Countries: Extending the model to include ski resorts in other countries, which would provide a global perspective on ski resort pricing strategies.</a:t>
            </a:r>
            <a:endParaRPr lang="en-US" sz="1500">
              <a:latin typeface="Arial"/>
              <a:cs typeface="Arial"/>
            </a:endParaRPr>
          </a:p>
          <a:p>
            <a:endParaRPr lang="en-US" sz="1500">
              <a:latin typeface="Arial"/>
              <a:cs typeface="Arial"/>
            </a:endParaRPr>
          </a:p>
          <a:p>
            <a:endParaRPr lang="en-US" sz="1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66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16837-470C-8190-4D05-B91B88EBB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Problem Identification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CD857-827B-7A57-7063-770659F19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" sz="2400">
                <a:latin typeface="Arial"/>
                <a:ea typeface="+mn-lt"/>
                <a:cs typeface="+mn-lt"/>
              </a:rPr>
              <a:t>The aim of this project is to build a predictive model for ticket prices of Big Mountain ski resort  based on several features related to resorts. </a:t>
            </a:r>
            <a:endParaRPr lang="en" sz="2400">
              <a:latin typeface="Arial"/>
              <a:ea typeface="+mn-lt"/>
              <a:cs typeface="Arial"/>
            </a:endParaRPr>
          </a:p>
          <a:p>
            <a:r>
              <a:rPr lang="en" sz="2400">
                <a:latin typeface="Arial"/>
                <a:ea typeface="+mn-lt"/>
                <a:cs typeface="+mn-lt"/>
              </a:rPr>
              <a:t>This model will help guide Big Mountains’ pricing strategy and future facility investments.</a:t>
            </a:r>
          </a:p>
          <a:p>
            <a:r>
              <a:rPr lang="en" sz="2400">
                <a:latin typeface="Arial"/>
                <a:cs typeface="Arial"/>
              </a:rPr>
              <a:t>Dataset: 330</a:t>
            </a:r>
            <a:r>
              <a:rPr lang="en" sz="2400">
                <a:latin typeface="Arial"/>
                <a:ea typeface="+mn-lt"/>
                <a:cs typeface="+mn-lt"/>
              </a:rPr>
              <a:t> entries, 26 attributes</a:t>
            </a:r>
          </a:p>
          <a:p>
            <a:endParaRPr lang="en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772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21722-0676-4113-B30A-609E5E73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000"/>
              <a:t>Recommendation and key findings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917CC-498F-CC86-9F3D-9B5F56751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1700" b="1">
                <a:latin typeface="Arial"/>
                <a:ea typeface="+mn-lt"/>
                <a:cs typeface="+mn-lt"/>
              </a:rPr>
              <a:t>Impact of Resort Size and Features:</a:t>
            </a:r>
            <a:endParaRPr lang="en-US" sz="1700">
              <a:latin typeface="Arial"/>
              <a:cs typeface="Arial"/>
            </a:endParaRPr>
          </a:p>
          <a:p>
            <a:pPr lvl="1">
              <a:buFont typeface="Courier New"/>
              <a:buChar char="o"/>
            </a:pPr>
            <a:r>
              <a:rPr lang="en-US" sz="1700">
                <a:latin typeface="Arial"/>
                <a:ea typeface="+mn-lt"/>
                <a:cs typeface="+mn-lt"/>
              </a:rPr>
              <a:t>Larger resorts with more extensive terrain, higher vertical drops, and more advanced features (e.g., snowmaking capabilities, fast quads, terrain parks) generally command higher ticket prices.</a:t>
            </a:r>
            <a:endParaRPr lang="en-US" sz="1700">
              <a:latin typeface="Arial"/>
              <a:cs typeface="Arial"/>
            </a:endParaRPr>
          </a:p>
          <a:p>
            <a:pPr lvl="1">
              <a:buFont typeface="Courier New"/>
              <a:buChar char="o"/>
            </a:pPr>
            <a:r>
              <a:rPr lang="en-US" sz="1700">
                <a:latin typeface="Arial"/>
                <a:ea typeface="+mn-lt"/>
                <a:cs typeface="+mn-lt"/>
              </a:rPr>
              <a:t>Resorts with more diverse offerings, such as night skiing, backcountry access, and a higher number of runs, tend to have higher pricing power.</a:t>
            </a:r>
            <a:endParaRPr lang="en-US" sz="170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1700" b="1">
                <a:latin typeface="Arial"/>
                <a:ea typeface="+mn-lt"/>
                <a:cs typeface="+mn-lt"/>
              </a:rPr>
              <a:t>State and Regional Differences:</a:t>
            </a:r>
            <a:endParaRPr lang="en-US" sz="1700">
              <a:latin typeface="Arial"/>
              <a:cs typeface="Arial"/>
            </a:endParaRPr>
          </a:p>
          <a:p>
            <a:pPr lvl="1">
              <a:buFont typeface="Courier New"/>
              <a:buChar char="o"/>
            </a:pPr>
            <a:r>
              <a:rPr lang="en-US" sz="1700">
                <a:latin typeface="Arial"/>
                <a:ea typeface="+mn-lt"/>
                <a:cs typeface="+mn-lt"/>
              </a:rPr>
              <a:t>Geographic location plays a significant role in pricing. Resorts in states with a higher concentration of ski resorts may face more competitive pricing, while those in less competitive regions can charge premium prices.</a:t>
            </a:r>
            <a:endParaRPr lang="en-US" sz="1700">
              <a:latin typeface="Arial"/>
              <a:cs typeface="Arial"/>
            </a:endParaRPr>
          </a:p>
          <a:p>
            <a:pPr lvl="1">
              <a:buFont typeface="Courier New"/>
              <a:buChar char="o"/>
            </a:pPr>
            <a:r>
              <a:rPr lang="en-US" sz="1700">
                <a:latin typeface="Arial"/>
                <a:ea typeface="+mn-lt"/>
                <a:cs typeface="+mn-lt"/>
              </a:rPr>
              <a:t>Local demographics and tourist inflows also affect pricing, with resorts in regions attracting wealthier visitors able to sustain higher prices.</a:t>
            </a:r>
            <a:endParaRPr lang="en-US" sz="170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endParaRPr lang="en-US" sz="1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582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B1BD5-76E3-EE9C-D8C6-2E024124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endParaRPr lang="en-US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D588-7CF0-3240-FF65-F8DE5CF55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,Sans-Serif" panose="020B0604020202020204" pitchFamily="34" charset="0"/>
            </a:pPr>
            <a:r>
              <a:rPr lang="en-US" sz="2200" b="1">
                <a:latin typeface="Arial"/>
                <a:cs typeface="Arial"/>
              </a:rPr>
              <a:t>Influence of Resort Density:</a:t>
            </a:r>
            <a:endParaRPr lang="en-US" sz="2200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>
                <a:latin typeface="Arial"/>
                <a:cs typeface="Arial"/>
              </a:rPr>
              <a:t>In areas with high resort density, such as Vermont or Colorado, resorts may need to differentiate themselves through unique features or competitive pricing to attract customers.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>
                <a:latin typeface="Arial"/>
                <a:cs typeface="Arial"/>
              </a:rPr>
              <a:t>The number of resorts in a given state relative to its population and size can either dilute or enhance the pricing power of individual resorts.</a:t>
            </a:r>
          </a:p>
          <a:p>
            <a:pPr>
              <a:buFont typeface="Arial,Sans-Serif" panose="020B0604020202020204" pitchFamily="34" charset="0"/>
            </a:pPr>
            <a:r>
              <a:rPr lang="en-US" sz="2200" b="1">
                <a:latin typeface="Arial"/>
                <a:cs typeface="Arial"/>
              </a:rPr>
              <a:t>Importance of Operational Days:</a:t>
            </a:r>
            <a:endParaRPr lang="en-US" sz="2200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>
                <a:latin typeface="Arial"/>
                <a:cs typeface="Arial"/>
              </a:rPr>
              <a:t>The number of days a resort is operational, especially during peak seasons, directly correlates with higher pricing. Longer operational periods allow resorts to maximize revenue and justify higher prices.</a:t>
            </a:r>
          </a:p>
          <a:p>
            <a:endParaRPr lang="en-US" sz="2200">
              <a:latin typeface="Arial"/>
              <a:cs typeface="Arial"/>
            </a:endParaRPr>
          </a:p>
          <a:p>
            <a:endParaRPr lang="en-US" sz="2200">
              <a:latin typeface="Arial"/>
              <a:cs typeface="Arial"/>
            </a:endParaRPr>
          </a:p>
          <a:p>
            <a:endParaRPr lang="en-US"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006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494D-02D8-455B-6321-A7C267B4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Recommendation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159A8-74EE-FC2B-1A86-E1455243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b="1">
                <a:latin typeface="Arial"/>
                <a:ea typeface="+mn-lt"/>
                <a:cs typeface="+mn-lt"/>
              </a:rPr>
              <a:t>Dynamic Pricing Implementation:</a:t>
            </a:r>
            <a:endParaRPr lang="en-US" sz="17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700">
                <a:latin typeface="Arial"/>
                <a:ea typeface="+mn-lt"/>
                <a:cs typeface="+mn-lt"/>
              </a:rPr>
              <a:t>  Resorts should consider implementing dynamic pricing models that adjust ticket prices based on factors such as real-time demand, weather conditions, and competitor pricing. This strategy can help maximize revenue during high-demand periods and fill capacity during slower times.</a:t>
            </a:r>
            <a:endParaRPr lang="en-US" sz="1700">
              <a:latin typeface="Arial"/>
              <a:cs typeface="Arial"/>
            </a:endParaRPr>
          </a:p>
          <a:p>
            <a:r>
              <a:rPr lang="en-US" sz="1700" b="1">
                <a:latin typeface="Arial"/>
                <a:ea typeface="+mn-lt"/>
                <a:cs typeface="+mn-lt"/>
              </a:rPr>
              <a:t>Investing in Key Features:</a:t>
            </a:r>
            <a:endParaRPr lang="en-US" sz="17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700">
                <a:latin typeface="Arial"/>
                <a:ea typeface="+mn-lt"/>
                <a:cs typeface="+mn-lt"/>
              </a:rPr>
              <a:t>  To command higher prices, resorts should invest in expanding skiable terrain, improving lift infrastructure, and enhancing snowmaking capabilities. These features are highly valued by visitors and can significantly increase ticket prices.</a:t>
            </a:r>
            <a:endParaRPr lang="en-US" sz="170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1700" b="1">
                <a:latin typeface="Arial"/>
                <a:cs typeface="Arial"/>
              </a:rPr>
              <a:t>Scenario Planning:</a:t>
            </a:r>
            <a:endParaRPr lang="en-US" sz="17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700">
                <a:latin typeface="Arial"/>
                <a:cs typeface="Arial"/>
              </a:rPr>
              <a:t>  Resorts should engage in scenario planning, using predictive models to understand the impact of changes in the competitive landscape, economic conditions, or climate on their pricing strategies.</a:t>
            </a:r>
            <a:endParaRPr lang="en-US" sz="1700"/>
          </a:p>
          <a:p>
            <a:pPr>
              <a:buFont typeface="Arial"/>
              <a:buChar char="•"/>
            </a:pPr>
            <a:endParaRPr lang="en-US" sz="1700">
              <a:latin typeface="Arial"/>
              <a:cs typeface="Arial"/>
            </a:endParaRPr>
          </a:p>
          <a:p>
            <a:pPr marL="0" indent="0">
              <a:buNone/>
            </a:pPr>
            <a:endParaRPr lang="en-US" sz="1700">
              <a:latin typeface="Arial"/>
              <a:cs typeface="Arial"/>
            </a:endParaRPr>
          </a:p>
          <a:p>
            <a:endParaRPr lang="en-US" sz="1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A6FFA-329A-B4BC-8920-9382FCD9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Modeling results and analysis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738BA-978C-671C-41CB-C53C561E8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Data wrangling</a:t>
            </a:r>
          </a:p>
          <a:p>
            <a:r>
              <a:rPr lang="en-US" sz="2400"/>
              <a:t>Exploratory Data analysis </a:t>
            </a:r>
          </a:p>
          <a:p>
            <a:r>
              <a:rPr lang="en-US" sz="2400"/>
              <a:t>Data Preprocessing and training data </a:t>
            </a:r>
          </a:p>
          <a:p>
            <a:r>
              <a:rPr lang="en-US" sz="2400"/>
              <a:t>Modelling</a:t>
            </a: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2406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573E5-E78C-DAF8-D8D8-0C7E3C85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Data Wrangling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6B9A6-7B39-BBE3-F72C-00C15CB5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Handling Missing values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Missing ticket price(removal of several rows)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Error in certain columns necessitating corrections (data cleaning)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Removal of a complete due to inconsistencies</a:t>
            </a:r>
          </a:p>
          <a:p>
            <a:r>
              <a:rPr lang="en-US" sz="2400"/>
              <a:t>Merging additional data: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Data regarding U.S state populations and size from </a:t>
            </a:r>
            <a:r>
              <a:rPr lang="en-US"/>
              <a:t>wikipedia</a:t>
            </a:r>
            <a:r>
              <a:rPr lang="en-US" dirty="0"/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1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90633-89F6-DF4D-55C1-79099A88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Exploratory Data Analysis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E072-F05E-F48B-1A45-5084EC0E4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" sz="1700">
                <a:latin typeface="Arial"/>
                <a:cs typeface="Arial"/>
              </a:rPr>
              <a:t>conducted to understand the relationships between various features and identify potential predictors for ticket pricing</a:t>
            </a:r>
          </a:p>
          <a:p>
            <a:r>
              <a:rPr lang="en" sz="1700">
                <a:latin typeface="Arial"/>
                <a:ea typeface="+mn-lt"/>
                <a:cs typeface="+mn-lt"/>
              </a:rPr>
              <a:t>Top States by Population: California, New York, and Pennsylvania were the most populous, with California dominating both in population and skiable area.</a:t>
            </a:r>
            <a:endParaRPr lang="en" sz="1700">
              <a:latin typeface="Arial"/>
              <a:cs typeface="Arial"/>
            </a:endParaRPr>
          </a:p>
          <a:p>
            <a:r>
              <a:rPr lang="en" sz="1700">
                <a:latin typeface="Arial"/>
                <a:ea typeface="+mn-lt"/>
                <a:cs typeface="+mn-lt"/>
              </a:rPr>
              <a:t>Resorts per State: New York led with the most resorts, though it did not correspond with the most skiable area, indicating a higher number of smaller resorts.</a:t>
            </a:r>
            <a:endParaRPr lang="en" sz="1700">
              <a:latin typeface="Arial"/>
              <a:cs typeface="Arial"/>
            </a:endParaRPr>
          </a:p>
          <a:p>
            <a:r>
              <a:rPr lang="en" sz="1700">
                <a:latin typeface="Arial"/>
                <a:ea typeface="+mn-lt"/>
                <a:cs typeface="+mn-lt"/>
              </a:rPr>
              <a:t>Total Skiable Area: Colorado, Utah, and California had the most skiable area, with Colorado leading significantly.</a:t>
            </a:r>
            <a:endParaRPr lang="en" sz="1700">
              <a:latin typeface="Arial"/>
              <a:cs typeface="Arial"/>
            </a:endParaRPr>
          </a:p>
          <a:p>
            <a:r>
              <a:rPr lang="en" sz="1700">
                <a:latin typeface="Arial"/>
                <a:ea typeface="+mn-lt"/>
                <a:cs typeface="+mn-lt"/>
              </a:rPr>
              <a:t>Resort Density Analysis:</a:t>
            </a:r>
            <a:endParaRPr lang="en" sz="1700">
              <a:latin typeface="Arial"/>
              <a:cs typeface="Arial"/>
            </a:endParaRPr>
          </a:p>
          <a:p>
            <a:r>
              <a:rPr lang="en" sz="1700">
                <a:latin typeface="Arial"/>
                <a:ea typeface="+mn-lt"/>
                <a:cs typeface="+mn-lt"/>
              </a:rPr>
              <a:t>Vermont and New Hampshire had the highest resort density per capita and per area, indicating a concentrated presence of ski resorts relative to their size and population.</a:t>
            </a:r>
            <a:endParaRPr lang="en" sz="1700">
              <a:latin typeface="Arial"/>
              <a:cs typeface="Arial"/>
            </a:endParaRPr>
          </a:p>
          <a:p>
            <a:endParaRPr lang="en" sz="1700">
              <a:latin typeface="Arial"/>
              <a:cs typeface="Arial"/>
            </a:endParaRPr>
          </a:p>
          <a:p>
            <a:endParaRPr lang="en" sz="1700">
              <a:latin typeface="Arial"/>
              <a:cs typeface="Arial"/>
            </a:endParaRPr>
          </a:p>
          <a:p>
            <a:endParaRPr lang="en-US" sz="1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009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01B3E-1DFF-F024-E625-47EE7830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dirty="0"/>
              <a:t>Data Preprocessing and Training the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21AC9-9846-A327-201D-904901C5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" sz="2000" dirty="0">
                <a:latin typeface="Arial"/>
                <a:cs typeface="Arial"/>
              </a:rPr>
              <a:t>Algorithms</a:t>
            </a:r>
            <a:endParaRPr lang="en-US" sz="2000" dirty="0">
              <a:latin typeface="Arial"/>
              <a:cs typeface="Arial"/>
            </a:endParaRPr>
          </a:p>
          <a:p>
            <a:pPr marL="742950" lvl="1" indent="-285750"/>
            <a:r>
              <a:rPr lang="en" sz="2000" dirty="0">
                <a:latin typeface="Arial"/>
                <a:cs typeface="Arial"/>
              </a:rPr>
              <a:t>Linear Regression</a:t>
            </a:r>
          </a:p>
          <a:p>
            <a:pPr marL="742950" lvl="1" indent="-285750"/>
            <a:r>
              <a:rPr lang="en" sz="2000" dirty="0">
                <a:latin typeface="Arial"/>
                <a:cs typeface="Arial"/>
              </a:rPr>
              <a:t>Random forest</a:t>
            </a:r>
            <a:endParaRPr lang="en-US" sz="2000" dirty="0">
              <a:latin typeface="Arial"/>
              <a:cs typeface="Arial"/>
            </a:endParaRPr>
          </a:p>
          <a:p>
            <a:pPr marL="742950" lvl="1" indent="-285750"/>
            <a:r>
              <a:rPr lang="en" sz="2000" dirty="0">
                <a:latin typeface="Arial"/>
                <a:cs typeface="Arial"/>
              </a:rPr>
              <a:t>Gradient Boosting</a:t>
            </a:r>
          </a:p>
          <a:p>
            <a:pPr>
              <a:buFont typeface="Arial"/>
              <a:buChar char="•"/>
            </a:pPr>
            <a:r>
              <a:rPr lang="en" sz="2000" dirty="0">
                <a:latin typeface="Arial"/>
                <a:cs typeface="Arial"/>
              </a:rPr>
              <a:t>Evaluation </a:t>
            </a:r>
            <a:r>
              <a:rPr lang="en" sz="2000" dirty="0" err="1">
                <a:latin typeface="Arial"/>
                <a:cs typeface="Arial"/>
              </a:rPr>
              <a:t>metics</a:t>
            </a:r>
            <a:endParaRPr lang="en-US" sz="2000" dirty="0" err="1">
              <a:latin typeface="Arial"/>
              <a:cs typeface="Arial"/>
            </a:endParaRPr>
          </a:p>
          <a:p>
            <a:pPr lvl="1">
              <a:buFont typeface="Arial"/>
              <a:buChar char="•"/>
            </a:pPr>
            <a:r>
              <a:rPr lang="en" sz="2000" dirty="0">
                <a:latin typeface="Arial"/>
                <a:cs typeface="Arial"/>
              </a:rPr>
              <a:t>R^2,</a:t>
            </a:r>
            <a:endParaRPr lang="en-US" sz="2000" dirty="0">
              <a:latin typeface="Arial"/>
              <a:cs typeface="Arial"/>
            </a:endParaRPr>
          </a:p>
          <a:p>
            <a:pPr lvl="1">
              <a:buFont typeface="Arial"/>
              <a:buChar char="•"/>
            </a:pPr>
            <a:r>
              <a:rPr lang="en" sz="2000" dirty="0">
                <a:latin typeface="Arial"/>
                <a:cs typeface="Arial"/>
              </a:rPr>
              <a:t>RMSE(Root Mean Square Error)</a:t>
            </a:r>
            <a:endParaRPr lang="en-US" sz="2000" dirty="0">
              <a:latin typeface="Arial"/>
              <a:cs typeface="Arial"/>
            </a:endParaRPr>
          </a:p>
          <a:p>
            <a:pPr lvl="1">
              <a:buFont typeface="Arial"/>
              <a:buChar char="•"/>
            </a:pPr>
            <a:r>
              <a:rPr lang="en" sz="2000" dirty="0">
                <a:latin typeface="Arial"/>
                <a:cs typeface="Arial"/>
              </a:rPr>
              <a:t>MAE (Mean Absolute Error)</a:t>
            </a:r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FB9E9C4D-18E3-736A-9E4F-B799B5B02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67111"/>
            <a:ext cx="5150277" cy="294853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7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Ticket Price Analysis of Big Mountain ski Resort</vt:lpstr>
      <vt:lpstr>Problem Identification</vt:lpstr>
      <vt:lpstr>Recommendation and key findings</vt:lpstr>
      <vt:lpstr>PowerPoint Presentation</vt:lpstr>
      <vt:lpstr>Recommendation</vt:lpstr>
      <vt:lpstr>Modeling results and analysis</vt:lpstr>
      <vt:lpstr>Data Wrangling</vt:lpstr>
      <vt:lpstr>Exploratory Data Analysis</vt:lpstr>
      <vt:lpstr>Data Preprocessing and Training the data</vt:lpstr>
      <vt:lpstr>Modelling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442</cp:revision>
  <dcterms:created xsi:type="dcterms:W3CDTF">2024-08-25T17:16:21Z</dcterms:created>
  <dcterms:modified xsi:type="dcterms:W3CDTF">2024-08-26T15:42:50Z</dcterms:modified>
</cp:coreProperties>
</file>