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99" r:id="rId7"/>
    <p:sldId id="300" r:id="rId8"/>
    <p:sldId id="301" r:id="rId9"/>
    <p:sldId id="302" r:id="rId10"/>
    <p:sldId id="312" r:id="rId11"/>
    <p:sldId id="303" r:id="rId12"/>
    <p:sldId id="305" r:id="rId13"/>
    <p:sldId id="313" r:id="rId14"/>
    <p:sldId id="304" r:id="rId15"/>
    <p:sldId id="306" r:id="rId16"/>
    <p:sldId id="311" r:id="rId17"/>
    <p:sldId id="308" r:id="rId18"/>
    <p:sldId id="309" r:id="rId19"/>
    <p:sldId id="310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9D669-1A39-FF6A-AF3A-E05A6B6667E4}" v="515" dt="2024-07-14T21:51:32.676"/>
    <p1510:client id="{CE43B3A8-5F02-18CA-4EE3-00DC9743D037}" v="575" dt="2024-07-15T15:25:14.47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002" y="175404"/>
            <a:ext cx="7326971" cy="38301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/>
              <a:t>Trends and Insight in</a:t>
            </a:r>
            <a:br>
              <a:rPr lang="en-US" dirty="0"/>
            </a:br>
            <a:r>
              <a:rPr lang="en-US"/>
              <a:t>London House Price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6723-8A94-552F-3F3A-204FDB41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House Price Changes on monthly basis</a:t>
            </a:r>
          </a:p>
        </p:txBody>
      </p:sp>
      <p:pic>
        <p:nvPicPr>
          <p:cNvPr id="4" name="Content Placeholder 3" descr="A line graph with numbers and a line&#10;&#10;Description automatically generated">
            <a:extLst>
              <a:ext uri="{FF2B5EF4-FFF2-40B4-BE49-F238E27FC236}">
                <a16:creationId xmlns:a16="http://schemas.microsoft.com/office/drawing/2014/main" id="{84B0248E-2BE0-F9BF-D277-C105977A2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361" y="2361175"/>
            <a:ext cx="6966189" cy="3728947"/>
          </a:xfrm>
        </p:spPr>
      </p:pic>
    </p:spTree>
    <p:extLst>
      <p:ext uri="{BB962C8B-B14F-4D97-AF65-F5344CB8AC3E}">
        <p14:creationId xmlns:p14="http://schemas.microsoft.com/office/powerpoint/2010/main" val="103135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BEC5-5126-2AD7-EB33-B553CD1F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 House Price Increase over Two Decades</a:t>
            </a:r>
          </a:p>
        </p:txBody>
      </p:sp>
      <p:pic>
        <p:nvPicPr>
          <p:cNvPr id="4" name="Content Placeholder 3" descr="A graph of average price increase in london borough&#10;&#10;Description automatically generated">
            <a:extLst>
              <a:ext uri="{FF2B5EF4-FFF2-40B4-BE49-F238E27FC236}">
                <a16:creationId xmlns:a16="http://schemas.microsoft.com/office/drawing/2014/main" id="{534ABF9C-8271-7950-FCEA-2D7B16F66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589" y="2154884"/>
            <a:ext cx="10898037" cy="3652699"/>
          </a:xfrm>
        </p:spPr>
      </p:pic>
    </p:spTree>
    <p:extLst>
      <p:ext uri="{BB962C8B-B14F-4D97-AF65-F5344CB8AC3E}">
        <p14:creationId xmlns:p14="http://schemas.microsoft.com/office/powerpoint/2010/main" val="151324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ED37-1E6B-3D08-A935-78113EB8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 of House Prices in 2018 to 1998 for London Borough</a:t>
            </a:r>
          </a:p>
        </p:txBody>
      </p:sp>
      <p:pic>
        <p:nvPicPr>
          <p:cNvPr id="4" name="Content Placeholder 3" descr="A graph of houses in black and white&#10;&#10;Description automatically generated">
            <a:extLst>
              <a:ext uri="{FF2B5EF4-FFF2-40B4-BE49-F238E27FC236}">
                <a16:creationId xmlns:a16="http://schemas.microsoft.com/office/drawing/2014/main" id="{C1589E39-20B5-9E0F-8325-7D4FFC3C1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966" y="2026377"/>
            <a:ext cx="10538604" cy="4082242"/>
          </a:xfrm>
        </p:spPr>
      </p:pic>
    </p:spTree>
    <p:extLst>
      <p:ext uri="{BB962C8B-B14F-4D97-AF65-F5344CB8AC3E}">
        <p14:creationId xmlns:p14="http://schemas.microsoft.com/office/powerpoint/2010/main" val="175849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DD3B-4498-FD1A-1CD9-AFBC546C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13C2-3513-8EF4-6667-CA06EBBE1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173990" indent="-173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The data had missing values and inconsistencies which made it challenging to perform the </a:t>
            </a:r>
            <a:r>
              <a:rPr lang="en-US" sz="2400" err="1">
                <a:solidFill>
                  <a:srgbClr val="333333"/>
                </a:solidFill>
                <a:ea typeface="+mn-lt"/>
                <a:cs typeface="+mn-lt"/>
              </a:rPr>
              <a:t>analysis.I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 address this by using data imputation techniques for missing values and ensuring data consistency through cleaning and preprocessing.</a:t>
            </a:r>
            <a:endParaRPr lang="en-US"/>
          </a:p>
          <a:p>
            <a:pPr marL="173990" indent="-173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Monthly data had to be aggregated to yearly averages to simplify the </a:t>
            </a:r>
            <a:r>
              <a:rPr lang="en-US" sz="2400" err="1">
                <a:solidFill>
                  <a:srgbClr val="333333"/>
                </a:solidFill>
                <a:ea typeface="+mn-lt"/>
                <a:cs typeface="+mn-lt"/>
              </a:rPr>
              <a:t>analysis.I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 wrote scripts to aggregate the data </a:t>
            </a:r>
            <a:r>
              <a:rPr lang="en-US" sz="2400" err="1">
                <a:solidFill>
                  <a:srgbClr val="333333"/>
                </a:solidFill>
                <a:ea typeface="+mn-lt"/>
                <a:cs typeface="+mn-lt"/>
              </a:rPr>
              <a:t>efficiency,ensuring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 that yearly averages were accurate and representative.</a:t>
            </a:r>
          </a:p>
          <a:p>
            <a:pPr marL="173990" indent="-173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 The dataset does not contain the information the other factors influencing the housing price are school </a:t>
            </a:r>
            <a:r>
              <a:rPr lang="en-US" sz="2400" err="1">
                <a:solidFill>
                  <a:srgbClr val="333333"/>
                </a:solidFill>
                <a:ea typeface="+mn-lt"/>
                <a:cs typeface="+mn-lt"/>
              </a:rPr>
              <a:t>quality,crime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333333"/>
                </a:solidFill>
                <a:ea typeface="+mn-lt"/>
                <a:cs typeface="+mn-lt"/>
              </a:rPr>
              <a:t>rate,transport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 link.</a:t>
            </a:r>
          </a:p>
          <a:p>
            <a:pPr marL="173990" indent="-173990"/>
            <a:b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</a:br>
            <a:endParaRPr lang="en-US" sz="2400" dirty="0">
              <a:solidFill>
                <a:srgbClr val="333333"/>
              </a:solidFill>
              <a:ea typeface="+mn-lt"/>
              <a:cs typeface="+mn-lt"/>
            </a:endParaRPr>
          </a:p>
          <a:p>
            <a:b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</a:br>
            <a:endParaRPr lang="en-US" sz="2400" dirty="0">
              <a:solidFill>
                <a:srgbClr val="333333"/>
              </a:solidFill>
              <a:ea typeface="+mn-lt"/>
              <a:cs typeface="+mn-lt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73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E6BC-F423-5384-2DB2-7823D3CE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75A0-771D-BCDF-4F44-B7D0F7FA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247504"/>
            <a:ext cx="9779182" cy="4171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Char char="•"/>
            </a:pPr>
            <a:r>
              <a:rPr lang="en-US" dirty="0">
                <a:ea typeface="+mn-lt"/>
                <a:cs typeface="+mn-lt"/>
              </a:rPr>
              <a:t>From 2003 to 2023,overall the house price increase all overs the London Borough.</a:t>
            </a:r>
            <a:endParaRPr lang="en-US" dirty="0"/>
          </a:p>
          <a:p>
            <a:pPr marL="457200" indent="-457200" algn="just">
              <a:buChar char="•"/>
            </a:pPr>
            <a:r>
              <a:rPr lang="en-US" dirty="0">
                <a:ea typeface="+mn-lt"/>
                <a:cs typeface="+mn-lt"/>
              </a:rPr>
              <a:t>Moreover, the Kensington &amp; Cheisea and Westminster boroughs has the greatest increase around 5% on average and Harrow and Croydon has 4 percent increase on average which is lowest price increase.</a:t>
            </a:r>
          </a:p>
          <a:p>
            <a:pPr marL="457200" indent="-457200" algn="just">
              <a:buChar char="•"/>
            </a:pPr>
            <a:r>
              <a:rPr lang="en-US" dirty="0">
                <a:ea typeface="+mn-lt"/>
                <a:cs typeface="+mn-lt"/>
              </a:rPr>
              <a:t>The analysis reveals significant variations in housing price increases across London boroughs. </a:t>
            </a:r>
            <a:endParaRPr lang="en-US" dirty="0"/>
          </a:p>
          <a:p>
            <a:pPr marL="457200" indent="-457200" algn="just">
              <a:buChar char="•"/>
            </a:pPr>
            <a:endParaRPr lang="en-US" dirty="0"/>
          </a:p>
          <a:p>
            <a:pPr algn="just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3586-31DF-D7E9-0868-C181566D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89D3-B0AC-5EE5-52E6-4BEFA485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3990" lvl="1" indent="-173990">
              <a:buChar char="•"/>
            </a:pPr>
            <a:r>
              <a:rPr lang="en-US" sz="2800" dirty="0">
                <a:ea typeface="+mn-lt"/>
                <a:cs typeface="+mn-lt"/>
              </a:rPr>
              <a:t>The borough of Hackney shows the highest price ratio of 6.19 , indicating that average housing prices increased more than sixfold between 1998 and 2018.</a:t>
            </a:r>
            <a:endParaRPr lang="en-US"/>
          </a:p>
          <a:p>
            <a:pPr marL="173990" lvl="1" indent="-173990">
              <a:buChar char="•"/>
            </a:pPr>
            <a:r>
              <a:rPr lang="en-US" sz="2800" dirty="0">
                <a:ea typeface="+mn-lt"/>
                <a:cs typeface="+mn-lt"/>
              </a:rPr>
              <a:t>Conversely, </a:t>
            </a:r>
            <a:r>
              <a:rPr lang="en-US" sz="2800" err="1">
                <a:ea typeface="+mn-lt"/>
                <a:cs typeface="+mn-lt"/>
              </a:rPr>
              <a:t>Hounshow</a:t>
            </a:r>
            <a:r>
              <a:rPr lang="en-US" sz="2800" dirty="0">
                <a:ea typeface="+mn-lt"/>
                <a:cs typeface="+mn-lt"/>
              </a:rPr>
              <a:t> is the lowest increase with a ratio of 3.9.</a:t>
            </a:r>
            <a:endParaRPr lang="en-US" sz="2800" dirty="0"/>
          </a:p>
          <a:p>
            <a:pPr marL="173990" lvl="1" indent="-173990"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448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F2C8-FB2F-5F68-6601-12850558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 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71DE3-3C03-DF18-4BF7-0EA9E4AE8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31844"/>
            <a:ext cx="9103447" cy="42294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71450" indent="-171450">
              <a:buChar char="•"/>
            </a:pP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Investigate the impact of various socioeconomic factors on housing prices, such as crime rates, school quality, transport infrastructure, and economic policies. This would provide a more comprehensive understanding of the drivers behind housing price changes.</a:t>
            </a:r>
          </a:p>
          <a:p>
            <a:pPr marL="173990" indent="-173990">
              <a:buChar char="•"/>
            </a:pP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Compare the housing price trends in London with other major cities to understand if the observed trends are unique to London or part of a broader urban phenomenon.</a:t>
            </a:r>
            <a:endParaRPr lang="en-US" sz="2000" dirty="0">
              <a:solidFill>
                <a:srgbClr val="333333"/>
              </a:solidFill>
            </a:endParaRPr>
          </a:p>
          <a:p>
            <a:pPr marL="173990" indent="-173990">
              <a:buChar char="•"/>
            </a:pP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 Develop predictive models to forecast future housing prices based on historical data and identified influencing factors. This could be valuable for policymakers and investors in making informed decisions.</a:t>
            </a:r>
          </a:p>
          <a:p>
            <a:pPr marL="173990" indent="-173990">
              <a:buChar char="•"/>
            </a:pP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Study the impact of external factors like Brexit, the COVID-19 pandemic, and global economic trends on the London housing market during the period under analysis.</a:t>
            </a:r>
            <a:br>
              <a:rPr lang="en-US" sz="2000" dirty="0"/>
            </a:br>
            <a:endParaRPr lang="en-US" sz="2000"/>
          </a:p>
          <a:p>
            <a:pPr marL="171450" indent="-171450">
              <a:buChar char="•"/>
            </a:pPr>
            <a:endParaRPr lang="en-US" sz="20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34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Nusrat </a:t>
            </a:r>
            <a:r>
              <a:rPr lang="en-US" dirty="0" err="1"/>
              <a:t>Asrafi</a:t>
            </a:r>
          </a:p>
          <a:p>
            <a:r>
              <a:rPr lang="en-US" dirty="0" err="1"/>
              <a:t>Email:asrafi.nusrat@gmail.com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Introduction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Data Source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Cleaning, transforming, and visualizing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Evaluating and concluding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B808-4E34-35F5-2D46-BC956C85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502F-568A-A7AC-5982-71A57636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6890" indent="-342900" algn="just">
              <a:buChar char="•"/>
            </a:pP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Which boroughs of London have seen the greatest increase in housing prices, on average, over the last two decades?</a:t>
            </a:r>
            <a:endParaRPr lang="en-US" sz="2400"/>
          </a:p>
          <a:p>
            <a:pPr marL="516890" indent="-342900" algn="just">
              <a:buChar char="•"/>
            </a:pPr>
            <a:r>
              <a:rPr lang="en-US" sz="2400">
                <a:solidFill>
                  <a:srgbClr val="333333"/>
                </a:solidFill>
                <a:ea typeface="+mn-lt"/>
                <a:cs typeface="+mn-lt"/>
              </a:rPr>
              <a:t>Which boroughs have seen the greatest increase in housing prices 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from 1998 to 2018?</a:t>
            </a:r>
          </a:p>
          <a:p>
            <a:pPr marL="173990"/>
            <a:br>
              <a:rPr lang="en-US" dirty="0"/>
            </a:br>
            <a:endParaRPr lang="en-US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1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F2FF-BBAA-C57E-8D39-4F57E9A8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 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90B7-659C-17D4-0FF0-48CB5E1C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Collected from an open-source London database. 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Contains the average house prices for each borough, consisting of 353 rows and 49 columns.</a:t>
            </a:r>
            <a:endParaRPr lang="en-US" sz="240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61E1FA9-1AEB-664F-2A4F-26EF1D4F4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13" y="3432991"/>
            <a:ext cx="8410754" cy="23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7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1F59-C983-B7DB-B440-1DBD4740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0" dirty="0">
                <a:latin typeface="Arial"/>
                <a:cs typeface="Arial"/>
              </a:rPr>
              <a:t>Cleaning, transforming, and visualizing</a:t>
            </a: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2A81-8A11-2D83-8344-99AAD142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sz="2400" dirty="0"/>
              <a:t>Remove the first row (ID of each borough)</a:t>
            </a:r>
          </a:p>
          <a:p>
            <a:pPr marL="457200" indent="-457200">
              <a:buChar char="•"/>
            </a:pPr>
            <a:r>
              <a:rPr lang="en-US" sz="2400" dirty="0"/>
              <a:t>Rename the "Unnamed: 0" column to date</a:t>
            </a:r>
          </a:p>
          <a:p>
            <a:pPr marL="457200" indent="-457200">
              <a:buChar char="•"/>
            </a:pPr>
            <a:r>
              <a:rPr lang="en-US" sz="2400" dirty="0"/>
              <a:t>Remove unnecessary rows(leaving 32 rows only)</a:t>
            </a:r>
          </a:p>
          <a:p>
            <a:pPr marL="457200" indent="-457200">
              <a:buChar char="•"/>
            </a:pPr>
            <a:r>
              <a:rPr lang="en-US" sz="2400" dirty="0"/>
              <a:t>Set the date column as an index and transpose the dataset</a:t>
            </a:r>
          </a:p>
          <a:p>
            <a:pPr marL="457200" indent="-457200">
              <a:buChar char="•"/>
            </a:pPr>
            <a:r>
              <a:rPr lang="en-US" sz="2400" dirty="0"/>
              <a:t>Resetting the index and rename the 'index' column to  '</a:t>
            </a:r>
            <a:r>
              <a:rPr lang="en-US" sz="2400" dirty="0" err="1"/>
              <a:t>London_borough</a:t>
            </a:r>
            <a:r>
              <a:rPr lang="en-US" sz="2400" dirty="0"/>
              <a:t>'</a:t>
            </a:r>
          </a:p>
          <a:p>
            <a:pPr marL="457200" indent="-457200">
              <a:buChar char="•"/>
            </a:pPr>
            <a:r>
              <a:rPr lang="en-US" sz="2400" dirty="0"/>
              <a:t>Melted the dataset with '</a:t>
            </a:r>
            <a:r>
              <a:rPr lang="en-US" sz="2400" dirty="0" err="1"/>
              <a:t>London_borough</a:t>
            </a:r>
            <a:r>
              <a:rPr lang="en-US" sz="2400" dirty="0"/>
              <a:t>'  as variable _ID and '</a:t>
            </a:r>
            <a:r>
              <a:rPr lang="en-US" sz="2400" dirty="0" err="1"/>
              <a:t>AvergaePrice</a:t>
            </a:r>
            <a:r>
              <a:rPr lang="en-US" sz="2400" dirty="0"/>
              <a:t>' as the value.</a:t>
            </a:r>
          </a:p>
          <a:p>
            <a:pPr marL="457200" indent="-457200">
              <a:buChar char="•"/>
            </a:pPr>
            <a:endParaRPr lang="en-US" sz="2400" dirty="0"/>
          </a:p>
          <a:p>
            <a:pPr marL="457200" indent="-457200">
              <a:buChar char="•"/>
            </a:pPr>
            <a:endParaRPr lang="en-US" sz="2400" dirty="0"/>
          </a:p>
          <a:p>
            <a:pPr marL="457200" indent="-457200"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44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E292-728A-B76D-5838-89CC400B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84E8-74E3-398B-5315-E59311A6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Char char="•"/>
            </a:pPr>
            <a:r>
              <a:rPr lang="en-US" sz="2400" dirty="0"/>
              <a:t> Change the data type of each column using </a:t>
            </a:r>
            <a:r>
              <a:rPr lang="en-US" sz="2400" dirty="0" err="1"/>
              <a:t>convert_dtypes</a:t>
            </a:r>
            <a:r>
              <a:rPr lang="en-US" sz="2400" dirty="0"/>
              <a:t>() method</a:t>
            </a:r>
            <a:endParaRPr lang="en-US" dirty="0"/>
          </a:p>
          <a:p>
            <a:pPr marL="457200" indent="-457200" algn="just">
              <a:buChar char="•"/>
            </a:pPr>
            <a:r>
              <a:rPr lang="en-US" sz="2400" dirty="0"/>
              <a:t>Checked for missing values</a:t>
            </a:r>
          </a:p>
          <a:p>
            <a:pPr marL="457200" indent="-457200" algn="just">
              <a:buChar char="•"/>
            </a:pPr>
            <a:r>
              <a:rPr lang="en-US" sz="2400" dirty="0"/>
              <a:t>Separate the month and year columns from date </a:t>
            </a:r>
          </a:p>
          <a:p>
            <a:pPr marL="457200" indent="-457200" algn="just">
              <a:buChar char="•"/>
            </a:pPr>
            <a:endParaRPr lang="en-US" sz="2400" dirty="0"/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6E2D726-B7FB-6CAA-4941-DB786EFDA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797" y="3423699"/>
            <a:ext cx="9032934" cy="30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D697-592A-BB9E-B340-0547B90B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 Price changes in month in Sutton Borough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161C-EB4A-A787-9B73-65645A74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/>
              <a:t>Select the dataset for Sutton London Borough</a:t>
            </a:r>
          </a:p>
          <a:p>
            <a:pPr marL="457200" indent="-457200">
              <a:buChar char="•"/>
            </a:pPr>
            <a:r>
              <a:rPr lang="en-US"/>
              <a:t>Calculate average price on monthly basis</a:t>
            </a:r>
          </a:p>
          <a:p>
            <a:pPr marL="457200" indent="-457200">
              <a:buChar char="•"/>
            </a:pPr>
            <a:r>
              <a:rPr lang="en-US"/>
              <a:t>Visualize the 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9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9A33-F5CB-7031-78A8-563D6319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 Price Increase in London Borough(2003-2023)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8F17-11E6-2167-65D9-3BB9BD6F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Filter data for the last two decades (2003 to 2023) </a:t>
            </a:r>
            <a:r>
              <a:rPr lang="en-US" err="1">
                <a:ea typeface="+mn-lt"/>
                <a:cs typeface="+mn-lt"/>
              </a:rPr>
              <a:t>properties_last_two_decades</a:t>
            </a:r>
            <a:endParaRPr lang="en-US" dirty="0" err="1"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Calculate the average yearly price for each borough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Calculate the price increase for each borough from 2003 to 2023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Sort the boroughs by the greatest price increase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Plot the results using Matplotlib</a:t>
            </a:r>
            <a:endParaRPr lang="en-US" dirty="0"/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0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5C6E-54D3-4E15-46E6-5D4677F9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33333"/>
                </a:solidFill>
                <a:ea typeface="+mj-lt"/>
                <a:cs typeface="+mj-lt"/>
              </a:rPr>
              <a:t>The greatest increase in housing prices from 1998 to 2018 in London Borough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6C75-2BA2-E704-1F08-9DF800A2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10224880" cy="4286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Filter data for the years 1998 and 2018</a:t>
            </a:r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Calculate the average price for each borough in 1998 and 2018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Merge the two </a:t>
            </a:r>
            <a:r>
              <a:rPr lang="en-US" dirty="0" err="1">
                <a:ea typeface="+mn-lt"/>
                <a:cs typeface="+mn-lt"/>
              </a:rPr>
              <a:t>dataframes</a:t>
            </a:r>
            <a:r>
              <a:rPr lang="en-US" dirty="0">
                <a:ea typeface="+mn-lt"/>
                <a:cs typeface="+mn-lt"/>
              </a:rPr>
              <a:t> on Borough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Calculate the ratio of 2018 prices to 1998 prices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Sort by the ratio to see which boroughs have the highest increase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Plot the results using Matplotlib</a:t>
            </a:r>
            <a:endParaRPr lang="en-US" dirty="0"/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545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Custom</vt:lpstr>
      <vt:lpstr>Trends and Insight in London House Price</vt:lpstr>
      <vt:lpstr>Slides</vt:lpstr>
      <vt:lpstr>Introduction</vt:lpstr>
      <vt:lpstr>Data Source</vt:lpstr>
      <vt:lpstr>Cleaning, transforming, and visualizing </vt:lpstr>
      <vt:lpstr>PowerPoint Presentation</vt:lpstr>
      <vt:lpstr>House Price changes in month in Sutton Borough</vt:lpstr>
      <vt:lpstr>Average Price Increase in London Borough(2003-2023)</vt:lpstr>
      <vt:lpstr>The greatest increase in housing prices from 1998 to 2018 in London Borough</vt:lpstr>
      <vt:lpstr>Average House Price Changes on monthly basis</vt:lpstr>
      <vt:lpstr>Average House Price Increase over Two Decades</vt:lpstr>
      <vt:lpstr>Ratio of House Prices in 2018 to 1998 for London Borough</vt:lpstr>
      <vt:lpstr>Challenges</vt:lpstr>
      <vt:lpstr>Conclusion</vt:lpstr>
      <vt:lpstr>PowerPoint Presentation</vt:lpstr>
      <vt:lpstr>Future 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502</cp:revision>
  <dcterms:created xsi:type="dcterms:W3CDTF">2024-07-14T16:10:26Z</dcterms:created>
  <dcterms:modified xsi:type="dcterms:W3CDTF">2024-07-15T15:52:41Z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