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9" r:id="rId8"/>
    <p:sldId id="270" r:id="rId9"/>
    <p:sldId id="27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0C4C3-0C27-4B82-BCE8-53F5CCB70348}" v="6" dt="2025-03-26T11:03:56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864B-B78F-1AEB-4C4F-50C011C39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BDD1A-C620-0276-17C5-295C45ECE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94A1-55B1-CE38-2820-B1E4B3F7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D35E-2651-ADF1-75F2-0D7D0E02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DE02-AF4D-9490-7667-B6886941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059D-106F-720B-CCA2-2FCE6EB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3B3FF-C318-EDB3-F93A-CD703453E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6015-235D-6795-83B2-DF59C7F5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1A87-9831-2931-579F-0C13A94B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6697-983A-C6D2-D316-77029DDA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D499F-9712-187A-F92F-327B2FFDE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260C-22D5-5A98-31F8-4D116EC00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4AAD-8062-06DF-6ED5-C8210E5E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F0B9-1833-6C08-8756-9C294472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929C-C47C-091B-6477-86D4C86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8FED-4360-3B3E-9C68-F89F47F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83A8-C303-9AB9-185E-7A2D29CA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AEEF-2C82-875D-F57A-5AE5995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EBD6-F5B3-1C53-1F45-45CE82D5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8D35B-B096-02C9-2D49-6BC1004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EC04-941D-4005-479E-26F25900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75677-6344-8061-8226-C6219384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7A73-0F68-77A3-21A8-32E9DDFF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10F7-1399-616E-7A1D-65F4A0EA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B6DE-3A3C-BB90-CE75-5954FFBF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618E-1385-4FF4-5775-C14E4B3E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CDD9-37AB-E0AA-1EB3-5618A968A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B9A8B-3744-48B9-BDEF-E1A3DD80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976FD-2F55-1765-7810-A967FFA2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B8FC-1673-3E46-36CE-CBFDD80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3773-BDDD-143E-6044-19DD6CAB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4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0ADC-F79F-4C78-D029-2B773D50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A9C5-3E5B-49B1-CDC3-BDCB1106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DA9D0-7969-74FF-0E1E-07160A57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EAEA5-34B3-E41B-6A94-E0BC7416E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84BE3-4163-E5EF-86A8-48E919F67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2FF50-C0E8-9ADA-AB5B-A8198B19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F0386-455F-0C5D-EA74-3ECBAB0B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DBE37-E7B8-728D-3171-48047F9F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6454-47F2-15F5-602F-BB46202C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9579F-CDEE-65CA-3084-B1CB9E89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E651B-602C-C998-4151-6ECA8A15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995A0-B619-27F0-599E-E5FF648F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FE4AA-2ACE-C13E-9E1A-C773A07A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BB316-88AB-4F49-6DCA-5722B148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52BDA-2480-7C06-397F-60152F64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5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7810-243D-82FB-9864-8E473D3C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0083-9A67-3C12-C116-69D22CB4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77383-334C-2789-370D-844F3AED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0D70-CF3F-5BD2-0D6A-7A0B6915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116F7-B9D2-06F9-B89A-5F0F3220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A296B-ED6A-0941-EA76-CAD44A5A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56CE-9AAA-27BD-A6A7-9E5C5631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8DCBD-DF7D-0EEB-5A63-12E6E0D7F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B1DA0-161D-DBE6-8A53-47733598E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636F2-81A4-6ABC-813D-72BDB442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C797-44FA-3A89-2D4C-CFC6068A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5951-0BAE-528B-E34D-4D50FE8D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8E267-F26A-02AD-AD40-5DF348178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D15E6-63C3-155E-2A53-FBDCBFEC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F0AD2-9EC8-876C-831C-2B6F9C08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47B52-652D-4C55-AB31-FAAA8B1C6F7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3C9B-32FC-3BE3-5148-1252B78E3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7267-6D35-BDC5-8AAE-C368478B8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3E9BA-3614-4419-A768-6411D8405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2653-66EF-0DE1-673C-08E94717C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Wildlife Image Classification Using 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5C126-60B3-7E53-893B-B78E7CB46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Nusrat Asrafi</a:t>
            </a:r>
          </a:p>
          <a:p>
            <a:r>
              <a:rPr lang="en-US" dirty="0"/>
              <a:t>Date: 3/26/2025</a:t>
            </a:r>
          </a:p>
        </p:txBody>
      </p:sp>
    </p:spTree>
    <p:extLst>
      <p:ext uri="{BB962C8B-B14F-4D97-AF65-F5344CB8AC3E}">
        <p14:creationId xmlns:p14="http://schemas.microsoft.com/office/powerpoint/2010/main" val="269285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5DB-62B8-EC37-31AF-A2EB60FB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A816-DC8C-2CF1-1F58-6A113C26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Future Research Directions:</a:t>
            </a:r>
          </a:p>
          <a:p>
            <a:pPr lvl="1"/>
            <a:r>
              <a:rPr lang="en-US" dirty="0"/>
              <a:t>Experiment with alternative deep learning architectures such as Vision Transformers to improve classification performance.</a:t>
            </a:r>
          </a:p>
          <a:p>
            <a:pPr lvl="1"/>
            <a:r>
              <a:rPr lang="en-US" dirty="0"/>
              <a:t>Incorporate metadata features (e.g., location, time of capture) to enhance species prediction accuracy.</a:t>
            </a:r>
          </a:p>
          <a:p>
            <a:pPr lvl="1"/>
            <a:r>
              <a:rPr lang="en-US" dirty="0"/>
              <a:t>Explore ensemble modeling to combine multiple classifiers for higher robustness.</a:t>
            </a:r>
          </a:p>
          <a:p>
            <a:r>
              <a:rPr lang="en-US" dirty="0"/>
              <a:t>Recommendations for Improvement:</a:t>
            </a:r>
          </a:p>
          <a:p>
            <a:pPr lvl="1"/>
            <a:r>
              <a:rPr lang="en-US" dirty="0"/>
              <a:t>Dataset Expansion: Increase the diversity of training images, particularly for underrepresented species.</a:t>
            </a:r>
          </a:p>
          <a:p>
            <a:pPr lvl="1"/>
            <a:r>
              <a:rPr lang="en-US" dirty="0"/>
              <a:t>Fine-Tuning: Further unfreeze deeper layers of ResNet50 for improved feature extraction.</a:t>
            </a:r>
          </a:p>
          <a:p>
            <a:pPr lvl="1"/>
            <a:r>
              <a:rPr lang="en-US" dirty="0"/>
              <a:t>Deployment: Develop a web application that allows researchers to upload images and receive real-time automated species classification results.</a:t>
            </a:r>
          </a:p>
        </p:txBody>
      </p:sp>
    </p:spTree>
    <p:extLst>
      <p:ext uri="{BB962C8B-B14F-4D97-AF65-F5344CB8AC3E}">
        <p14:creationId xmlns:p14="http://schemas.microsoft.com/office/powerpoint/2010/main" val="236603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D4CB-1AF8-5563-9948-43B9AD6C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5777-5646-95A5-2BC6-B0A157D8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Transfer learning successfully automated wildlife species classification with high accuracy (83.7%).</a:t>
            </a:r>
          </a:p>
          <a:p>
            <a:pPr lvl="1"/>
            <a:r>
              <a:rPr lang="en-US" dirty="0"/>
              <a:t>The model demonstrated strong generalization, significantly reducing manual classification effort.</a:t>
            </a:r>
          </a:p>
          <a:p>
            <a:pPr lvl="1"/>
            <a:r>
              <a:rPr lang="en-US" dirty="0"/>
              <a:t>The project contributes to conservation efforts by enabling more efficient ecological data analysis.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Implement the model in real-world conservation applications.</a:t>
            </a:r>
          </a:p>
          <a:p>
            <a:pPr lvl="1"/>
            <a:r>
              <a:rPr lang="en-US" dirty="0"/>
              <a:t>Continue refining classification techniques through additional research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64423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FE8A-43A4-AB46-9636-F2E0AE89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44C9-7D50-78F4-91FE-E299516A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Session</a:t>
            </a:r>
          </a:p>
          <a:p>
            <a:r>
              <a:rPr lang="en-US" dirty="0"/>
              <a:t>Contact Information: Asrafi.Nusrat@gmail.com</a:t>
            </a:r>
          </a:p>
        </p:txBody>
      </p:sp>
    </p:spTree>
    <p:extLst>
      <p:ext uri="{BB962C8B-B14F-4D97-AF65-F5344CB8AC3E}">
        <p14:creationId xmlns:p14="http://schemas.microsoft.com/office/powerpoint/2010/main" val="27290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299D-3137-5C64-D1BC-C45F47F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5043-D303-72EC-F8DC-0051EBC8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Overview: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EcoTrack</a:t>
            </a:r>
            <a:r>
              <a:rPr lang="en-US" dirty="0"/>
              <a:t> Conservation Initiative aims to automate the classification of wildlife species using advanced machine learning techniques.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iNaturalist</a:t>
            </a:r>
            <a:r>
              <a:rPr lang="en-US" dirty="0"/>
              <a:t> dataset contains thousands of wildlife images collected from citizen scientists and researchers.</a:t>
            </a:r>
          </a:p>
          <a:p>
            <a:pPr lvl="1"/>
            <a:r>
              <a:rPr lang="en-US" dirty="0"/>
              <a:t>This project leverages transfer learning to enhance classification efficiency and aims to achieve at least 60% accuracy.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Manual classification of wildlife images is time-consuming, inefficient, and prone to human error.</a:t>
            </a:r>
          </a:p>
          <a:p>
            <a:pPr lvl="1"/>
            <a:r>
              <a:rPr lang="en-US" dirty="0"/>
              <a:t>Automating species identification supports biodiversity research, conservation efforts, and ecological monitoring.</a:t>
            </a:r>
          </a:p>
          <a:p>
            <a:pPr lvl="1"/>
            <a:r>
              <a:rPr lang="en-US" dirty="0"/>
              <a:t>Developing a robust classification system will help researchers analyze ecological patterns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40263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7C52-3C31-AD21-6106-6F7B3ECAE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Data Collection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8CB9-D0E1-9C3D-096B-F4556A20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iNaturalist</a:t>
            </a:r>
            <a:r>
              <a:rPr lang="en-US" dirty="0"/>
              <a:t> dataset consists of 12,000 images representing a diverse set of wildlife species.</a:t>
            </a:r>
          </a:p>
          <a:p>
            <a:r>
              <a:rPr lang="en-US" dirty="0"/>
              <a:t>Preprocessing Steps:</a:t>
            </a:r>
          </a:p>
          <a:p>
            <a:pPr lvl="1"/>
            <a:r>
              <a:rPr lang="en-US" dirty="0"/>
              <a:t>Images resized to 224x224 pixels for consistency with ResNet50 input requirements.</a:t>
            </a:r>
          </a:p>
          <a:p>
            <a:pPr lvl="1"/>
            <a:r>
              <a:rPr lang="en-US" dirty="0"/>
              <a:t>Normalization applied to scale pixel values.</a:t>
            </a:r>
          </a:p>
          <a:p>
            <a:pPr lvl="1"/>
            <a:r>
              <a:rPr lang="en-US" dirty="0"/>
              <a:t>Data augmentation techniques used (rotation, flipping, zooming) to improve model generalization.</a:t>
            </a:r>
          </a:p>
          <a:p>
            <a:r>
              <a:rPr lang="en-US" dirty="0"/>
              <a:t>Train-Test Split:</a:t>
            </a:r>
          </a:p>
          <a:p>
            <a:pPr lvl="1"/>
            <a:r>
              <a:rPr lang="en-US" dirty="0"/>
              <a:t>90% of the dataset allocated for training.</a:t>
            </a:r>
          </a:p>
          <a:p>
            <a:pPr lvl="1"/>
            <a:r>
              <a:rPr lang="en-US" dirty="0"/>
              <a:t>10% reserved for validation and performance assessment.</a:t>
            </a:r>
          </a:p>
        </p:txBody>
      </p:sp>
    </p:spTree>
    <p:extLst>
      <p:ext uri="{BB962C8B-B14F-4D97-AF65-F5344CB8AC3E}">
        <p14:creationId xmlns:p14="http://schemas.microsoft.com/office/powerpoint/2010/main" val="360759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9A9F-A257-9EFC-F440-01E26D29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Methodology - Model Selection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1B15-86DB-F790-ECE6-5D8BA555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Base Model:</a:t>
            </a:r>
          </a:p>
          <a:p>
            <a:pPr lvl="1"/>
            <a:r>
              <a:rPr lang="en-US" dirty="0"/>
              <a:t>ResNet50, a deep convolutional neural network pretrained on ImageNet, was selected for transfer learning.</a:t>
            </a:r>
          </a:p>
          <a:p>
            <a:r>
              <a:rPr lang="en-US" dirty="0"/>
              <a:t>Custom Layers Added:</a:t>
            </a:r>
          </a:p>
          <a:p>
            <a:pPr lvl="1"/>
            <a:r>
              <a:rPr lang="en-US" dirty="0"/>
              <a:t>Fully connected layers with </a:t>
            </a:r>
            <a:r>
              <a:rPr lang="en-US" dirty="0" err="1"/>
              <a:t>ReLU</a:t>
            </a:r>
            <a:r>
              <a:rPr lang="en-US" dirty="0"/>
              <a:t> activation functions.</a:t>
            </a:r>
          </a:p>
          <a:p>
            <a:pPr lvl="1"/>
            <a:r>
              <a:rPr lang="en-US" dirty="0"/>
              <a:t>Dropout layer (0.5) to prevent overfitting.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output layer for multi-class classification.</a:t>
            </a:r>
          </a:p>
          <a:p>
            <a:r>
              <a:rPr lang="en-US" dirty="0"/>
              <a:t>Optimization Strategies:</a:t>
            </a:r>
          </a:p>
          <a:p>
            <a:pPr lvl="1"/>
            <a:r>
              <a:rPr lang="en-US" dirty="0"/>
              <a:t>Adam optimizer with a learning rate of 0.0001.</a:t>
            </a:r>
          </a:p>
          <a:p>
            <a:pPr lvl="1"/>
            <a:r>
              <a:rPr lang="en-US" dirty="0"/>
              <a:t>Categorical </a:t>
            </a:r>
            <a:r>
              <a:rPr lang="en-US" dirty="0" err="1"/>
              <a:t>crossentropy</a:t>
            </a:r>
            <a:r>
              <a:rPr lang="en-US" dirty="0"/>
              <a:t> as the loss function.</a:t>
            </a:r>
          </a:p>
          <a:p>
            <a:pPr lvl="1"/>
            <a:r>
              <a:rPr lang="en-US" dirty="0"/>
              <a:t>Early stopping mechanism (patience of 3 epochs) to halt training when improvements plateau.</a:t>
            </a:r>
          </a:p>
        </p:txBody>
      </p:sp>
    </p:spTree>
    <p:extLst>
      <p:ext uri="{BB962C8B-B14F-4D97-AF65-F5344CB8AC3E}">
        <p14:creationId xmlns:p14="http://schemas.microsoft.com/office/powerpoint/2010/main" val="2168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B5C6-2FD4-B606-CBAA-60C1CC09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4E7C-A453-6CB4-F557-00B5E14A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Process:</a:t>
            </a:r>
          </a:p>
          <a:p>
            <a:pPr lvl="1"/>
            <a:r>
              <a:rPr lang="en-US" dirty="0"/>
              <a:t>Learning Rate: Reduced to 0.00005 to fine-tune performance.</a:t>
            </a:r>
          </a:p>
          <a:p>
            <a:pPr lvl="1"/>
            <a:r>
              <a:rPr lang="en-US" dirty="0"/>
              <a:t>Dropout Rate: Experimented with values, best results observed at 0.4.Layers </a:t>
            </a:r>
          </a:p>
          <a:p>
            <a:pPr lvl="1"/>
            <a:r>
              <a:rPr lang="en-US" dirty="0"/>
              <a:t>Unfrozen: Partial unfreezing of deeper ResNet50 layers improved feature extraction and accuracy.</a:t>
            </a:r>
          </a:p>
          <a:p>
            <a:r>
              <a:rPr lang="en-US" dirty="0"/>
              <a:t>Tuning Tool Used:</a:t>
            </a:r>
          </a:p>
          <a:p>
            <a:pPr lvl="1"/>
            <a:r>
              <a:rPr lang="en-US" dirty="0" err="1"/>
              <a:t>KerasTuner</a:t>
            </a:r>
            <a:r>
              <a:rPr lang="en-US" dirty="0"/>
              <a:t> was utilized to systematically explore hyperparameter combinations and select the optimal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69904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6707-2CF8-5B71-D780-55C1D52E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05D0-D661-DD33-34A4-6AD50462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Performance Metrics:</a:t>
            </a:r>
          </a:p>
          <a:p>
            <a:pPr lvl="1"/>
            <a:r>
              <a:rPr lang="en-US" dirty="0"/>
              <a:t>Achieved 83.7% accuracy on the train set, exceeding the initial goal of 80%.</a:t>
            </a:r>
          </a:p>
          <a:p>
            <a:pPr lvl="1"/>
            <a:r>
              <a:rPr lang="en-US" dirty="0"/>
              <a:t>Observed misclassifications primarily in species with similar visual features.</a:t>
            </a:r>
          </a:p>
          <a:p>
            <a:pPr lvl="1"/>
            <a:r>
              <a:rPr lang="en-US" dirty="0"/>
              <a:t>Data augmentation played a crucial role in reducing overfitting and improving generalization.</a:t>
            </a:r>
          </a:p>
          <a:p>
            <a:r>
              <a:rPr lang="en-US" dirty="0"/>
              <a:t>Visualizations:</a:t>
            </a:r>
          </a:p>
          <a:p>
            <a:pPr lvl="1"/>
            <a:r>
              <a:rPr lang="en-US" dirty="0"/>
              <a:t>Sample Predictions: Correctly and incorrectly classified images illustrate model strengths and weaknesses.</a:t>
            </a:r>
          </a:p>
          <a:p>
            <a:pPr lvl="1"/>
            <a:r>
              <a:rPr lang="en-US" dirty="0"/>
              <a:t>Confusion Matrix: Highlights class-wise accuracy and areas needing improvement.</a:t>
            </a:r>
          </a:p>
          <a:p>
            <a:pPr lvl="1"/>
            <a:r>
              <a:rPr lang="en-US" dirty="0"/>
              <a:t>Training Performance Graphs: Accuracy and loss curves depict model convergence and stability.</a:t>
            </a:r>
          </a:p>
        </p:txBody>
      </p:sp>
    </p:spTree>
    <p:extLst>
      <p:ext uri="{BB962C8B-B14F-4D97-AF65-F5344CB8AC3E}">
        <p14:creationId xmlns:p14="http://schemas.microsoft.com/office/powerpoint/2010/main" val="159633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A78D-7E6F-3DD5-2814-A5777014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Predictions</a:t>
            </a:r>
          </a:p>
        </p:txBody>
      </p:sp>
      <p:pic>
        <p:nvPicPr>
          <p:cNvPr id="5" name="Content Placeholder 4" descr="A frog on a rock&#10;&#10;AI-generated content may be incorrect.">
            <a:extLst>
              <a:ext uri="{FF2B5EF4-FFF2-40B4-BE49-F238E27FC236}">
                <a16:creationId xmlns:a16="http://schemas.microsoft.com/office/drawing/2014/main" id="{EB933989-2606-672C-37C1-4249D0F14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2619976"/>
            <a:ext cx="8468907" cy="2762636"/>
          </a:xfrm>
        </p:spPr>
      </p:pic>
    </p:spTree>
    <p:extLst>
      <p:ext uri="{BB962C8B-B14F-4D97-AF65-F5344CB8AC3E}">
        <p14:creationId xmlns:p14="http://schemas.microsoft.com/office/powerpoint/2010/main" val="227271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303A-D93C-4D3C-B575-958FAFCF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09A52-C488-1E97-5D83-3F71B4FA9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94" y="1690688"/>
            <a:ext cx="70594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5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6C48-29B6-BA52-0411-D6175CD0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Performance Graphs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9B69BB-070E-2D43-C6D7-4DE2C2C52C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95" y="2204494"/>
            <a:ext cx="9308610" cy="35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26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Automated Wildlife Image Classification Using Transfer Learning</vt:lpstr>
      <vt:lpstr>Introduction</vt:lpstr>
      <vt:lpstr>Methodology - Data Collection &amp; Preprocessing</vt:lpstr>
      <vt:lpstr> Methodology - Model Selection &amp; Training</vt:lpstr>
      <vt:lpstr> Hyperparameter Tuning</vt:lpstr>
      <vt:lpstr>Results &amp; Discussion</vt:lpstr>
      <vt:lpstr>Sample Predictions</vt:lpstr>
      <vt:lpstr>Confusion Matrix</vt:lpstr>
      <vt:lpstr>Training Performance Graphs</vt:lpstr>
      <vt:lpstr>Future Research &amp; Recommendations</vt:lpstr>
      <vt:lpstr>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Nusrat Asrafi</dc:creator>
  <cp:lastModifiedBy>Nusrat Asrafi</cp:lastModifiedBy>
  <cp:revision>2</cp:revision>
  <dcterms:created xsi:type="dcterms:W3CDTF">2025-03-26T10:21:11Z</dcterms:created>
  <dcterms:modified xsi:type="dcterms:W3CDTF">2025-03-26T11:06:52Z</dcterms:modified>
</cp:coreProperties>
</file>