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Open Sans Bold" charset="1" panose="00000000000000000000"/>
      <p:regular r:id="rId20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sp>
        <p:nvSpPr>
          <p:cNvPr name="Freeform 4" id="4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50578" y="2040798"/>
            <a:ext cx="10737422" cy="2790100"/>
            <a:chOff x="0" y="0"/>
            <a:chExt cx="14316562" cy="37201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16563" cy="3720134"/>
            </a:xfrm>
            <a:custGeom>
              <a:avLst/>
              <a:gdLst/>
              <a:ahLst/>
              <a:cxnLst/>
              <a:rect r="r" b="b" t="t" l="l"/>
              <a:pathLst>
                <a:path h="3720134" w="14316563">
                  <a:moveTo>
                    <a:pt x="0" y="0"/>
                  </a:moveTo>
                  <a:lnTo>
                    <a:pt x="14316563" y="0"/>
                  </a:lnTo>
                  <a:lnTo>
                    <a:pt x="14316563" y="3720134"/>
                  </a:lnTo>
                  <a:lnTo>
                    <a:pt x="0" y="3720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16562" cy="37677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687"/>
                </a:lnSpc>
              </a:pPr>
              <a:r>
                <a:rPr lang="en-US" sz="53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“</a:t>
              </a:r>
              <a:r>
                <a:rPr lang="en-US" sz="53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Sales Performance Dashboard using Microsoft Excel </a:t>
              </a:r>
            </a:p>
            <a:p>
              <a:pPr algn="l">
                <a:lnSpc>
                  <a:spcPts val="6688"/>
                </a:lnSpc>
              </a:pPr>
              <a:r>
                <a:rPr lang="en-US" sz="53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– Superstore Dataset”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50237" y="5278190"/>
            <a:ext cx="9445526" cy="518559"/>
            <a:chOff x="0" y="0"/>
            <a:chExt cx="12594035" cy="6914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94035" cy="691412"/>
            </a:xfrm>
            <a:custGeom>
              <a:avLst/>
              <a:gdLst/>
              <a:ahLst/>
              <a:cxnLst/>
              <a:rect r="r" b="b" t="t" l="l"/>
              <a:pathLst>
                <a:path h="691412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12594035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 b="true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Based on Superstore Dataset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50237" y="6050756"/>
            <a:ext cx="9445526" cy="518559"/>
            <a:chOff x="0" y="0"/>
            <a:chExt cx="12594035" cy="691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94035" cy="691412"/>
            </a:xfrm>
            <a:custGeom>
              <a:avLst/>
              <a:gdLst/>
              <a:ahLst/>
              <a:cxnLst/>
              <a:rect r="r" b="b" t="t" l="l"/>
              <a:pathLst>
                <a:path h="691412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2594035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 b="true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Nusrat, Data Analyst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50237" y="6823322"/>
            <a:ext cx="9445526" cy="518559"/>
            <a:chOff x="0" y="0"/>
            <a:chExt cx="12594035" cy="6914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94035" cy="691412"/>
            </a:xfrm>
            <a:custGeom>
              <a:avLst/>
              <a:gdLst/>
              <a:ahLst/>
              <a:cxnLst/>
              <a:rect r="r" b="b" t="t" l="l"/>
              <a:pathLst>
                <a:path h="691412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2594035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 b="true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October 26, 2023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2238" y="5646836"/>
            <a:ext cx="7088237" cy="885974"/>
            <a:chOff x="0" y="0"/>
            <a:chExt cx="9450983" cy="11812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50984" cy="1181298"/>
            </a:xfrm>
            <a:custGeom>
              <a:avLst/>
              <a:gdLst/>
              <a:ahLst/>
              <a:cxnLst/>
              <a:rect r="r" b="b" t="t" l="l"/>
              <a:pathLst>
                <a:path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2238" y="6958012"/>
            <a:ext cx="16303526" cy="453629"/>
            <a:chOff x="0" y="0"/>
            <a:chExt cx="21738035" cy="6048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21738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Let’s Connect: LinkedIn or Email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7730579"/>
            <a:ext cx="16303526" cy="453629"/>
            <a:chOff x="0" y="0"/>
            <a:chExt cx="21738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738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Questions?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8288000" cy="3634740"/>
          </a:xfrm>
          <a:custGeom>
            <a:avLst/>
            <a:gdLst/>
            <a:ahLst/>
            <a:cxnLst/>
            <a:rect r="r" b="b" t="t" l="l"/>
            <a:pathLst>
              <a:path h="3634740" w="18288000">
                <a:moveTo>
                  <a:pt x="0" y="0"/>
                </a:moveTo>
                <a:lnTo>
                  <a:pt x="18288000" y="0"/>
                </a:lnTo>
                <a:lnTo>
                  <a:pt x="18288000" y="3634740"/>
                </a:lnTo>
                <a:lnTo>
                  <a:pt x="0" y="3634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sp>
        <p:nvSpPr>
          <p:cNvPr name="Freeform 4" id="4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2238" y="2120652"/>
            <a:ext cx="7579816" cy="885974"/>
            <a:chOff x="0" y="0"/>
            <a:chExt cx="10106422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06422" cy="1181298"/>
            </a:xfrm>
            <a:custGeom>
              <a:avLst/>
              <a:gdLst/>
              <a:ahLst/>
              <a:cxnLst/>
              <a:rect r="r" b="b" t="t" l="l"/>
              <a:pathLst>
                <a:path h="1181298" w="10106422">
                  <a:moveTo>
                    <a:pt x="0" y="0"/>
                  </a:moveTo>
                  <a:lnTo>
                    <a:pt x="10106422" y="0"/>
                  </a:lnTo>
                  <a:lnTo>
                    <a:pt x="1010642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106422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Project Overview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3431827"/>
            <a:ext cx="9445526" cy="907256"/>
            <a:chOff x="0" y="0"/>
            <a:chExt cx="12594035" cy="12096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Objective: Analyze sales, profit, and performance using Excel dashboards.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7475" y="4972199"/>
            <a:ext cx="647402" cy="647403"/>
            <a:chOff x="0" y="0"/>
            <a:chExt cx="863203" cy="863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913632" y="4976961"/>
            <a:ext cx="3544044" cy="554239"/>
            <a:chOff x="0" y="0"/>
            <a:chExt cx="4725392" cy="7389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25392" cy="738985"/>
            </a:xfrm>
            <a:custGeom>
              <a:avLst/>
              <a:gdLst/>
              <a:ahLst/>
              <a:cxnLst/>
              <a:rect r="r" b="b" t="t" l="l"/>
              <a:pathLst>
                <a:path h="738985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738985"/>
                  </a:lnTo>
                  <a:lnTo>
                    <a:pt x="0" y="7389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725392" cy="777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Objective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13632" y="5589985"/>
            <a:ext cx="3659684" cy="907256"/>
            <a:chOff x="0" y="0"/>
            <a:chExt cx="4879578" cy="12096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79579" cy="1209675"/>
            </a:xfrm>
            <a:custGeom>
              <a:avLst/>
              <a:gdLst/>
              <a:ahLst/>
              <a:cxnLst/>
              <a:rect r="r" b="b" t="t" l="l"/>
              <a:pathLst>
                <a:path h="1209675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4879578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Analyze sales, profit, and performance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52071" y="4972199"/>
            <a:ext cx="647403" cy="647403"/>
            <a:chOff x="0" y="0"/>
            <a:chExt cx="863203" cy="8632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778229" y="4976961"/>
            <a:ext cx="3544044" cy="554239"/>
            <a:chOff x="0" y="0"/>
            <a:chExt cx="4725392" cy="73898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25392" cy="738985"/>
            </a:xfrm>
            <a:custGeom>
              <a:avLst/>
              <a:gdLst/>
              <a:ahLst/>
              <a:cxnLst/>
              <a:rect r="r" b="b" t="t" l="l"/>
              <a:pathLst>
                <a:path h="738985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738985"/>
                  </a:lnTo>
                  <a:lnTo>
                    <a:pt x="0" y="7389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725392" cy="777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Dataset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778229" y="5589985"/>
            <a:ext cx="3659684" cy="453629"/>
            <a:chOff x="0" y="0"/>
            <a:chExt cx="4879578" cy="604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79579" cy="604838"/>
            </a:xfrm>
            <a:custGeom>
              <a:avLst/>
              <a:gdLst/>
              <a:ahLst/>
              <a:cxnLst/>
              <a:rect r="r" b="b" t="t" l="l"/>
              <a:pathLst>
                <a:path h="604838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487957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Superstore Dataset (Kaggle)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87475" y="7094935"/>
            <a:ext cx="647402" cy="647403"/>
            <a:chOff x="0" y="0"/>
            <a:chExt cx="863203" cy="8632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913632" y="7099697"/>
            <a:ext cx="3544044" cy="554239"/>
            <a:chOff x="0" y="0"/>
            <a:chExt cx="4725392" cy="73898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25392" cy="738985"/>
            </a:xfrm>
            <a:custGeom>
              <a:avLst/>
              <a:gdLst/>
              <a:ahLst/>
              <a:cxnLst/>
              <a:rect r="r" b="b" t="t" l="l"/>
              <a:pathLst>
                <a:path h="738985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738985"/>
                  </a:lnTo>
                  <a:lnTo>
                    <a:pt x="0" y="7389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725392" cy="777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Tools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913632" y="7712720"/>
            <a:ext cx="8524131" cy="453629"/>
            <a:chOff x="0" y="0"/>
            <a:chExt cx="11365508" cy="60483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365509" cy="604838"/>
            </a:xfrm>
            <a:custGeom>
              <a:avLst/>
              <a:gdLst/>
              <a:ahLst/>
              <a:cxnLst/>
              <a:rect r="r" b="b" t="t" l="l"/>
              <a:pathLst>
                <a:path h="604838" w="11365509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1136550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Microsoft Excel (Pivot Tables, Charts)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5886599" y="5022204"/>
            <a:ext cx="578348" cy="578348"/>
          </a:xfrm>
          <a:custGeom>
            <a:avLst/>
            <a:gdLst/>
            <a:ahLst/>
            <a:cxnLst/>
            <a:rect r="r" b="b" t="t" l="l"/>
            <a:pathLst>
              <a:path h="578348" w="578348">
                <a:moveTo>
                  <a:pt x="0" y="0"/>
                </a:moveTo>
                <a:lnTo>
                  <a:pt x="578347" y="0"/>
                </a:lnTo>
                <a:lnTo>
                  <a:pt x="578347" y="578347"/>
                </a:lnTo>
                <a:lnTo>
                  <a:pt x="0" y="5783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28700" y="5018485"/>
            <a:ext cx="584800" cy="554829"/>
          </a:xfrm>
          <a:custGeom>
            <a:avLst/>
            <a:gdLst/>
            <a:ahLst/>
            <a:cxnLst/>
            <a:rect r="r" b="b" t="t" l="l"/>
            <a:pathLst>
              <a:path h="554829" w="584800">
                <a:moveTo>
                  <a:pt x="0" y="0"/>
                </a:moveTo>
                <a:lnTo>
                  <a:pt x="584800" y="0"/>
                </a:lnTo>
                <a:lnTo>
                  <a:pt x="584800" y="554830"/>
                </a:lnTo>
                <a:lnTo>
                  <a:pt x="0" y="554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008088" y="7166815"/>
            <a:ext cx="606177" cy="472818"/>
          </a:xfrm>
          <a:custGeom>
            <a:avLst/>
            <a:gdLst/>
            <a:ahLst/>
            <a:cxnLst/>
            <a:rect r="r" b="b" t="t" l="l"/>
            <a:pathLst>
              <a:path h="472818" w="606177">
                <a:moveTo>
                  <a:pt x="0" y="0"/>
                </a:moveTo>
                <a:lnTo>
                  <a:pt x="606177" y="0"/>
                </a:lnTo>
                <a:lnTo>
                  <a:pt x="606177" y="472818"/>
                </a:lnTo>
                <a:lnTo>
                  <a:pt x="0" y="4728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sp>
        <p:nvSpPr>
          <p:cNvPr name="Freeform 4" id="4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92238" y="3004840"/>
            <a:ext cx="9083725" cy="885974"/>
            <a:chOff x="0" y="0"/>
            <a:chExt cx="12111633" cy="1181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11634" cy="1181298"/>
            </a:xfrm>
            <a:custGeom>
              <a:avLst/>
              <a:gdLst/>
              <a:ahLst/>
              <a:cxnLst/>
              <a:rect r="r" b="b" t="t" l="l"/>
              <a:pathLst>
                <a:path h="1181298" w="12111634">
                  <a:moveTo>
                    <a:pt x="0" y="0"/>
                  </a:moveTo>
                  <a:lnTo>
                    <a:pt x="12111634" y="0"/>
                  </a:lnTo>
                  <a:lnTo>
                    <a:pt x="1211163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111633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Dataset Description</a:t>
              </a:r>
            </a:p>
          </p:txBody>
        </p:sp>
      </p:grpSp>
      <p:sp>
        <p:nvSpPr>
          <p:cNvPr name="Freeform 8" id="8" descr="preencoded.png"/>
          <p:cNvSpPr/>
          <p:nvPr/>
        </p:nvSpPr>
        <p:spPr>
          <a:xfrm flipH="false" flipV="false" rot="0">
            <a:off x="992238" y="4316016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2238" y="5308252"/>
            <a:ext cx="2864941" cy="442912"/>
            <a:chOff x="0" y="0"/>
            <a:chExt cx="381992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19922" cy="590550"/>
            </a:xfrm>
            <a:custGeom>
              <a:avLst/>
              <a:gdLst/>
              <a:ahLst/>
              <a:cxnLst/>
              <a:rect r="r" b="b" t="t" l="l"/>
              <a:pathLst>
                <a:path h="59055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1992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Source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921276"/>
            <a:ext cx="2864941" cy="453629"/>
            <a:chOff x="0" y="0"/>
            <a:chExt cx="3819922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19922" cy="604838"/>
            </a:xfrm>
            <a:custGeom>
              <a:avLst/>
              <a:gdLst/>
              <a:ahLst/>
              <a:cxnLst/>
              <a:rect r="r" b="b" t="t" l="l"/>
              <a:pathLst>
                <a:path h="604838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381992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Kaggle</a:t>
              </a:r>
            </a:p>
          </p:txBody>
        </p:sp>
      </p:grpSp>
      <p:sp>
        <p:nvSpPr>
          <p:cNvPr name="Freeform 15" id="15" descr="preencoded.png"/>
          <p:cNvSpPr/>
          <p:nvPr/>
        </p:nvSpPr>
        <p:spPr>
          <a:xfrm flipH="false" flipV="false" rot="0">
            <a:off x="4282380" y="4316016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282380" y="5308252"/>
            <a:ext cx="2865090" cy="442912"/>
            <a:chOff x="0" y="0"/>
            <a:chExt cx="382012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20120" cy="590550"/>
            </a:xfrm>
            <a:custGeom>
              <a:avLst/>
              <a:gdLst/>
              <a:ahLst/>
              <a:cxnLst/>
              <a:rect r="r" b="b" t="t" l="l"/>
              <a:pathLst>
                <a:path h="590550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820120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Records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282380" y="5921276"/>
            <a:ext cx="2865090" cy="453629"/>
            <a:chOff x="0" y="0"/>
            <a:chExt cx="3820120" cy="6048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820120" cy="604838"/>
            </a:xfrm>
            <a:custGeom>
              <a:avLst/>
              <a:gdLst/>
              <a:ahLst/>
              <a:cxnLst/>
              <a:rect r="r" b="b" t="t" l="l"/>
              <a:pathLst>
                <a:path h="604838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3820120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9,994 orders</a:t>
              </a:r>
            </a:p>
          </p:txBody>
        </p:sp>
      </p:grpSp>
      <p:sp>
        <p:nvSpPr>
          <p:cNvPr name="Freeform 22" id="22" descr="preencoded.png"/>
          <p:cNvSpPr/>
          <p:nvPr/>
        </p:nvSpPr>
        <p:spPr>
          <a:xfrm flipH="false" flipV="false" rot="0">
            <a:off x="7572672" y="4316016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7572672" y="5308252"/>
            <a:ext cx="2864941" cy="442912"/>
            <a:chOff x="0" y="0"/>
            <a:chExt cx="3819922" cy="590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819922" cy="590550"/>
            </a:xfrm>
            <a:custGeom>
              <a:avLst/>
              <a:gdLst/>
              <a:ahLst/>
              <a:cxnLst/>
              <a:rect r="r" b="b" t="t" l="l"/>
              <a:pathLst>
                <a:path h="59055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81992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Fields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572672" y="5921276"/>
            <a:ext cx="2864941" cy="1360885"/>
            <a:chOff x="0" y="0"/>
            <a:chExt cx="3819922" cy="18145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819922" cy="1814513"/>
            </a:xfrm>
            <a:custGeom>
              <a:avLst/>
              <a:gdLst/>
              <a:ahLst/>
              <a:cxnLst/>
              <a:rect r="r" b="b" t="t" l="l"/>
              <a:pathLst>
                <a:path h="1814513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3819922" cy="19002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Order ID, Sales, Profit, Category, Region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783761"/>
            <a:ext cx="9607451" cy="885974"/>
            <a:chOff x="0" y="0"/>
            <a:chExt cx="12809935" cy="11812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09935" cy="1181298"/>
            </a:xfrm>
            <a:custGeom>
              <a:avLst/>
              <a:gdLst/>
              <a:ahLst/>
              <a:cxnLst/>
              <a:rect r="r" b="b" t="t" l="l"/>
              <a:pathLst>
                <a:path h="1181298" w="12809935">
                  <a:moveTo>
                    <a:pt x="0" y="0"/>
                  </a:moveTo>
                  <a:lnTo>
                    <a:pt x="12809935" y="0"/>
                  </a:lnTo>
                  <a:lnTo>
                    <a:pt x="12809935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809935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Key Metrics Analyzed</a:t>
              </a: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810061" y="2609850"/>
          <a:ext cx="17226545" cy="6696075"/>
        </p:xfrm>
        <a:graphic>
          <a:graphicData uri="http://schemas.openxmlformats.org/drawingml/2006/table">
            <a:tbl>
              <a:tblPr/>
              <a:tblGrid>
                <a:gridCol w="4665272"/>
                <a:gridCol w="12561273"/>
              </a:tblGrid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💰 Total Sales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 revenue generated from all transactions.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📈 Total Profit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 earnings after subtracting costs from total sales.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🧾 Number of Orders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number of unique sales/orders placed.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📊 Average Order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Sales / Number of Orders – shows the average value per order.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🏆 Top Categories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 5 product categories contributing highest to overall sales.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📅 Monthly Sales Trend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Month-wise pattern of sales to analyze growth or dip over time.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5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🌍 Region-wise Sales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Comparative performance of different regions based on total sales.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32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2237" y="1437829"/>
            <a:ext cx="12596069" cy="1193802"/>
            <a:chOff x="0" y="0"/>
            <a:chExt cx="16794758" cy="15917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94758" cy="1591737"/>
            </a:xfrm>
            <a:custGeom>
              <a:avLst/>
              <a:gdLst/>
              <a:ahLst/>
              <a:cxnLst/>
              <a:rect r="r" b="b" t="t" l="l"/>
              <a:pathLst>
                <a:path h="1591737" w="16794758">
                  <a:moveTo>
                    <a:pt x="0" y="0"/>
                  </a:moveTo>
                  <a:lnTo>
                    <a:pt x="16794758" y="0"/>
                  </a:lnTo>
                  <a:lnTo>
                    <a:pt x="16794758" y="1591737"/>
                  </a:lnTo>
                  <a:lnTo>
                    <a:pt x="0" y="15917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6794758" cy="16488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311"/>
                </a:lnSpc>
              </a:pPr>
              <a:r>
                <a:rPr lang="en-US" sz="58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Excel Dashboard Snapshots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2237" y="2890838"/>
            <a:ext cx="16303526" cy="518559"/>
            <a:chOff x="0" y="0"/>
            <a:chExt cx="21738035" cy="691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38034" cy="691412"/>
            </a:xfrm>
            <a:custGeom>
              <a:avLst/>
              <a:gdLst/>
              <a:ahLst/>
              <a:cxnLst/>
              <a:rect r="r" b="b" t="t" l="l"/>
              <a:pathLst>
                <a:path h="691412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21738035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Dashboard images displaying sales, charts, and regional data.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9863" y="5642372"/>
            <a:ext cx="3544044" cy="615567"/>
            <a:chOff x="0" y="0"/>
            <a:chExt cx="4725392" cy="8207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25392" cy="820756"/>
            </a:xfrm>
            <a:custGeom>
              <a:avLst/>
              <a:gdLst/>
              <a:ahLst/>
              <a:cxnLst/>
              <a:rect r="r" b="b" t="t" l="l"/>
              <a:pathLst>
                <a:path h="820756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820756"/>
                  </a:lnTo>
                  <a:lnTo>
                    <a:pt x="0" y="820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725392" cy="8588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49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Top Cards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9863" y="6368802"/>
            <a:ext cx="4972645" cy="518559"/>
            <a:chOff x="0" y="0"/>
            <a:chExt cx="6630193" cy="6914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30193" cy="691412"/>
            </a:xfrm>
            <a:custGeom>
              <a:avLst/>
              <a:gdLst/>
              <a:ahLst/>
              <a:cxnLst/>
              <a:rect r="r" b="b" t="t" l="l"/>
              <a:pathLst>
                <a:path h="691412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6630193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Sales, Profit, AOV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713785" y="5642372"/>
            <a:ext cx="3544044" cy="615567"/>
            <a:chOff x="0" y="0"/>
            <a:chExt cx="4725392" cy="8207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25392" cy="820756"/>
            </a:xfrm>
            <a:custGeom>
              <a:avLst/>
              <a:gdLst/>
              <a:ahLst/>
              <a:cxnLst/>
              <a:rect r="r" b="b" t="t" l="l"/>
              <a:pathLst>
                <a:path h="820756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820756"/>
                  </a:lnTo>
                  <a:lnTo>
                    <a:pt x="0" y="820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725392" cy="8588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49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Monthly Sales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13785" y="6368802"/>
            <a:ext cx="4972645" cy="518559"/>
            <a:chOff x="0" y="0"/>
            <a:chExt cx="6630193" cy="6914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30193" cy="691412"/>
            </a:xfrm>
            <a:custGeom>
              <a:avLst/>
              <a:gdLst/>
              <a:ahLst/>
              <a:cxnLst/>
              <a:rect r="r" b="b" t="t" l="l"/>
              <a:pathLst>
                <a:path h="691412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6630193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Line Chart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387709" y="5642372"/>
            <a:ext cx="3947071" cy="615567"/>
            <a:chOff x="0" y="0"/>
            <a:chExt cx="5262762" cy="8207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262762" cy="820756"/>
            </a:xfrm>
            <a:custGeom>
              <a:avLst/>
              <a:gdLst/>
              <a:ahLst/>
              <a:cxnLst/>
              <a:rect r="r" b="b" t="t" l="l"/>
              <a:pathLst>
                <a:path h="820756" w="5262762">
                  <a:moveTo>
                    <a:pt x="0" y="0"/>
                  </a:moveTo>
                  <a:lnTo>
                    <a:pt x="5262762" y="0"/>
                  </a:lnTo>
                  <a:lnTo>
                    <a:pt x="5262762" y="820756"/>
                  </a:lnTo>
                  <a:lnTo>
                    <a:pt x="0" y="820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5262762" cy="8588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49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Category / Region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87709" y="6368802"/>
            <a:ext cx="4972645" cy="518559"/>
            <a:chOff x="0" y="0"/>
            <a:chExt cx="6630193" cy="6914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30193" cy="691412"/>
            </a:xfrm>
            <a:custGeom>
              <a:avLst/>
              <a:gdLst/>
              <a:ahLst/>
              <a:cxnLst/>
              <a:rect r="r" b="b" t="t" l="l"/>
              <a:pathLst>
                <a:path h="691412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91412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6630193" cy="7961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1"/>
                </a:lnSpc>
              </a:pPr>
              <a:r>
                <a:rPr lang="en-US" sz="24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Bar or Pie Chart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2238" y="2622500"/>
            <a:ext cx="10727978" cy="885974"/>
            <a:chOff x="0" y="0"/>
            <a:chExt cx="14303970" cy="11812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303970" cy="1181298"/>
            </a:xfrm>
            <a:custGeom>
              <a:avLst/>
              <a:gdLst/>
              <a:ahLst/>
              <a:cxnLst/>
              <a:rect r="r" b="b" t="t" l="l"/>
              <a:pathLst>
                <a:path h="1181298" w="14303970">
                  <a:moveTo>
                    <a:pt x="0" y="0"/>
                  </a:moveTo>
                  <a:lnTo>
                    <a:pt x="14303970" y="0"/>
                  </a:lnTo>
                  <a:lnTo>
                    <a:pt x="1430397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4303970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Insights &amp; Observations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87475" y="4070747"/>
            <a:ext cx="5254973" cy="1662261"/>
            <a:chOff x="0" y="0"/>
            <a:chExt cx="7006630" cy="2216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93890" cy="2203577"/>
            </a:xfrm>
            <a:custGeom>
              <a:avLst/>
              <a:gdLst/>
              <a:ahLst/>
              <a:cxnLst/>
              <a:rect r="r" b="b" t="t" l="l"/>
              <a:pathLst>
                <a:path h="2203577" w="6993890">
                  <a:moveTo>
                    <a:pt x="0" y="158750"/>
                  </a:moveTo>
                  <a:cubicBezTo>
                    <a:pt x="0" y="71120"/>
                    <a:pt x="71374" y="0"/>
                    <a:pt x="159385" y="0"/>
                  </a:cubicBezTo>
                  <a:lnTo>
                    <a:pt x="6834505" y="0"/>
                  </a:lnTo>
                  <a:cubicBezTo>
                    <a:pt x="6922516" y="0"/>
                    <a:pt x="6993890" y="71120"/>
                    <a:pt x="6993890" y="158750"/>
                  </a:cubicBezTo>
                  <a:lnTo>
                    <a:pt x="6993890" y="2044827"/>
                  </a:lnTo>
                  <a:cubicBezTo>
                    <a:pt x="6993890" y="2132457"/>
                    <a:pt x="6922516" y="2203577"/>
                    <a:pt x="6834505" y="2203577"/>
                  </a:cubicBezTo>
                  <a:lnTo>
                    <a:pt x="159385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06589" cy="2216277"/>
            </a:xfrm>
            <a:custGeom>
              <a:avLst/>
              <a:gdLst/>
              <a:ahLst/>
              <a:cxnLst/>
              <a:rect r="r" b="b" t="t" l="l"/>
              <a:pathLst>
                <a:path h="2216277" w="7006589">
                  <a:moveTo>
                    <a:pt x="0" y="165100"/>
                  </a:moveTo>
                  <a:cubicBezTo>
                    <a:pt x="0" y="73914"/>
                    <a:pt x="74295" y="0"/>
                    <a:pt x="165735" y="0"/>
                  </a:cubicBezTo>
                  <a:lnTo>
                    <a:pt x="6840855" y="0"/>
                  </a:lnTo>
                  <a:lnTo>
                    <a:pt x="6840855" y="6350"/>
                  </a:lnTo>
                  <a:lnTo>
                    <a:pt x="6840855" y="0"/>
                  </a:lnTo>
                  <a:cubicBezTo>
                    <a:pt x="6932422" y="0"/>
                    <a:pt x="7006589" y="73914"/>
                    <a:pt x="7006589" y="165100"/>
                  </a:cubicBezTo>
                  <a:lnTo>
                    <a:pt x="7000239" y="165100"/>
                  </a:lnTo>
                  <a:lnTo>
                    <a:pt x="7006589" y="165100"/>
                  </a:lnTo>
                  <a:lnTo>
                    <a:pt x="7006589" y="2051177"/>
                  </a:lnTo>
                  <a:lnTo>
                    <a:pt x="7000239" y="2051177"/>
                  </a:lnTo>
                  <a:lnTo>
                    <a:pt x="7006589" y="2051177"/>
                  </a:lnTo>
                  <a:cubicBezTo>
                    <a:pt x="7006589" y="2142363"/>
                    <a:pt x="6932295" y="2216277"/>
                    <a:pt x="6840855" y="2216277"/>
                  </a:cubicBezTo>
                  <a:lnTo>
                    <a:pt x="6840855" y="2209927"/>
                  </a:lnTo>
                  <a:lnTo>
                    <a:pt x="6840855" y="2216277"/>
                  </a:lnTo>
                  <a:lnTo>
                    <a:pt x="165735" y="2216277"/>
                  </a:lnTo>
                  <a:lnTo>
                    <a:pt x="165735" y="2209927"/>
                  </a:lnTo>
                  <a:lnTo>
                    <a:pt x="165735" y="2216277"/>
                  </a:lnTo>
                  <a:cubicBezTo>
                    <a:pt x="74168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153" y="2203577"/>
                    <a:pt x="165735" y="2203577"/>
                  </a:cubicBezTo>
                  <a:lnTo>
                    <a:pt x="6840855" y="2203577"/>
                  </a:lnTo>
                  <a:cubicBezTo>
                    <a:pt x="6925437" y="2203577"/>
                    <a:pt x="6993889" y="2135251"/>
                    <a:pt x="6993889" y="2051177"/>
                  </a:cubicBezTo>
                  <a:lnTo>
                    <a:pt x="6993889" y="165100"/>
                  </a:lnTo>
                  <a:cubicBezTo>
                    <a:pt x="6993889" y="80899"/>
                    <a:pt x="6925437" y="12700"/>
                    <a:pt x="6840855" y="12700"/>
                  </a:cubicBezTo>
                  <a:lnTo>
                    <a:pt x="165735" y="12700"/>
                  </a:lnTo>
                  <a:lnTo>
                    <a:pt x="165735" y="6350"/>
                  </a:lnTo>
                  <a:lnTo>
                    <a:pt x="165735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85280" y="4368552"/>
            <a:ext cx="3544044" cy="554239"/>
            <a:chOff x="0" y="0"/>
            <a:chExt cx="4725392" cy="7389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25392" cy="738985"/>
            </a:xfrm>
            <a:custGeom>
              <a:avLst/>
              <a:gdLst/>
              <a:ahLst/>
              <a:cxnLst/>
              <a:rect r="r" b="b" t="t" l="l"/>
              <a:pathLst>
                <a:path h="738985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738985"/>
                  </a:lnTo>
                  <a:lnTo>
                    <a:pt x="0" y="7389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725392" cy="777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Technology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5280" y="4981575"/>
            <a:ext cx="4659362" cy="453629"/>
            <a:chOff x="0" y="0"/>
            <a:chExt cx="6212483" cy="604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212483" cy="604838"/>
            </a:xfrm>
            <a:custGeom>
              <a:avLst/>
              <a:gdLst/>
              <a:ahLst/>
              <a:cxnLst/>
              <a:rect r="r" b="b" t="t" l="l"/>
              <a:pathLst>
                <a:path h="604838" w="6212483">
                  <a:moveTo>
                    <a:pt x="0" y="0"/>
                  </a:moveTo>
                  <a:lnTo>
                    <a:pt x="6212483" y="0"/>
                  </a:lnTo>
                  <a:lnTo>
                    <a:pt x="621248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621248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Highest sales segment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16440" y="4070747"/>
            <a:ext cx="5254973" cy="1662261"/>
            <a:chOff x="0" y="0"/>
            <a:chExt cx="7006630" cy="22163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6993890" cy="2203577"/>
            </a:xfrm>
            <a:custGeom>
              <a:avLst/>
              <a:gdLst/>
              <a:ahLst/>
              <a:cxnLst/>
              <a:rect r="r" b="b" t="t" l="l"/>
              <a:pathLst>
                <a:path h="2203577" w="6993890">
                  <a:moveTo>
                    <a:pt x="0" y="158750"/>
                  </a:moveTo>
                  <a:cubicBezTo>
                    <a:pt x="0" y="71120"/>
                    <a:pt x="71374" y="0"/>
                    <a:pt x="159385" y="0"/>
                  </a:cubicBezTo>
                  <a:lnTo>
                    <a:pt x="6834505" y="0"/>
                  </a:lnTo>
                  <a:cubicBezTo>
                    <a:pt x="6922516" y="0"/>
                    <a:pt x="6993890" y="71120"/>
                    <a:pt x="6993890" y="158750"/>
                  </a:cubicBezTo>
                  <a:lnTo>
                    <a:pt x="6993890" y="2044827"/>
                  </a:lnTo>
                  <a:cubicBezTo>
                    <a:pt x="6993890" y="2132457"/>
                    <a:pt x="6922516" y="2203577"/>
                    <a:pt x="6834505" y="2203577"/>
                  </a:cubicBezTo>
                  <a:lnTo>
                    <a:pt x="159385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06589" cy="2216277"/>
            </a:xfrm>
            <a:custGeom>
              <a:avLst/>
              <a:gdLst/>
              <a:ahLst/>
              <a:cxnLst/>
              <a:rect r="r" b="b" t="t" l="l"/>
              <a:pathLst>
                <a:path h="2216277" w="7006589">
                  <a:moveTo>
                    <a:pt x="0" y="165100"/>
                  </a:moveTo>
                  <a:cubicBezTo>
                    <a:pt x="0" y="73914"/>
                    <a:pt x="74295" y="0"/>
                    <a:pt x="165735" y="0"/>
                  </a:cubicBezTo>
                  <a:lnTo>
                    <a:pt x="6840855" y="0"/>
                  </a:lnTo>
                  <a:lnTo>
                    <a:pt x="6840855" y="6350"/>
                  </a:lnTo>
                  <a:lnTo>
                    <a:pt x="6840855" y="0"/>
                  </a:lnTo>
                  <a:cubicBezTo>
                    <a:pt x="6932422" y="0"/>
                    <a:pt x="7006589" y="73914"/>
                    <a:pt x="7006589" y="165100"/>
                  </a:cubicBezTo>
                  <a:lnTo>
                    <a:pt x="7000239" y="165100"/>
                  </a:lnTo>
                  <a:lnTo>
                    <a:pt x="7006589" y="165100"/>
                  </a:lnTo>
                  <a:lnTo>
                    <a:pt x="7006589" y="2051177"/>
                  </a:lnTo>
                  <a:lnTo>
                    <a:pt x="7000239" y="2051177"/>
                  </a:lnTo>
                  <a:lnTo>
                    <a:pt x="7006589" y="2051177"/>
                  </a:lnTo>
                  <a:cubicBezTo>
                    <a:pt x="7006589" y="2142363"/>
                    <a:pt x="6932295" y="2216277"/>
                    <a:pt x="6840855" y="2216277"/>
                  </a:cubicBezTo>
                  <a:lnTo>
                    <a:pt x="6840855" y="2209927"/>
                  </a:lnTo>
                  <a:lnTo>
                    <a:pt x="6840855" y="2216277"/>
                  </a:lnTo>
                  <a:lnTo>
                    <a:pt x="165735" y="2216277"/>
                  </a:lnTo>
                  <a:lnTo>
                    <a:pt x="165735" y="2209927"/>
                  </a:lnTo>
                  <a:lnTo>
                    <a:pt x="165735" y="2216277"/>
                  </a:lnTo>
                  <a:cubicBezTo>
                    <a:pt x="74168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153" y="2203577"/>
                    <a:pt x="165735" y="2203577"/>
                  </a:cubicBezTo>
                  <a:lnTo>
                    <a:pt x="6840855" y="2203577"/>
                  </a:lnTo>
                  <a:cubicBezTo>
                    <a:pt x="6925437" y="2203577"/>
                    <a:pt x="6993889" y="2135251"/>
                    <a:pt x="6993889" y="2051177"/>
                  </a:cubicBezTo>
                  <a:lnTo>
                    <a:pt x="6993889" y="165100"/>
                  </a:lnTo>
                  <a:cubicBezTo>
                    <a:pt x="6993889" y="80899"/>
                    <a:pt x="6925437" y="12700"/>
                    <a:pt x="6840855" y="12700"/>
                  </a:cubicBezTo>
                  <a:lnTo>
                    <a:pt x="165735" y="12700"/>
                  </a:lnTo>
                  <a:lnTo>
                    <a:pt x="165735" y="6350"/>
                  </a:lnTo>
                  <a:lnTo>
                    <a:pt x="165735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814245" y="4368552"/>
            <a:ext cx="3544044" cy="442912"/>
            <a:chOff x="0" y="0"/>
            <a:chExt cx="4725392" cy="5905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West Region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814245" y="4981575"/>
            <a:ext cx="4659362" cy="453629"/>
            <a:chOff x="0" y="0"/>
            <a:chExt cx="6212483" cy="604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12483" cy="604838"/>
            </a:xfrm>
            <a:custGeom>
              <a:avLst/>
              <a:gdLst/>
              <a:ahLst/>
              <a:cxnLst/>
              <a:rect r="r" b="b" t="t" l="l"/>
              <a:pathLst>
                <a:path h="604838" w="6212483">
                  <a:moveTo>
                    <a:pt x="0" y="0"/>
                  </a:moveTo>
                  <a:lnTo>
                    <a:pt x="6212483" y="0"/>
                  </a:lnTo>
                  <a:lnTo>
                    <a:pt x="621248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621248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Best overall performance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045404" y="4070747"/>
            <a:ext cx="5254973" cy="1662261"/>
            <a:chOff x="0" y="0"/>
            <a:chExt cx="7006630" cy="221634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6993890" cy="2203577"/>
            </a:xfrm>
            <a:custGeom>
              <a:avLst/>
              <a:gdLst/>
              <a:ahLst/>
              <a:cxnLst/>
              <a:rect r="r" b="b" t="t" l="l"/>
              <a:pathLst>
                <a:path h="2203577" w="6993890">
                  <a:moveTo>
                    <a:pt x="0" y="158750"/>
                  </a:moveTo>
                  <a:cubicBezTo>
                    <a:pt x="0" y="71120"/>
                    <a:pt x="71374" y="0"/>
                    <a:pt x="159385" y="0"/>
                  </a:cubicBezTo>
                  <a:lnTo>
                    <a:pt x="6834505" y="0"/>
                  </a:lnTo>
                  <a:cubicBezTo>
                    <a:pt x="6922516" y="0"/>
                    <a:pt x="6993890" y="71120"/>
                    <a:pt x="6993890" y="158750"/>
                  </a:cubicBezTo>
                  <a:lnTo>
                    <a:pt x="6993890" y="2044827"/>
                  </a:lnTo>
                  <a:cubicBezTo>
                    <a:pt x="6993890" y="2132457"/>
                    <a:pt x="6922516" y="2203577"/>
                    <a:pt x="6834505" y="2203577"/>
                  </a:cubicBezTo>
                  <a:lnTo>
                    <a:pt x="159385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06589" cy="2216277"/>
            </a:xfrm>
            <a:custGeom>
              <a:avLst/>
              <a:gdLst/>
              <a:ahLst/>
              <a:cxnLst/>
              <a:rect r="r" b="b" t="t" l="l"/>
              <a:pathLst>
                <a:path h="2216277" w="7006589">
                  <a:moveTo>
                    <a:pt x="0" y="165100"/>
                  </a:moveTo>
                  <a:cubicBezTo>
                    <a:pt x="0" y="73914"/>
                    <a:pt x="74295" y="0"/>
                    <a:pt x="165735" y="0"/>
                  </a:cubicBezTo>
                  <a:lnTo>
                    <a:pt x="6840855" y="0"/>
                  </a:lnTo>
                  <a:lnTo>
                    <a:pt x="6840855" y="6350"/>
                  </a:lnTo>
                  <a:lnTo>
                    <a:pt x="6840855" y="0"/>
                  </a:lnTo>
                  <a:cubicBezTo>
                    <a:pt x="6932422" y="0"/>
                    <a:pt x="7006589" y="73914"/>
                    <a:pt x="7006589" y="165100"/>
                  </a:cubicBezTo>
                  <a:lnTo>
                    <a:pt x="7000239" y="165100"/>
                  </a:lnTo>
                  <a:lnTo>
                    <a:pt x="7006589" y="165100"/>
                  </a:lnTo>
                  <a:lnTo>
                    <a:pt x="7006589" y="2051177"/>
                  </a:lnTo>
                  <a:lnTo>
                    <a:pt x="7000239" y="2051177"/>
                  </a:lnTo>
                  <a:lnTo>
                    <a:pt x="7006589" y="2051177"/>
                  </a:lnTo>
                  <a:cubicBezTo>
                    <a:pt x="7006589" y="2142363"/>
                    <a:pt x="6932295" y="2216277"/>
                    <a:pt x="6840855" y="2216277"/>
                  </a:cubicBezTo>
                  <a:lnTo>
                    <a:pt x="6840855" y="2209927"/>
                  </a:lnTo>
                  <a:lnTo>
                    <a:pt x="6840855" y="2216277"/>
                  </a:lnTo>
                  <a:lnTo>
                    <a:pt x="165735" y="2216277"/>
                  </a:lnTo>
                  <a:lnTo>
                    <a:pt x="165735" y="2209927"/>
                  </a:lnTo>
                  <a:lnTo>
                    <a:pt x="165735" y="2216277"/>
                  </a:lnTo>
                  <a:cubicBezTo>
                    <a:pt x="74168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153" y="2203577"/>
                    <a:pt x="165735" y="2203577"/>
                  </a:cubicBezTo>
                  <a:lnTo>
                    <a:pt x="6840855" y="2203577"/>
                  </a:lnTo>
                  <a:cubicBezTo>
                    <a:pt x="6925437" y="2203577"/>
                    <a:pt x="6993889" y="2135251"/>
                    <a:pt x="6993889" y="2051177"/>
                  </a:cubicBezTo>
                  <a:lnTo>
                    <a:pt x="6993889" y="165100"/>
                  </a:lnTo>
                  <a:cubicBezTo>
                    <a:pt x="6993889" y="80899"/>
                    <a:pt x="6925437" y="12700"/>
                    <a:pt x="6840855" y="12700"/>
                  </a:cubicBezTo>
                  <a:lnTo>
                    <a:pt x="165735" y="12700"/>
                  </a:lnTo>
                  <a:lnTo>
                    <a:pt x="165735" y="6350"/>
                  </a:lnTo>
                  <a:lnTo>
                    <a:pt x="165735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343210" y="4368552"/>
            <a:ext cx="3544044" cy="442912"/>
            <a:chOff x="0" y="0"/>
            <a:chExt cx="4725392" cy="590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Furniture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343210" y="4981575"/>
            <a:ext cx="4659362" cy="453629"/>
            <a:chOff x="0" y="0"/>
            <a:chExt cx="6212483" cy="60483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212483" cy="604838"/>
            </a:xfrm>
            <a:custGeom>
              <a:avLst/>
              <a:gdLst/>
              <a:ahLst/>
              <a:cxnLst/>
              <a:rect r="r" b="b" t="t" l="l"/>
              <a:pathLst>
                <a:path h="604838" w="6212483">
                  <a:moveTo>
                    <a:pt x="0" y="0"/>
                  </a:moveTo>
                  <a:lnTo>
                    <a:pt x="6212483" y="0"/>
                  </a:lnTo>
                  <a:lnTo>
                    <a:pt x="621248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621248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Low Q2 profits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87475" y="6007001"/>
            <a:ext cx="8019604" cy="1662261"/>
            <a:chOff x="0" y="0"/>
            <a:chExt cx="10692805" cy="22163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6350" y="6350"/>
              <a:ext cx="10680065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80065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553" y="0"/>
                  </a:lnTo>
                  <a:cubicBezTo>
                    <a:pt x="10608691" y="0"/>
                    <a:pt x="10680065" y="71120"/>
                    <a:pt x="10680065" y="158750"/>
                  </a:cubicBezTo>
                  <a:lnTo>
                    <a:pt x="10680065" y="2044827"/>
                  </a:lnTo>
                  <a:cubicBezTo>
                    <a:pt x="10680065" y="2132457"/>
                    <a:pt x="10608691" y="2203577"/>
                    <a:pt x="10520553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692765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765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903" y="0"/>
                  </a:lnTo>
                  <a:lnTo>
                    <a:pt x="10526903" y="6350"/>
                  </a:lnTo>
                  <a:lnTo>
                    <a:pt x="10526903" y="0"/>
                  </a:lnTo>
                  <a:cubicBezTo>
                    <a:pt x="10618470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2051177"/>
                  </a:lnTo>
                  <a:lnTo>
                    <a:pt x="10686415" y="2051177"/>
                  </a:lnTo>
                  <a:lnTo>
                    <a:pt x="10692765" y="2051177"/>
                  </a:lnTo>
                  <a:cubicBezTo>
                    <a:pt x="10692765" y="2142363"/>
                    <a:pt x="10618470" y="2216277"/>
                    <a:pt x="10526903" y="2216277"/>
                  </a:cubicBezTo>
                  <a:lnTo>
                    <a:pt x="10526903" y="2209927"/>
                  </a:lnTo>
                  <a:lnTo>
                    <a:pt x="10526903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903" y="2203577"/>
                  </a:lnTo>
                  <a:cubicBezTo>
                    <a:pt x="10611485" y="2203577"/>
                    <a:pt x="10680065" y="2135251"/>
                    <a:pt x="10680065" y="2051177"/>
                  </a:cubicBezTo>
                  <a:lnTo>
                    <a:pt x="10680065" y="165100"/>
                  </a:lnTo>
                  <a:cubicBezTo>
                    <a:pt x="10680065" y="80899"/>
                    <a:pt x="10611485" y="12700"/>
                    <a:pt x="10526903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285280" y="6304806"/>
            <a:ext cx="3544044" cy="442912"/>
            <a:chOff x="0" y="0"/>
            <a:chExt cx="4725392" cy="59055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AOV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85280" y="6917829"/>
            <a:ext cx="7423994" cy="453629"/>
            <a:chOff x="0" y="0"/>
            <a:chExt cx="9898658" cy="60483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898659" cy="604838"/>
            </a:xfrm>
            <a:custGeom>
              <a:avLst/>
              <a:gdLst/>
              <a:ahLst/>
              <a:cxnLst/>
              <a:rect r="r" b="b" t="t" l="l"/>
              <a:pathLst>
                <a:path h="604838" w="9898659">
                  <a:moveTo>
                    <a:pt x="0" y="0"/>
                  </a:moveTo>
                  <a:lnTo>
                    <a:pt x="9898659" y="0"/>
                  </a:lnTo>
                  <a:lnTo>
                    <a:pt x="98986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85725"/>
              <a:ext cx="989865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₹230.7691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281071" y="6007001"/>
            <a:ext cx="8019604" cy="1662261"/>
            <a:chOff x="0" y="0"/>
            <a:chExt cx="10692805" cy="221634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6350" y="6350"/>
              <a:ext cx="10680065" cy="2203577"/>
            </a:xfrm>
            <a:custGeom>
              <a:avLst/>
              <a:gdLst/>
              <a:ahLst/>
              <a:cxnLst/>
              <a:rect r="r" b="b" t="t" l="l"/>
              <a:pathLst>
                <a:path h="2203577" w="10680065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0520553" y="0"/>
                  </a:lnTo>
                  <a:cubicBezTo>
                    <a:pt x="10608691" y="0"/>
                    <a:pt x="10680065" y="71120"/>
                    <a:pt x="10680065" y="158750"/>
                  </a:cubicBezTo>
                  <a:lnTo>
                    <a:pt x="10680065" y="2044827"/>
                  </a:lnTo>
                  <a:cubicBezTo>
                    <a:pt x="10680065" y="2132457"/>
                    <a:pt x="10608691" y="2203577"/>
                    <a:pt x="10520553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692765" cy="2216277"/>
            </a:xfrm>
            <a:custGeom>
              <a:avLst/>
              <a:gdLst/>
              <a:ahLst/>
              <a:cxnLst/>
              <a:rect r="r" b="b" t="t" l="l"/>
              <a:pathLst>
                <a:path h="2216277" w="10692765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0526903" y="0"/>
                  </a:lnTo>
                  <a:lnTo>
                    <a:pt x="10526903" y="6350"/>
                  </a:lnTo>
                  <a:lnTo>
                    <a:pt x="10526903" y="0"/>
                  </a:lnTo>
                  <a:cubicBezTo>
                    <a:pt x="10618470" y="0"/>
                    <a:pt x="10692765" y="73914"/>
                    <a:pt x="10692765" y="165100"/>
                  </a:cubicBezTo>
                  <a:lnTo>
                    <a:pt x="10686415" y="165100"/>
                  </a:lnTo>
                  <a:lnTo>
                    <a:pt x="10692765" y="165100"/>
                  </a:lnTo>
                  <a:lnTo>
                    <a:pt x="10692765" y="2051177"/>
                  </a:lnTo>
                  <a:lnTo>
                    <a:pt x="10686415" y="2051177"/>
                  </a:lnTo>
                  <a:lnTo>
                    <a:pt x="10692765" y="2051177"/>
                  </a:lnTo>
                  <a:cubicBezTo>
                    <a:pt x="10692765" y="2142363"/>
                    <a:pt x="10618470" y="2216277"/>
                    <a:pt x="10526903" y="2216277"/>
                  </a:cubicBezTo>
                  <a:lnTo>
                    <a:pt x="10526903" y="2209927"/>
                  </a:lnTo>
                  <a:lnTo>
                    <a:pt x="10526903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0526903" y="2203577"/>
                  </a:lnTo>
                  <a:cubicBezTo>
                    <a:pt x="10611485" y="2203577"/>
                    <a:pt x="10680065" y="2135251"/>
                    <a:pt x="10680065" y="2051177"/>
                  </a:cubicBezTo>
                  <a:lnTo>
                    <a:pt x="10680065" y="165100"/>
                  </a:lnTo>
                  <a:cubicBezTo>
                    <a:pt x="10680065" y="80899"/>
                    <a:pt x="10611485" y="12700"/>
                    <a:pt x="10526903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972EE4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9578876" y="6304806"/>
            <a:ext cx="3544044" cy="442912"/>
            <a:chOff x="0" y="0"/>
            <a:chExt cx="4725392" cy="5905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Sales Growth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578876" y="6917829"/>
            <a:ext cx="7423994" cy="453629"/>
            <a:chOff x="0" y="0"/>
            <a:chExt cx="9898658" cy="60483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898659" cy="604838"/>
            </a:xfrm>
            <a:custGeom>
              <a:avLst/>
              <a:gdLst/>
              <a:ahLst/>
              <a:cxnLst/>
              <a:rect r="r" b="b" t="t" l="l"/>
              <a:pathLst>
                <a:path h="604838" w="9898659">
                  <a:moveTo>
                    <a:pt x="0" y="0"/>
                  </a:moveTo>
                  <a:lnTo>
                    <a:pt x="9898659" y="0"/>
                  </a:lnTo>
                  <a:lnTo>
                    <a:pt x="98986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85725"/>
              <a:ext cx="989865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Consistent month-over-month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71822" y="608708"/>
            <a:ext cx="6986141" cy="689222"/>
            <a:chOff x="0" y="0"/>
            <a:chExt cx="9314855" cy="9189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14855" cy="918963"/>
            </a:xfrm>
            <a:custGeom>
              <a:avLst/>
              <a:gdLst/>
              <a:ahLst/>
              <a:cxnLst/>
              <a:rect r="r" b="b" t="t" l="l"/>
              <a:pathLst>
                <a:path h="918963" w="9314855">
                  <a:moveTo>
                    <a:pt x="0" y="0"/>
                  </a:moveTo>
                  <a:lnTo>
                    <a:pt x="9314855" y="0"/>
                  </a:lnTo>
                  <a:lnTo>
                    <a:pt x="9314855" y="918963"/>
                  </a:lnTo>
                  <a:lnTo>
                    <a:pt x="0" y="91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9314855" cy="9475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74"/>
                </a:lnSpc>
              </a:pPr>
              <a:r>
                <a:rPr lang="en-US" sz="431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Excel Features Used</a:t>
              </a:r>
            </a:p>
          </p:txBody>
        </p:sp>
      </p:grpSp>
      <p:sp>
        <p:nvSpPr>
          <p:cNvPr name="Freeform 7" id="7" descr="preencoded.png"/>
          <p:cNvSpPr/>
          <p:nvPr/>
        </p:nvSpPr>
        <p:spPr>
          <a:xfrm flipH="false" flipV="false" rot="0">
            <a:off x="771822" y="1738907"/>
            <a:ext cx="1102668" cy="1323231"/>
          </a:xfrm>
          <a:custGeom>
            <a:avLst/>
            <a:gdLst/>
            <a:ahLst/>
            <a:cxnLst/>
            <a:rect r="r" b="b" t="t" l="l"/>
            <a:pathLst>
              <a:path h="1323231" w="1102668">
                <a:moveTo>
                  <a:pt x="0" y="0"/>
                </a:moveTo>
                <a:lnTo>
                  <a:pt x="1102668" y="0"/>
                </a:lnTo>
                <a:lnTo>
                  <a:pt x="1102668" y="1323232"/>
                </a:lnTo>
                <a:lnTo>
                  <a:pt x="0" y="1323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3" t="0" r="-73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05186" y="1959322"/>
            <a:ext cx="2756892" cy="344537"/>
            <a:chOff x="0" y="0"/>
            <a:chExt cx="3675857" cy="459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5857" cy="459383"/>
            </a:xfrm>
            <a:custGeom>
              <a:avLst/>
              <a:gdLst/>
              <a:ahLst/>
              <a:cxnLst/>
              <a:rect r="r" b="b" t="t" l="l"/>
              <a:pathLst>
                <a:path h="459383" w="3675857">
                  <a:moveTo>
                    <a:pt x="0" y="0"/>
                  </a:moveTo>
                  <a:lnTo>
                    <a:pt x="3675857" y="0"/>
                  </a:lnTo>
                  <a:lnTo>
                    <a:pt x="3675857" y="459383"/>
                  </a:lnTo>
                  <a:lnTo>
                    <a:pt x="0" y="45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75857" cy="478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25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Pivot Tables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05186" y="2436168"/>
            <a:ext cx="15310991" cy="352871"/>
            <a:chOff x="0" y="0"/>
            <a:chExt cx="20414655" cy="4704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414655" cy="470495"/>
            </a:xfrm>
            <a:custGeom>
              <a:avLst/>
              <a:gdLst/>
              <a:ahLst/>
              <a:cxnLst/>
              <a:rect r="r" b="b" t="t" l="l"/>
              <a:pathLst>
                <a:path h="470495" w="20414655">
                  <a:moveTo>
                    <a:pt x="0" y="0"/>
                  </a:moveTo>
                  <a:lnTo>
                    <a:pt x="20414655" y="0"/>
                  </a:lnTo>
                  <a:lnTo>
                    <a:pt x="20414655" y="470495"/>
                  </a:lnTo>
                  <a:lnTo>
                    <a:pt x="0" y="4704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0414655" cy="5371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49"/>
                </a:lnSpc>
              </a:pPr>
              <a:r>
                <a:rPr lang="en-US" sz="16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&amp; Pivot Charts</a:t>
              </a:r>
            </a:p>
          </p:txBody>
        </p:sp>
      </p:grpSp>
      <p:sp>
        <p:nvSpPr>
          <p:cNvPr name="Freeform 14" id="14" descr="preencoded.png"/>
          <p:cNvSpPr/>
          <p:nvPr/>
        </p:nvSpPr>
        <p:spPr>
          <a:xfrm flipH="false" flipV="false" rot="0">
            <a:off x="771822" y="3062139"/>
            <a:ext cx="1102668" cy="1323231"/>
          </a:xfrm>
          <a:custGeom>
            <a:avLst/>
            <a:gdLst/>
            <a:ahLst/>
            <a:cxnLst/>
            <a:rect r="r" b="b" t="t" l="l"/>
            <a:pathLst>
              <a:path h="1323231" w="1102668">
                <a:moveTo>
                  <a:pt x="0" y="0"/>
                </a:moveTo>
                <a:lnTo>
                  <a:pt x="1102668" y="0"/>
                </a:lnTo>
                <a:lnTo>
                  <a:pt x="1102668" y="1323231"/>
                </a:lnTo>
                <a:lnTo>
                  <a:pt x="0" y="1323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3" t="0" r="-73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205186" y="3282554"/>
            <a:ext cx="2756892" cy="344538"/>
            <a:chOff x="0" y="0"/>
            <a:chExt cx="3675857" cy="4593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75857" cy="459383"/>
            </a:xfrm>
            <a:custGeom>
              <a:avLst/>
              <a:gdLst/>
              <a:ahLst/>
              <a:cxnLst/>
              <a:rect r="r" b="b" t="t" l="l"/>
              <a:pathLst>
                <a:path h="459383" w="3675857">
                  <a:moveTo>
                    <a:pt x="0" y="0"/>
                  </a:moveTo>
                  <a:lnTo>
                    <a:pt x="3675857" y="0"/>
                  </a:lnTo>
                  <a:lnTo>
                    <a:pt x="3675857" y="459383"/>
                  </a:lnTo>
                  <a:lnTo>
                    <a:pt x="0" y="45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3675857" cy="478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25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VLOOKUP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05186" y="3759399"/>
            <a:ext cx="15310991" cy="352871"/>
            <a:chOff x="0" y="0"/>
            <a:chExt cx="20414655" cy="47049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414655" cy="470495"/>
            </a:xfrm>
            <a:custGeom>
              <a:avLst/>
              <a:gdLst/>
              <a:ahLst/>
              <a:cxnLst/>
              <a:rect r="r" b="b" t="t" l="l"/>
              <a:pathLst>
                <a:path h="470495" w="20414655">
                  <a:moveTo>
                    <a:pt x="0" y="0"/>
                  </a:moveTo>
                  <a:lnTo>
                    <a:pt x="20414655" y="0"/>
                  </a:lnTo>
                  <a:lnTo>
                    <a:pt x="20414655" y="470495"/>
                  </a:lnTo>
                  <a:lnTo>
                    <a:pt x="0" y="4704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20414655" cy="5371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49"/>
                </a:lnSpc>
              </a:pPr>
              <a:r>
                <a:rPr lang="en-US" sz="16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/ XLOOKUP</a:t>
              </a:r>
            </a:p>
          </p:txBody>
        </p:sp>
      </p:grpSp>
      <p:sp>
        <p:nvSpPr>
          <p:cNvPr name="Freeform 21" id="21" descr="preencoded.png"/>
          <p:cNvSpPr/>
          <p:nvPr/>
        </p:nvSpPr>
        <p:spPr>
          <a:xfrm flipH="false" flipV="false" rot="0">
            <a:off x="771822" y="4385370"/>
            <a:ext cx="1102668" cy="1323231"/>
          </a:xfrm>
          <a:custGeom>
            <a:avLst/>
            <a:gdLst/>
            <a:ahLst/>
            <a:cxnLst/>
            <a:rect r="r" b="b" t="t" l="l"/>
            <a:pathLst>
              <a:path h="1323231" w="1102668">
                <a:moveTo>
                  <a:pt x="0" y="0"/>
                </a:moveTo>
                <a:lnTo>
                  <a:pt x="1102668" y="0"/>
                </a:lnTo>
                <a:lnTo>
                  <a:pt x="1102668" y="1323231"/>
                </a:lnTo>
                <a:lnTo>
                  <a:pt x="0" y="13232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3" t="0" r="-73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205186" y="4605784"/>
            <a:ext cx="4078337" cy="344537"/>
            <a:chOff x="0" y="0"/>
            <a:chExt cx="5437783" cy="4593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437783" cy="459383"/>
            </a:xfrm>
            <a:custGeom>
              <a:avLst/>
              <a:gdLst/>
              <a:ahLst/>
              <a:cxnLst/>
              <a:rect r="r" b="b" t="t" l="l"/>
              <a:pathLst>
                <a:path h="459383" w="5437783">
                  <a:moveTo>
                    <a:pt x="0" y="0"/>
                  </a:moveTo>
                  <a:lnTo>
                    <a:pt x="5437783" y="0"/>
                  </a:lnTo>
                  <a:lnTo>
                    <a:pt x="5437783" y="459383"/>
                  </a:lnTo>
                  <a:lnTo>
                    <a:pt x="0" y="45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5437783" cy="478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25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Conditional Formatting</a:t>
              </a:r>
            </a:p>
          </p:txBody>
        </p:sp>
      </p:grpSp>
      <p:sp>
        <p:nvSpPr>
          <p:cNvPr name="Freeform 25" id="25" descr="preencoded.png"/>
          <p:cNvSpPr/>
          <p:nvPr/>
        </p:nvSpPr>
        <p:spPr>
          <a:xfrm flipH="false" flipV="false" rot="0">
            <a:off x="771822" y="5708600"/>
            <a:ext cx="1102668" cy="1323231"/>
          </a:xfrm>
          <a:custGeom>
            <a:avLst/>
            <a:gdLst/>
            <a:ahLst/>
            <a:cxnLst/>
            <a:rect r="r" b="b" t="t" l="l"/>
            <a:pathLst>
              <a:path h="1323231" w="1102668">
                <a:moveTo>
                  <a:pt x="0" y="0"/>
                </a:moveTo>
                <a:lnTo>
                  <a:pt x="1102668" y="0"/>
                </a:lnTo>
                <a:lnTo>
                  <a:pt x="1102668" y="1323231"/>
                </a:lnTo>
                <a:lnTo>
                  <a:pt x="0" y="1323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3" t="0" r="-73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205186" y="5929015"/>
            <a:ext cx="2756892" cy="344537"/>
            <a:chOff x="0" y="0"/>
            <a:chExt cx="3675857" cy="45938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75857" cy="459383"/>
            </a:xfrm>
            <a:custGeom>
              <a:avLst/>
              <a:gdLst/>
              <a:ahLst/>
              <a:cxnLst/>
              <a:rect r="r" b="b" t="t" l="l"/>
              <a:pathLst>
                <a:path h="459383" w="3675857">
                  <a:moveTo>
                    <a:pt x="0" y="0"/>
                  </a:moveTo>
                  <a:lnTo>
                    <a:pt x="3675857" y="0"/>
                  </a:lnTo>
                  <a:lnTo>
                    <a:pt x="3675857" y="459383"/>
                  </a:lnTo>
                  <a:lnTo>
                    <a:pt x="0" y="45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3675857" cy="478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25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Slicers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05186" y="6405860"/>
            <a:ext cx="15310991" cy="352871"/>
            <a:chOff x="0" y="0"/>
            <a:chExt cx="20414655" cy="47049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414655" cy="470495"/>
            </a:xfrm>
            <a:custGeom>
              <a:avLst/>
              <a:gdLst/>
              <a:ahLst/>
              <a:cxnLst/>
              <a:rect r="r" b="b" t="t" l="l"/>
              <a:pathLst>
                <a:path h="470495" w="20414655">
                  <a:moveTo>
                    <a:pt x="0" y="0"/>
                  </a:moveTo>
                  <a:lnTo>
                    <a:pt x="20414655" y="0"/>
                  </a:lnTo>
                  <a:lnTo>
                    <a:pt x="20414655" y="470495"/>
                  </a:lnTo>
                  <a:lnTo>
                    <a:pt x="0" y="4704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20414655" cy="5371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49"/>
                </a:lnSpc>
              </a:pPr>
              <a:r>
                <a:rPr lang="en-US" sz="16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Dynamic filtering</a:t>
              </a:r>
            </a:p>
          </p:txBody>
        </p:sp>
      </p:grpSp>
      <p:sp>
        <p:nvSpPr>
          <p:cNvPr name="Freeform 32" id="32" descr="preencoded.png"/>
          <p:cNvSpPr/>
          <p:nvPr/>
        </p:nvSpPr>
        <p:spPr>
          <a:xfrm flipH="false" flipV="false" rot="0">
            <a:off x="771822" y="7031831"/>
            <a:ext cx="1102668" cy="1323231"/>
          </a:xfrm>
          <a:custGeom>
            <a:avLst/>
            <a:gdLst/>
            <a:ahLst/>
            <a:cxnLst/>
            <a:rect r="r" b="b" t="t" l="l"/>
            <a:pathLst>
              <a:path h="1323231" w="1102668">
                <a:moveTo>
                  <a:pt x="0" y="0"/>
                </a:moveTo>
                <a:lnTo>
                  <a:pt x="1102668" y="0"/>
                </a:lnTo>
                <a:lnTo>
                  <a:pt x="1102668" y="1323231"/>
                </a:lnTo>
                <a:lnTo>
                  <a:pt x="0" y="13232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3" t="0" r="-73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205186" y="7252246"/>
            <a:ext cx="2756892" cy="344537"/>
            <a:chOff x="0" y="0"/>
            <a:chExt cx="3675857" cy="45938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675857" cy="459383"/>
            </a:xfrm>
            <a:custGeom>
              <a:avLst/>
              <a:gdLst/>
              <a:ahLst/>
              <a:cxnLst/>
              <a:rect r="r" b="b" t="t" l="l"/>
              <a:pathLst>
                <a:path h="459383" w="3675857">
                  <a:moveTo>
                    <a:pt x="0" y="0"/>
                  </a:moveTo>
                  <a:lnTo>
                    <a:pt x="3675857" y="0"/>
                  </a:lnTo>
                  <a:lnTo>
                    <a:pt x="3675857" y="459383"/>
                  </a:lnTo>
                  <a:lnTo>
                    <a:pt x="0" y="45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3675857" cy="478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25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Grouping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205186" y="7729091"/>
            <a:ext cx="15310991" cy="352871"/>
            <a:chOff x="0" y="0"/>
            <a:chExt cx="20414655" cy="47049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414655" cy="470495"/>
            </a:xfrm>
            <a:custGeom>
              <a:avLst/>
              <a:gdLst/>
              <a:ahLst/>
              <a:cxnLst/>
              <a:rect r="r" b="b" t="t" l="l"/>
              <a:pathLst>
                <a:path h="470495" w="20414655">
                  <a:moveTo>
                    <a:pt x="0" y="0"/>
                  </a:moveTo>
                  <a:lnTo>
                    <a:pt x="20414655" y="0"/>
                  </a:lnTo>
                  <a:lnTo>
                    <a:pt x="20414655" y="470495"/>
                  </a:lnTo>
                  <a:lnTo>
                    <a:pt x="0" y="4704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20414655" cy="5371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49"/>
                </a:lnSpc>
              </a:pPr>
              <a:r>
                <a:rPr lang="en-US" sz="16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By Month / Year</a:t>
              </a:r>
            </a:p>
          </p:txBody>
        </p:sp>
      </p:grpSp>
      <p:sp>
        <p:nvSpPr>
          <p:cNvPr name="Freeform 39" id="39" descr="preencoded.png"/>
          <p:cNvSpPr/>
          <p:nvPr/>
        </p:nvSpPr>
        <p:spPr>
          <a:xfrm flipH="false" flipV="false" rot="0">
            <a:off x="771822" y="8355062"/>
            <a:ext cx="1102668" cy="1323231"/>
          </a:xfrm>
          <a:custGeom>
            <a:avLst/>
            <a:gdLst/>
            <a:ahLst/>
            <a:cxnLst/>
            <a:rect r="r" b="b" t="t" l="l"/>
            <a:pathLst>
              <a:path h="1323231" w="1102668">
                <a:moveTo>
                  <a:pt x="0" y="0"/>
                </a:moveTo>
                <a:lnTo>
                  <a:pt x="1102668" y="0"/>
                </a:lnTo>
                <a:lnTo>
                  <a:pt x="1102668" y="1323232"/>
                </a:lnTo>
                <a:lnTo>
                  <a:pt x="0" y="13232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3" t="0" r="-73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2205186" y="8575476"/>
            <a:ext cx="2995017" cy="344537"/>
            <a:chOff x="0" y="0"/>
            <a:chExt cx="3993357" cy="45938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993357" cy="459383"/>
            </a:xfrm>
            <a:custGeom>
              <a:avLst/>
              <a:gdLst/>
              <a:ahLst/>
              <a:cxnLst/>
              <a:rect r="r" b="b" t="t" l="l"/>
              <a:pathLst>
                <a:path h="459383" w="3993357">
                  <a:moveTo>
                    <a:pt x="0" y="0"/>
                  </a:moveTo>
                  <a:lnTo>
                    <a:pt x="3993357" y="0"/>
                  </a:lnTo>
                  <a:lnTo>
                    <a:pt x="3993357" y="459383"/>
                  </a:lnTo>
                  <a:lnTo>
                    <a:pt x="0" y="45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3993357" cy="478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25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Calculated Fields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205186" y="9052322"/>
            <a:ext cx="15310991" cy="352871"/>
            <a:chOff x="0" y="0"/>
            <a:chExt cx="20414655" cy="47049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0414655" cy="470495"/>
            </a:xfrm>
            <a:custGeom>
              <a:avLst/>
              <a:gdLst/>
              <a:ahLst/>
              <a:cxnLst/>
              <a:rect r="r" b="b" t="t" l="l"/>
              <a:pathLst>
                <a:path h="470495" w="20414655">
                  <a:moveTo>
                    <a:pt x="0" y="0"/>
                  </a:moveTo>
                  <a:lnTo>
                    <a:pt x="20414655" y="0"/>
                  </a:lnTo>
                  <a:lnTo>
                    <a:pt x="20414655" y="470495"/>
                  </a:lnTo>
                  <a:lnTo>
                    <a:pt x="0" y="4704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20414655" cy="5371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49"/>
                </a:lnSpc>
              </a:pPr>
              <a:r>
                <a:rPr lang="en-US" sz="16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Profit Margin, AOV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2238" y="1563886"/>
            <a:ext cx="7088237" cy="885974"/>
            <a:chOff x="0" y="0"/>
            <a:chExt cx="9450983" cy="11812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50984" cy="1181298"/>
            </a:xfrm>
            <a:custGeom>
              <a:avLst/>
              <a:gdLst/>
              <a:ahLst/>
              <a:cxnLst/>
              <a:rect r="r" b="b" t="t" l="l"/>
              <a:pathLst>
                <a:path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79736" y="5336679"/>
            <a:ext cx="3544044" cy="442912"/>
            <a:chOff x="0" y="0"/>
            <a:chExt cx="4725392" cy="590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Excel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5949702"/>
            <a:ext cx="4731544" cy="453629"/>
            <a:chOff x="0" y="0"/>
            <a:chExt cx="630872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08725" cy="604838"/>
            </a:xfrm>
            <a:custGeom>
              <a:avLst/>
              <a:gdLst/>
              <a:ahLst/>
              <a:cxnLst/>
              <a:rect r="r" b="b" t="t" l="l"/>
              <a:pathLst>
                <a:path h="604838" w="6308725">
                  <a:moveTo>
                    <a:pt x="0" y="0"/>
                  </a:moveTo>
                  <a:lnTo>
                    <a:pt x="6308725" y="0"/>
                  </a:lnTo>
                  <a:lnTo>
                    <a:pt x="630872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630872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Powerful for analysis</a:t>
              </a:r>
            </a:p>
          </p:txBody>
        </p:sp>
      </p:grpSp>
      <p:sp>
        <p:nvSpPr>
          <p:cNvPr name="Freeform 13" id="13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964264" y="5261372"/>
            <a:ext cx="424160" cy="530275"/>
            <a:chOff x="0" y="0"/>
            <a:chExt cx="565547" cy="7070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5547" cy="707033"/>
            </a:xfrm>
            <a:custGeom>
              <a:avLst/>
              <a:gdLst/>
              <a:ahLst/>
              <a:cxnLst/>
              <a:rect r="r" b="b" t="t" l="l"/>
              <a:pathLst>
                <a:path h="707033" w="565547">
                  <a:moveTo>
                    <a:pt x="0" y="0"/>
                  </a:moveTo>
                  <a:lnTo>
                    <a:pt x="565547" y="0"/>
                  </a:lnTo>
                  <a:lnTo>
                    <a:pt x="565547" y="707033"/>
                  </a:lnTo>
                  <a:lnTo>
                    <a:pt x="0" y="707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52400"/>
              <a:ext cx="565547" cy="859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12"/>
                </a:lnSpc>
              </a:pPr>
              <a:r>
                <a:rPr lang="en-US" sz="331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422237" y="3803749"/>
            <a:ext cx="3544044" cy="442912"/>
            <a:chOff x="0" y="0"/>
            <a:chExt cx="4725392" cy="5905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Dashboards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422237" y="4416772"/>
            <a:ext cx="4873526" cy="453629"/>
            <a:chOff x="0" y="0"/>
            <a:chExt cx="6498035" cy="6048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498035" cy="604838"/>
            </a:xfrm>
            <a:custGeom>
              <a:avLst/>
              <a:gdLst/>
              <a:ahLst/>
              <a:cxnLst/>
              <a:rect r="r" b="b" t="t" l="l"/>
              <a:pathLst>
                <a:path h="604838" w="6498035">
                  <a:moveTo>
                    <a:pt x="0" y="0"/>
                  </a:moveTo>
                  <a:lnTo>
                    <a:pt x="6498035" y="0"/>
                  </a:lnTo>
                  <a:lnTo>
                    <a:pt x="6498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6498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Simplify decision-making</a:t>
              </a:r>
            </a:p>
          </p:txBody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212884" y="4072532"/>
            <a:ext cx="424160" cy="530275"/>
            <a:chOff x="0" y="0"/>
            <a:chExt cx="565547" cy="7070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5547" cy="707033"/>
            </a:xfrm>
            <a:custGeom>
              <a:avLst/>
              <a:gdLst/>
              <a:ahLst/>
              <a:cxnLst/>
              <a:rect r="r" b="b" t="t" l="l"/>
              <a:pathLst>
                <a:path h="707033" w="565547">
                  <a:moveTo>
                    <a:pt x="0" y="0"/>
                  </a:moveTo>
                  <a:lnTo>
                    <a:pt x="565547" y="0"/>
                  </a:lnTo>
                  <a:lnTo>
                    <a:pt x="565547" y="707033"/>
                  </a:lnTo>
                  <a:lnTo>
                    <a:pt x="0" y="707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52400"/>
              <a:ext cx="565547" cy="859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12"/>
                </a:lnSpc>
              </a:pPr>
              <a:r>
                <a:rPr lang="en-US" sz="331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422237" y="6869460"/>
            <a:ext cx="3544044" cy="442912"/>
            <a:chOff x="0" y="0"/>
            <a:chExt cx="4725392" cy="590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Project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422237" y="7482482"/>
            <a:ext cx="4873526" cy="453629"/>
            <a:chOff x="0" y="0"/>
            <a:chExt cx="6498035" cy="60483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498035" cy="604838"/>
            </a:xfrm>
            <a:custGeom>
              <a:avLst/>
              <a:gdLst/>
              <a:ahLst/>
              <a:cxnLst/>
              <a:rect r="r" b="b" t="t" l="l"/>
              <a:pathLst>
                <a:path h="604838" w="6498035">
                  <a:moveTo>
                    <a:pt x="0" y="0"/>
                  </a:moveTo>
                  <a:lnTo>
                    <a:pt x="6498035" y="0"/>
                  </a:lnTo>
                  <a:lnTo>
                    <a:pt x="6498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6498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Built strong Excel skills</a:t>
              </a:r>
            </a:p>
          </p:txBody>
        </p:sp>
      </p:grpSp>
      <p:sp>
        <p:nvSpPr>
          <p:cNvPr name="Freeform 33" id="33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9618166" y="7480250"/>
            <a:ext cx="424160" cy="530275"/>
            <a:chOff x="0" y="0"/>
            <a:chExt cx="565547" cy="7070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65547" cy="707033"/>
            </a:xfrm>
            <a:custGeom>
              <a:avLst/>
              <a:gdLst/>
              <a:ahLst/>
              <a:cxnLst/>
              <a:rect r="r" b="b" t="t" l="l"/>
              <a:pathLst>
                <a:path h="707033" w="565547">
                  <a:moveTo>
                    <a:pt x="0" y="0"/>
                  </a:moveTo>
                  <a:lnTo>
                    <a:pt x="565547" y="0"/>
                  </a:lnTo>
                  <a:lnTo>
                    <a:pt x="565547" y="707033"/>
                  </a:lnTo>
                  <a:lnTo>
                    <a:pt x="0" y="707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52400"/>
              <a:ext cx="565547" cy="859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12"/>
                </a:lnSpc>
              </a:pPr>
              <a:r>
                <a:rPr lang="en-US" sz="331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10761" y="611135"/>
            <a:ext cx="7088237" cy="1132367"/>
            <a:chOff x="0" y="0"/>
            <a:chExt cx="9450983" cy="1509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50984" cy="1509823"/>
            </a:xfrm>
            <a:custGeom>
              <a:avLst/>
              <a:gdLst/>
              <a:ahLst/>
              <a:cxnLst/>
              <a:rect r="r" b="b" t="t" l="l"/>
              <a:pathLst>
                <a:path h="1509823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509823"/>
                  </a:lnTo>
                  <a:lnTo>
                    <a:pt x="0" y="1509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450983" cy="15669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33F7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Dashboard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10761" y="2260210"/>
            <a:ext cx="16967302" cy="7338358"/>
          </a:xfrm>
          <a:custGeom>
            <a:avLst/>
            <a:gdLst/>
            <a:ahLst/>
            <a:cxnLst/>
            <a:rect r="r" b="b" t="t" l="l"/>
            <a:pathLst>
              <a:path h="7338358" w="16967302">
                <a:moveTo>
                  <a:pt x="0" y="0"/>
                </a:moveTo>
                <a:lnTo>
                  <a:pt x="16967302" y="0"/>
                </a:lnTo>
                <a:lnTo>
                  <a:pt x="16967302" y="7338358"/>
                </a:lnTo>
                <a:lnTo>
                  <a:pt x="0" y="7338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DAGkhlQZmfs</dc:identifier>
  <dcterms:modified xsi:type="dcterms:W3CDTF">2011-08-01T06:04:30Z</dcterms:modified>
  <cp:revision>1</cp:revision>
  <dc:title>Sales-Performance-Dashboard-using-Microsoft-Excel.pptx</dc:title>
</cp:coreProperties>
</file>