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Caveat" panose="020B0604020202020204" charset="0"/>
      <p:regular r:id="rId19"/>
      <p:bold r:id="rId20"/>
    </p:embeddedFont>
    <p:embeddedFont>
      <p:font typeface="Caveat SemiBold" panose="020B0604020202020204" charset="0"/>
      <p:regular r:id="rId21"/>
      <p:bold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555F2E-D6F0-4C1A-A2A7-3A6D42401207}">
  <a:tblStyle styleId="{36555F2E-D6F0-4C1A-A2A7-3A6D424012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95F937-EE86-4EE3-BEC9-7A0F1F58617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a2c92648d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a2c92648d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2c9264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2c9264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136b7b35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136b7b35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36fd5ee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936fd5ee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9359309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99359309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9a82c0b47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9a82c0b47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2c92648d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a2c92648d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936fd5ee1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936fd5ee1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a2c92648d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a2c92648d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greatlearning.com/blog/difference-data-science-machine-learning-ai/" TargetMode="External"/><Relationship Id="rId3" Type="http://schemas.openxmlformats.org/officeDocument/2006/relationships/hyperlink" Target="https://www.opensourceforu.com/2022/08/ai-ml-and-dl-whats-the-difference/#:~:text=AI%20is%20the%20broadest%20concept,a%20specific%20model%20or%20pattern." TargetMode="External"/><Relationship Id="rId7" Type="http://schemas.openxmlformats.org/officeDocument/2006/relationships/hyperlink" Target="https://www.quora.com/Which-is-better-to-start-AI-ML-or-D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pringboard.com/blog/data-science/artificial-intelligence-vs-machine-learning-vs-deep-learning/" TargetMode="External"/><Relationship Id="rId5" Type="http://schemas.openxmlformats.org/officeDocument/2006/relationships/hyperlink" Target="https://www.studytonight.com/post/machine-learning-versus-deep-learning#:~:text=In%20machine%20learning%20you%20have,finally%20it%20recognizes%20the%20picture." TargetMode="External"/><Relationship Id="rId10" Type="http://schemas.openxmlformats.org/officeDocument/2006/relationships/hyperlink" Target="https://www.educba.com/careers-in-deep-learnings/" TargetMode="External"/><Relationship Id="rId4" Type="http://schemas.openxmlformats.org/officeDocument/2006/relationships/hyperlink" Target="https://www.naukri.com/learning/articles/ai-vs-ml-vs-dl-vs-ds/" TargetMode="External"/><Relationship Id="rId9" Type="http://schemas.openxmlformats.org/officeDocument/2006/relationships/hyperlink" Target="https://engg.cambridge.edu.in/blogs/8-best-career-scopes-in-ai-and-ml-engineer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23225" y="1605150"/>
            <a:ext cx="7381200" cy="1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Caveat"/>
                <a:ea typeface="Caveat"/>
                <a:cs typeface="Caveat"/>
                <a:sym typeface="Caveat"/>
              </a:rPr>
              <a:t>Artificial Intelligence (AI) vs Machine Learning (ML)</a:t>
            </a:r>
            <a:endParaRPr sz="2600" dirty="0"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Caveat"/>
                <a:ea typeface="Caveat"/>
                <a:cs typeface="Caveat"/>
                <a:sym typeface="Caveat"/>
              </a:rPr>
              <a:t>vs </a:t>
            </a:r>
            <a:endParaRPr sz="2600" dirty="0"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Caveat"/>
                <a:ea typeface="Caveat"/>
                <a:cs typeface="Caveat"/>
                <a:sym typeface="Caveat"/>
              </a:rPr>
              <a:t>Deep Learning (DL)</a:t>
            </a:r>
            <a:endParaRPr sz="2600" dirty="0"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CDB0542C-0CE4-47E6-86FE-11290F4B11FE}"/>
              </a:ext>
            </a:extLst>
          </p:cNvPr>
          <p:cNvSpPr txBox="1"/>
          <p:nvPr/>
        </p:nvSpPr>
        <p:spPr>
          <a:xfrm>
            <a:off x="2986350" y="4835700"/>
            <a:ext cx="317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by Nusrat Jahan </a:t>
            </a:r>
            <a:r>
              <a:rPr lang="en-GB" sz="800" dirty="0" err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Anka</a:t>
            </a:r>
            <a:r>
              <a:rPr lang="en-GB" sz="80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(Nusrat </a:t>
            </a:r>
            <a:r>
              <a:rPr lang="en-GB" sz="800" dirty="0" err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Anka</a:t>
            </a:r>
            <a:r>
              <a:rPr lang="en-GB" sz="80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8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87E98A06-BF93-4B9B-8C42-066BEE49E369}"/>
              </a:ext>
            </a:extLst>
          </p:cNvPr>
          <p:cNvSpPr txBox="1"/>
          <p:nvPr/>
        </p:nvSpPr>
        <p:spPr>
          <a:xfrm>
            <a:off x="214325" y="4060875"/>
            <a:ext cx="200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Algerian"/>
                <a:ea typeface="Algerian"/>
                <a:cs typeface="Algerian"/>
                <a:sym typeface="Algerian"/>
              </a:rPr>
              <a:t>Created By</a:t>
            </a:r>
            <a:endParaRPr b="1" dirty="0">
              <a:latin typeface="Algerian"/>
              <a:ea typeface="Algerian"/>
              <a:cs typeface="Algerian"/>
              <a:sym typeface="Algeri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</a:t>
            </a: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Nusrat Jahan </a:t>
            </a:r>
            <a:r>
              <a:rPr lang="en-GB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Anka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01" name="Google Shape;301;p20"/>
          <p:cNvSpPr txBox="1"/>
          <p:nvPr/>
        </p:nvSpPr>
        <p:spPr>
          <a:xfrm>
            <a:off x="219455" y="0"/>
            <a:ext cx="186651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  <a:sym typeface="Times New Roman"/>
              </a:rPr>
              <a:t>Career Scopes</a:t>
            </a:r>
            <a:endParaRPr sz="2000" b="1" dirty="0">
              <a:solidFill>
                <a:schemeClr val="lt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2821650" y="1028700"/>
            <a:ext cx="35007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Scientist</a:t>
            </a:r>
            <a:endParaRPr sz="13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 Engineer</a:t>
            </a:r>
            <a:endParaRPr sz="13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Research Scientist</a:t>
            </a:r>
            <a:endParaRPr sz="13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Business Intelligence Developer</a:t>
            </a:r>
            <a:endParaRPr sz="13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AI Data Analyst</a:t>
            </a:r>
            <a:endParaRPr sz="13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Big data engineering</a:t>
            </a:r>
            <a:endParaRPr sz="13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Robotics Scientist</a:t>
            </a:r>
            <a:endParaRPr sz="13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AI engineer</a:t>
            </a:r>
            <a:endParaRPr sz="13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Analyst</a:t>
            </a:r>
            <a:endParaRPr sz="13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Engineer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8" name="Google Shape;308;p21"/>
          <p:cNvSpPr txBox="1"/>
          <p:nvPr/>
        </p:nvSpPr>
        <p:spPr>
          <a:xfrm>
            <a:off x="209325" y="101925"/>
            <a:ext cx="163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References</a:t>
            </a:r>
            <a:r>
              <a:rPr lang="en" sz="20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1723832" y="1711219"/>
            <a:ext cx="6525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u="sng" dirty="0">
                <a:solidFill>
                  <a:srgbClr val="1A0DA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AI, ML and DL: What's the Difference? - Open Source For You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u="sng" dirty="0">
                <a:solidFill>
                  <a:srgbClr val="1A0DA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 vs ML vs DL vs DS - Know The Differences - Naukri.com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u="sng" dirty="0">
                <a:solidFill>
                  <a:srgbClr val="1A0DA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versus Deep Learning - Studytonight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u="sng" dirty="0">
                <a:solidFill>
                  <a:srgbClr val="1A0DA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 vs. Machine Learning vs. Deep Learning - Springboard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u="sng" dirty="0">
                <a:solidFill>
                  <a:srgbClr val="1A0DA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Which is better to start; AI, ML, or DL? - Quora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u="sng" dirty="0">
                <a:solidFill>
                  <a:srgbClr val="1A0DA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Science vs Machine Learning and Artificial Intelligence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u="sng" dirty="0">
                <a:solidFill>
                  <a:srgbClr val="1A0DA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 Best Career Scopes in AI and ML engineering - CIT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u="sng" dirty="0">
                <a:solidFill>
                  <a:srgbClr val="1A0DA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Careers in Deep Learnings - eduCBA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body" idx="1"/>
          </p:nvPr>
        </p:nvSpPr>
        <p:spPr>
          <a:xfrm>
            <a:off x="1684344" y="1478550"/>
            <a:ext cx="34224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Caveat SemiBold"/>
              <a:buChar char="❏"/>
            </a:pPr>
            <a:r>
              <a:rPr lang="en" sz="2400" dirty="0">
                <a:latin typeface="Caveat SemiBold"/>
                <a:ea typeface="Caveat SemiBold"/>
                <a:cs typeface="Caveat SemiBold"/>
                <a:sym typeface="Caveat SemiBold"/>
              </a:rPr>
              <a:t>Main Differences</a:t>
            </a:r>
            <a:endParaRPr sz="2400" dirty="0"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veat SemiBold"/>
              <a:buChar char="❏"/>
            </a:pPr>
            <a:r>
              <a:rPr lang="en" sz="2400" dirty="0">
                <a:latin typeface="Caveat SemiBold"/>
                <a:ea typeface="Caveat SemiBold"/>
                <a:cs typeface="Caveat SemiBold"/>
                <a:sym typeface="Caveat SemiBold"/>
              </a:rPr>
              <a:t>Working Process</a:t>
            </a:r>
            <a:endParaRPr sz="2400" dirty="0"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veat SemiBold"/>
              <a:buChar char="❏"/>
            </a:pPr>
            <a:r>
              <a:rPr lang="en" sz="2400" dirty="0">
                <a:latin typeface="Caveat SemiBold"/>
                <a:ea typeface="Caveat SemiBold"/>
                <a:cs typeface="Caveat SemiBold"/>
                <a:sym typeface="Caveat SemiBold"/>
              </a:rPr>
              <a:t>Fundamentals</a:t>
            </a:r>
            <a:endParaRPr sz="2400" dirty="0"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veat SemiBold"/>
              <a:buChar char="❏"/>
            </a:pPr>
            <a:r>
              <a:rPr lang="en" sz="2400" dirty="0">
                <a:latin typeface="Caveat SemiBold"/>
                <a:ea typeface="Caveat SemiBold"/>
                <a:cs typeface="Caveat SemiBold"/>
                <a:sym typeface="Caveat SemiBold"/>
              </a:rPr>
              <a:t>Better To Start</a:t>
            </a:r>
            <a:endParaRPr sz="2400" dirty="0"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veat SemiBold"/>
              <a:buChar char="❏"/>
            </a:pPr>
            <a:r>
              <a:rPr lang="en" sz="2400" dirty="0">
                <a:latin typeface="Caveat SemiBold"/>
                <a:ea typeface="Caveat SemiBold"/>
                <a:cs typeface="Caveat SemiBold"/>
                <a:sym typeface="Caveat SemiBold"/>
              </a:rPr>
              <a:t>Skills</a:t>
            </a:r>
            <a:endParaRPr sz="2400" dirty="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396525" y="1291550"/>
            <a:ext cx="453300" cy="43050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"/>
          <p:cNvSpPr txBox="1"/>
          <p:nvPr/>
        </p:nvSpPr>
        <p:spPr>
          <a:xfrm>
            <a:off x="961925" y="184800"/>
            <a:ext cx="277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SemiBold"/>
              <a:buChar char="❏"/>
            </a:pPr>
            <a:r>
              <a:rPr lang="en" sz="2400" i="1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Introduction</a:t>
            </a:r>
            <a:endParaRPr sz="2400" i="1">
              <a:solidFill>
                <a:schemeClr val="dk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SemiBold"/>
              <a:buChar char="❏"/>
            </a:pPr>
            <a:r>
              <a:rPr lang="en" sz="2400" i="1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Evaluation</a:t>
            </a:r>
            <a:endParaRPr sz="2400">
              <a:solidFill>
                <a:schemeClr val="dk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849825" y="4035300"/>
            <a:ext cx="2797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SemiBold"/>
              <a:buChar char="❏"/>
            </a:pPr>
            <a:r>
              <a:rPr lang="en" sz="2400" i="1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Career Scopes</a:t>
            </a:r>
            <a:endParaRPr sz="2400" i="1">
              <a:solidFill>
                <a:schemeClr val="dk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veat SemiBold"/>
              <a:buChar char="❏"/>
            </a:pPr>
            <a:r>
              <a:rPr lang="en" sz="2400" i="1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References</a:t>
            </a:r>
            <a:endParaRPr sz="2400">
              <a:solidFill>
                <a:schemeClr val="dk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0" name="Google Shape;200;p13"/>
          <p:cNvSpPr txBox="1"/>
          <p:nvPr/>
        </p:nvSpPr>
        <p:spPr>
          <a:xfrm>
            <a:off x="6208450" y="1842700"/>
            <a:ext cx="16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 behaviour</a:t>
            </a:r>
            <a:endParaRPr b="1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175" y="818875"/>
            <a:ext cx="5338100" cy="39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3"/>
          <p:cNvSpPr txBox="1"/>
          <p:nvPr/>
        </p:nvSpPr>
        <p:spPr>
          <a:xfrm>
            <a:off x="6208450" y="2459600"/>
            <a:ext cx="16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 system</a:t>
            </a:r>
            <a:endParaRPr b="1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6208450" y="3076500"/>
            <a:ext cx="16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 model</a:t>
            </a:r>
            <a:endParaRPr b="1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339900" y="101925"/>
            <a:ext cx="163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10" name="Google Shape;2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650" y="196750"/>
            <a:ext cx="4822025" cy="474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/>
          <p:nvPr/>
        </p:nvSpPr>
        <p:spPr>
          <a:xfrm>
            <a:off x="209325" y="101925"/>
            <a:ext cx="163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</a:t>
            </a:r>
            <a:endParaRPr sz="1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/>
          <p:nvPr/>
        </p:nvSpPr>
        <p:spPr>
          <a:xfrm>
            <a:off x="1300613" y="773525"/>
            <a:ext cx="6482700" cy="315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0" y="101925"/>
            <a:ext cx="193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Differences</a:t>
            </a:r>
            <a:endParaRPr sz="1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1541588" y="731225"/>
            <a:ext cx="63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AI                                                              ML                                                                   DL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920850" y="1299025"/>
            <a:ext cx="7393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AI represents simulated                              ML is the practice of                                       It’s a artificial neural               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Intelligence in machines.                            Getting machines to                                        networks to solve 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Make decisions without                                  complex problems.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Being programmed.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920850" y="2453038"/>
            <a:ext cx="739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is subset of                                             ML is a subset of                                            DL is a subset of AI,</a:t>
            </a:r>
            <a:endParaRPr sz="1300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Science.                                              AI &amp; Data Science.                                         ML &amp; Data Science</a:t>
            </a:r>
            <a:endParaRPr sz="1300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920850" y="3191375"/>
            <a:ext cx="74976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Aim towards building                              Aims to learn through                                      Aims to build neural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machines that are                                     data to solve the program.                                networks that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capable to think like                                                                                                          automatically discover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Humans.                                                                                                                             patterns for feature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detection.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0" y="101925"/>
            <a:ext cx="208465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Process</a:t>
            </a:r>
            <a:endParaRPr sz="1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317225" y="759050"/>
            <a:ext cx="66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latin typeface="Algerian"/>
                <a:ea typeface="Algerian"/>
                <a:cs typeface="Algerian"/>
                <a:sym typeface="Algerian"/>
              </a:rPr>
              <a:t>AI</a:t>
            </a:r>
            <a:endParaRPr sz="1800" b="1" i="1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662750" y="2106600"/>
            <a:ext cx="66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latin typeface="Algerian"/>
                <a:ea typeface="Algerian"/>
                <a:cs typeface="Algerian"/>
                <a:sym typeface="Algerian"/>
              </a:rPr>
              <a:t>ML</a:t>
            </a:r>
            <a:endParaRPr sz="1800" b="1" i="1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434725" y="3386575"/>
            <a:ext cx="66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latin typeface="Algerian"/>
                <a:ea typeface="Algerian"/>
                <a:cs typeface="Algerian"/>
                <a:sym typeface="Algerian"/>
              </a:rPr>
              <a:t>DL</a:t>
            </a:r>
            <a:endParaRPr sz="1800" b="1" i="1"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210E11-CBBF-4B4B-A4A6-43187BE60210}"/>
              </a:ext>
            </a:extLst>
          </p:cNvPr>
          <p:cNvGrpSpPr/>
          <p:nvPr/>
        </p:nvGrpSpPr>
        <p:grpSpPr>
          <a:xfrm>
            <a:off x="634450" y="1314200"/>
            <a:ext cx="8200400" cy="461700"/>
            <a:chOff x="634450" y="1314200"/>
            <a:chExt cx="8200400" cy="461700"/>
          </a:xfrm>
        </p:grpSpPr>
        <p:sp>
          <p:nvSpPr>
            <p:cNvPr id="229" name="Google Shape;229;p16"/>
            <p:cNvSpPr/>
            <p:nvPr/>
          </p:nvSpPr>
          <p:spPr>
            <a:xfrm>
              <a:off x="634450" y="1314200"/>
              <a:ext cx="1756200" cy="461700"/>
            </a:xfrm>
            <a:prstGeom prst="chevron">
              <a:avLst>
                <a:gd name="adj" fmla="val 50000"/>
              </a:avLst>
            </a:pr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2248325" y="1314200"/>
              <a:ext cx="1756200" cy="461700"/>
            </a:xfrm>
            <a:prstGeom prst="chevron">
              <a:avLst>
                <a:gd name="adj" fmla="val 50000"/>
              </a:avLst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856538" y="1314200"/>
              <a:ext cx="1756200" cy="461700"/>
            </a:xfrm>
            <a:prstGeom prst="chevron">
              <a:avLst>
                <a:gd name="adj" fmla="val 50000"/>
              </a:avLst>
            </a:pr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453425" y="1314200"/>
              <a:ext cx="1756200" cy="461700"/>
            </a:xfrm>
            <a:prstGeom prst="chevron">
              <a:avLst>
                <a:gd name="adj" fmla="val 50000"/>
              </a:avLst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7078650" y="1314200"/>
              <a:ext cx="1756200" cy="461700"/>
            </a:xfrm>
            <a:prstGeom prst="chevron">
              <a:avLst>
                <a:gd name="adj" fmla="val 50000"/>
              </a:avLst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 txBox="1"/>
            <p:nvPr/>
          </p:nvSpPr>
          <p:spPr>
            <a:xfrm>
              <a:off x="1042450" y="1360400"/>
              <a:ext cx="104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Collect Data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16"/>
            <p:cNvSpPr txBox="1"/>
            <p:nvPr/>
          </p:nvSpPr>
          <p:spPr>
            <a:xfrm>
              <a:off x="2456525" y="1360400"/>
              <a:ext cx="154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Clean &amp; Prepare Data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16"/>
            <p:cNvSpPr txBox="1"/>
            <p:nvPr/>
          </p:nvSpPr>
          <p:spPr>
            <a:xfrm>
              <a:off x="4117250" y="1360400"/>
              <a:ext cx="126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Train The Model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16"/>
            <p:cNvSpPr txBox="1"/>
            <p:nvPr/>
          </p:nvSpPr>
          <p:spPr>
            <a:xfrm>
              <a:off x="5771575" y="1360400"/>
              <a:ext cx="1095225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Test The Data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16"/>
            <p:cNvSpPr txBox="1"/>
            <p:nvPr/>
          </p:nvSpPr>
          <p:spPr>
            <a:xfrm>
              <a:off x="7599750" y="1360400"/>
              <a:ext cx="71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Improve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E514EF2-5CE1-4CC3-88E8-EDAA539D2A90}"/>
              </a:ext>
            </a:extLst>
          </p:cNvPr>
          <p:cNvGrpSpPr/>
          <p:nvPr/>
        </p:nvGrpSpPr>
        <p:grpSpPr>
          <a:xfrm>
            <a:off x="1270238" y="2659950"/>
            <a:ext cx="6734912" cy="461700"/>
            <a:chOff x="1270238" y="2659950"/>
            <a:chExt cx="6734912" cy="461700"/>
          </a:xfrm>
        </p:grpSpPr>
        <p:sp>
          <p:nvSpPr>
            <p:cNvPr id="234" name="Google Shape;234;p16"/>
            <p:cNvSpPr/>
            <p:nvPr/>
          </p:nvSpPr>
          <p:spPr>
            <a:xfrm>
              <a:off x="1270238" y="2659950"/>
              <a:ext cx="1756200" cy="461700"/>
            </a:xfrm>
            <a:prstGeom prst="chevron">
              <a:avLst>
                <a:gd name="adj" fmla="val 50000"/>
              </a:avLst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2884113" y="2659950"/>
              <a:ext cx="1756200" cy="461700"/>
            </a:xfrm>
            <a:prstGeom prst="chevron">
              <a:avLst>
                <a:gd name="adj" fmla="val 50000"/>
              </a:avLst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492338" y="2659950"/>
              <a:ext cx="1756200" cy="461700"/>
            </a:xfrm>
            <a:prstGeom prst="chevron">
              <a:avLst>
                <a:gd name="adj" fmla="val 50000"/>
              </a:avLst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6117563" y="2659950"/>
              <a:ext cx="1756200" cy="461700"/>
            </a:xfrm>
            <a:prstGeom prst="chevron">
              <a:avLst>
                <a:gd name="adj" fmla="val 50000"/>
              </a:avLst>
            </a:pr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 txBox="1"/>
            <p:nvPr/>
          </p:nvSpPr>
          <p:spPr>
            <a:xfrm>
              <a:off x="1690200" y="2706150"/>
              <a:ext cx="104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Gather Data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p16"/>
            <p:cNvSpPr txBox="1"/>
            <p:nvPr/>
          </p:nvSpPr>
          <p:spPr>
            <a:xfrm>
              <a:off x="3295900" y="2706150"/>
              <a:ext cx="104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Label Data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16"/>
            <p:cNvSpPr txBox="1"/>
            <p:nvPr/>
          </p:nvSpPr>
          <p:spPr>
            <a:xfrm>
              <a:off x="4730675" y="2706138"/>
              <a:ext cx="138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Choose Algorithm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" name="Google Shape;249;p16"/>
            <p:cNvSpPr txBox="1"/>
            <p:nvPr/>
          </p:nvSpPr>
          <p:spPr>
            <a:xfrm>
              <a:off x="6327850" y="2706150"/>
              <a:ext cx="167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Deploy Final Model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F97D1AA-9607-4C55-8F6C-2691EED503D6}"/>
              </a:ext>
            </a:extLst>
          </p:cNvPr>
          <p:cNvGrpSpPr/>
          <p:nvPr/>
        </p:nvGrpSpPr>
        <p:grpSpPr>
          <a:xfrm>
            <a:off x="634450" y="3909863"/>
            <a:ext cx="8200400" cy="461700"/>
            <a:chOff x="634450" y="3909863"/>
            <a:chExt cx="8200400" cy="461700"/>
          </a:xfrm>
        </p:grpSpPr>
        <p:sp>
          <p:nvSpPr>
            <p:cNvPr id="250" name="Google Shape;250;p16"/>
            <p:cNvSpPr/>
            <p:nvPr/>
          </p:nvSpPr>
          <p:spPr>
            <a:xfrm>
              <a:off x="634450" y="3909863"/>
              <a:ext cx="1756200" cy="461700"/>
            </a:xfrm>
            <a:prstGeom prst="chevron">
              <a:avLst>
                <a:gd name="adj" fmla="val 50000"/>
              </a:avLst>
            </a:pr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248325" y="3909863"/>
              <a:ext cx="1756200" cy="461700"/>
            </a:xfrm>
            <a:prstGeom prst="chevron">
              <a:avLst>
                <a:gd name="adj" fmla="val 50000"/>
              </a:avLst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856538" y="3909863"/>
              <a:ext cx="1756200" cy="461700"/>
            </a:xfrm>
            <a:prstGeom prst="chevron">
              <a:avLst>
                <a:gd name="adj" fmla="val 50000"/>
              </a:avLst>
            </a:pr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5453425" y="3909863"/>
              <a:ext cx="1756200" cy="461700"/>
            </a:xfrm>
            <a:prstGeom prst="chevron">
              <a:avLst>
                <a:gd name="adj" fmla="val 50000"/>
              </a:avLst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7078650" y="3909863"/>
              <a:ext cx="1756200" cy="461700"/>
            </a:xfrm>
            <a:prstGeom prst="chevron">
              <a:avLst>
                <a:gd name="adj" fmla="val 50000"/>
              </a:avLst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 txBox="1"/>
            <p:nvPr/>
          </p:nvSpPr>
          <p:spPr>
            <a:xfrm>
              <a:off x="1042450" y="3956063"/>
              <a:ext cx="104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Gather Data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256;p16"/>
            <p:cNvSpPr txBox="1"/>
            <p:nvPr/>
          </p:nvSpPr>
          <p:spPr>
            <a:xfrm>
              <a:off x="2456525" y="3956063"/>
              <a:ext cx="154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Process &amp; Filter Data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4117250" y="3956063"/>
              <a:ext cx="126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Train The Model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" name="Google Shape;258;p16"/>
            <p:cNvSpPr txBox="1"/>
            <p:nvPr/>
          </p:nvSpPr>
          <p:spPr>
            <a:xfrm>
              <a:off x="7281600" y="3939000"/>
              <a:ext cx="154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Test The Performance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16"/>
            <p:cNvSpPr txBox="1"/>
            <p:nvPr/>
          </p:nvSpPr>
          <p:spPr>
            <a:xfrm>
              <a:off x="5712925" y="3956063"/>
              <a:ext cx="138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Choose Algorithm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65" name="Google Shape;265;p17"/>
          <p:cNvSpPr txBox="1"/>
          <p:nvPr/>
        </p:nvSpPr>
        <p:spPr>
          <a:xfrm>
            <a:off x="158600" y="101975"/>
            <a:ext cx="163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2156694" y="749125"/>
            <a:ext cx="328560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structures</a:t>
            </a:r>
            <a:endParaRPr sz="1300" dirty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 sz="1300" dirty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Computability and complexity, and</a:t>
            </a:r>
            <a:endParaRPr sz="1300" dirty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Computer architecture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7" name="Google Shape;267;p17"/>
          <p:cNvGrpSpPr/>
          <p:nvPr/>
        </p:nvGrpSpPr>
        <p:grpSpPr>
          <a:xfrm>
            <a:off x="6412375" y="1743625"/>
            <a:ext cx="2345225" cy="2266900"/>
            <a:chOff x="6412375" y="1743625"/>
            <a:chExt cx="2345225" cy="2266900"/>
          </a:xfrm>
        </p:grpSpPr>
        <p:sp>
          <p:nvSpPr>
            <p:cNvPr id="268" name="Google Shape;268;p17"/>
            <p:cNvSpPr/>
            <p:nvPr/>
          </p:nvSpPr>
          <p:spPr>
            <a:xfrm>
              <a:off x="6412375" y="2673725"/>
              <a:ext cx="1348200" cy="13368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7409400" y="2673725"/>
              <a:ext cx="1348200" cy="13368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864425" y="1743625"/>
              <a:ext cx="1348200" cy="1336800"/>
            </a:xfrm>
            <a:prstGeom prst="ellipse">
              <a:avLst/>
            </a:pr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 txBox="1"/>
            <p:nvPr/>
          </p:nvSpPr>
          <p:spPr>
            <a:xfrm>
              <a:off x="6616300" y="3095825"/>
              <a:ext cx="668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i="1">
                  <a:latin typeface="Algerian"/>
                  <a:ea typeface="Algerian"/>
                  <a:cs typeface="Algerian"/>
                  <a:sym typeface="Algerian"/>
                </a:rPr>
                <a:t>AI</a:t>
              </a:r>
              <a:endParaRPr sz="2000" b="1" i="1">
                <a:latin typeface="Algerian"/>
                <a:ea typeface="Algerian"/>
                <a:cs typeface="Algerian"/>
                <a:sym typeface="Algerian"/>
              </a:endParaRPr>
            </a:p>
          </p:txBody>
        </p:sp>
        <p:sp>
          <p:nvSpPr>
            <p:cNvPr id="272" name="Google Shape;272;p17"/>
            <p:cNvSpPr txBox="1"/>
            <p:nvPr/>
          </p:nvSpPr>
          <p:spPr>
            <a:xfrm>
              <a:off x="7749300" y="3095825"/>
              <a:ext cx="668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i="1">
                  <a:latin typeface="Algerian"/>
                  <a:ea typeface="Algerian"/>
                  <a:cs typeface="Algerian"/>
                  <a:sym typeface="Algerian"/>
                </a:rPr>
                <a:t>ML</a:t>
              </a:r>
              <a:endParaRPr sz="2000" b="1" i="1">
                <a:latin typeface="Algerian"/>
                <a:ea typeface="Algerian"/>
                <a:cs typeface="Algerian"/>
                <a:sym typeface="Algerian"/>
              </a:endParaRPr>
            </a:p>
          </p:txBody>
        </p:sp>
        <p:sp>
          <p:nvSpPr>
            <p:cNvPr id="273" name="Google Shape;273;p17"/>
            <p:cNvSpPr txBox="1"/>
            <p:nvPr/>
          </p:nvSpPr>
          <p:spPr>
            <a:xfrm>
              <a:off x="7204325" y="2165725"/>
              <a:ext cx="668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i="1">
                  <a:latin typeface="Algerian"/>
                  <a:ea typeface="Algerian"/>
                  <a:cs typeface="Algerian"/>
                  <a:sym typeface="Algerian"/>
                </a:rPr>
                <a:t>DL</a:t>
              </a:r>
              <a:endParaRPr sz="2000" b="1" i="1">
                <a:latin typeface="Algerian"/>
                <a:ea typeface="Algerian"/>
                <a:cs typeface="Algerian"/>
                <a:sym typeface="Algeri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7D43D1-EBE1-4142-A2CA-135639B76645}"/>
              </a:ext>
            </a:extLst>
          </p:cNvPr>
          <p:cNvSpPr txBox="1"/>
          <p:nvPr/>
        </p:nvSpPr>
        <p:spPr>
          <a:xfrm>
            <a:off x="98900" y="132770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none" strike="noStrike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Fundamentals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79" name="Google Shape;279;p18"/>
          <p:cNvSpPr txBox="1"/>
          <p:nvPr/>
        </p:nvSpPr>
        <p:spPr>
          <a:xfrm>
            <a:off x="209325" y="101925"/>
            <a:ext cx="171948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Better to start </a:t>
            </a:r>
            <a:endParaRPr sz="1800" b="1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80" name="Google Shape;2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175" y="392907"/>
            <a:ext cx="4639694" cy="4337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2968677" y="1144250"/>
            <a:ext cx="3195300" cy="33903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374438" y="1144250"/>
            <a:ext cx="3195300" cy="33903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5574241" y="1144250"/>
            <a:ext cx="3195300" cy="33903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9" name="Google Shape;289;p19"/>
          <p:cNvSpPr txBox="1"/>
          <p:nvPr/>
        </p:nvSpPr>
        <p:spPr>
          <a:xfrm>
            <a:off x="175325" y="101925"/>
            <a:ext cx="163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Skills</a:t>
            </a:r>
            <a:endParaRPr sz="1800" b="1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584200" y="2017400"/>
            <a:ext cx="3047700" cy="1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 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recognition 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modeling 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Expert systems 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3133200" y="1829175"/>
            <a:ext cx="2531700" cy="2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patterns in data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models to make predictions 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performance 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models for accuracy 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with large data set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5744325" y="2139300"/>
            <a:ext cx="2379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Wrangling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17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838350" y="954475"/>
            <a:ext cx="668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latin typeface="Algerian"/>
                <a:ea typeface="Algerian"/>
                <a:cs typeface="Algerian"/>
                <a:sym typeface="Algerian"/>
              </a:rPr>
              <a:t>AI</a:t>
            </a:r>
            <a:endParaRPr sz="2000" b="1" i="1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4237800" y="461875"/>
            <a:ext cx="668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latin typeface="Algerian"/>
                <a:ea typeface="Algerian"/>
                <a:cs typeface="Algerian"/>
                <a:sym typeface="Algerian"/>
              </a:rPr>
              <a:t>ML</a:t>
            </a:r>
            <a:endParaRPr sz="2000" b="1" i="1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7748125" y="863825"/>
            <a:ext cx="668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latin typeface="Algerian"/>
                <a:ea typeface="Algerian"/>
                <a:cs typeface="Algerian"/>
                <a:sym typeface="Algerian"/>
              </a:rPr>
              <a:t>DL</a:t>
            </a:r>
            <a:endParaRPr sz="2000" b="1" i="1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animBg="1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393</Words>
  <Application>Microsoft Office PowerPoint</Application>
  <PresentationFormat>On-screen Show (16:9)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Caveat SemiBold</vt:lpstr>
      <vt:lpstr>Caveat</vt:lpstr>
      <vt:lpstr>Algerian</vt:lpstr>
      <vt:lpstr>Roboto Condensed Light</vt:lpstr>
      <vt:lpstr>Times New Roman</vt:lpstr>
      <vt:lpstr>Arial</vt:lpstr>
      <vt:lpstr>Roboto Condensed</vt:lpstr>
      <vt:lpstr>Arvo</vt:lpstr>
      <vt:lpstr>Salerio template</vt:lpstr>
      <vt:lpstr>Artificial Intelligence (AI) vs Machine Learning (ML) vs  Deep Learning (DL)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 vs Machine Learning (ML) vs  Deep Learning (DL)</dc:title>
  <dc:creator>hp</dc:creator>
  <cp:lastModifiedBy>hp</cp:lastModifiedBy>
  <cp:revision>5</cp:revision>
  <dcterms:modified xsi:type="dcterms:W3CDTF">2022-12-02T14:48:28Z</dcterms:modified>
</cp:coreProperties>
</file>