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65" r:id="rId3"/>
    <p:sldId id="258" r:id="rId4"/>
    <p:sldId id="267"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8391"/>
    <a:srgbClr val="2DA8C8"/>
    <a:srgbClr val="187A9C"/>
    <a:srgbClr val="15698B"/>
    <a:srgbClr val="1781A1"/>
    <a:srgbClr val="166286"/>
    <a:srgbClr val="166186"/>
    <a:srgbClr val="1883A3"/>
    <a:srgbClr val="1E8DAD"/>
    <a:srgbClr val="10E7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1936ece08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1936ece08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1936ece086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1936ece086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1936ece086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1936ece086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1936ece08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1936ece086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1936ece086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1936ece086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duotone>
              <a:schemeClr val="accent5">
                <a:shade val="45000"/>
                <a:satMod val="135000"/>
              </a:schemeClr>
              <a:prstClr val="white"/>
            </a:duotone>
            <a:extLst>
              <a:ext uri="{BEBA8EAE-BF5A-486C-A8C5-ECC9F3942E4B}">
                <a14:imgProps xmlns:a14="http://schemas.microsoft.com/office/drawing/2010/main">
                  <a14:imgLayer r:embed="rId4">
                    <a14:imgEffect>
                      <a14:colorTemperature colorTemp="11200"/>
                    </a14:imgEffect>
                    <a14:imgEffect>
                      <a14:saturation sat="300000"/>
                    </a14:imgEffect>
                  </a14:imgLayer>
                </a14:imgProps>
              </a:ext>
            </a:extLst>
          </a:blip>
          <a:srcRect r="4534"/>
          <a:stretch/>
        </p:blipFill>
        <p:spPr>
          <a:xfrm>
            <a:off x="0" y="0"/>
            <a:ext cx="9144000" cy="5143500"/>
          </a:xfrm>
          <a:prstGeom prst="rect">
            <a:avLst/>
          </a:prstGeom>
          <a:noFill/>
          <a:ln>
            <a:noFill/>
          </a:ln>
        </p:spPr>
      </p:pic>
      <p:sp>
        <p:nvSpPr>
          <p:cNvPr id="55" name="Google Shape;55;p13"/>
          <p:cNvSpPr txBox="1"/>
          <p:nvPr/>
        </p:nvSpPr>
        <p:spPr>
          <a:xfrm>
            <a:off x="189525" y="181650"/>
            <a:ext cx="6354150" cy="1432670"/>
          </a:xfrm>
          <a:prstGeom prst="rect">
            <a:avLst/>
          </a:prstGeom>
          <a:noFill/>
          <a:ln>
            <a:noFill/>
          </a:ln>
          <a:effectLst>
            <a:glow rad="228600">
              <a:schemeClr val="accent1">
                <a:satMod val="175000"/>
                <a:alpha val="40000"/>
              </a:schemeClr>
            </a:glow>
            <a:innerShdw blurRad="63500" dist="50800" dir="13500000">
              <a:prstClr val="black">
                <a:alpha val="50000"/>
              </a:prstClr>
            </a:innerShdw>
          </a:effectLst>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2800" b="1" dirty="0">
                <a:solidFill>
                  <a:schemeClr val="lt1"/>
                </a:solidFill>
                <a:latin typeface="Times New Roman"/>
                <a:ea typeface="Times New Roman"/>
                <a:cs typeface="Times New Roman"/>
                <a:sym typeface="Times New Roman"/>
              </a:rPr>
              <a:t>TECHNOLOGY IN LEADERSHIP</a:t>
            </a:r>
          </a:p>
          <a:p>
            <a:pPr marL="0" lvl="0" indent="0" algn="l" rtl="0">
              <a:lnSpc>
                <a:spcPct val="115000"/>
              </a:lnSpc>
              <a:spcBef>
                <a:spcPts val="900"/>
              </a:spcBef>
              <a:spcAft>
                <a:spcPts val="0"/>
              </a:spcAft>
              <a:buNone/>
            </a:pPr>
            <a:r>
              <a:rPr lang="en-GB" sz="1800" i="1" dirty="0">
                <a:solidFill>
                  <a:srgbClr val="F5F7FA"/>
                </a:solidFill>
                <a:latin typeface="Times New Roman"/>
                <a:ea typeface="Times New Roman"/>
                <a:cs typeface="Times New Roman"/>
                <a:sym typeface="Times New Roman"/>
              </a:rPr>
              <a:t>This presentation highlights the key takeaways </a:t>
            </a:r>
            <a:endParaRPr sz="1800" i="1" dirty="0">
              <a:solidFill>
                <a:srgbClr val="F5F7FA"/>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GB" sz="1800" i="1" dirty="0">
                <a:solidFill>
                  <a:srgbClr val="F5F7FA"/>
                </a:solidFill>
                <a:latin typeface="Times New Roman"/>
                <a:ea typeface="Times New Roman"/>
                <a:cs typeface="Times New Roman"/>
                <a:sym typeface="Times New Roman"/>
              </a:rPr>
              <a:t>and skills gained from completing</a:t>
            </a:r>
            <a:endParaRPr sz="1800" i="1" dirty="0">
              <a:solidFill>
                <a:srgbClr val="F5F7FA"/>
              </a:solidFill>
              <a:latin typeface="Times New Roman"/>
              <a:ea typeface="Times New Roman"/>
              <a:cs typeface="Times New Roman"/>
              <a:sym typeface="Times New Roman"/>
            </a:endParaRPr>
          </a:p>
        </p:txBody>
      </p:sp>
      <p:sp>
        <p:nvSpPr>
          <p:cNvPr id="56" name="Google Shape;56;p13"/>
          <p:cNvSpPr txBox="1"/>
          <p:nvPr/>
        </p:nvSpPr>
        <p:spPr>
          <a:xfrm>
            <a:off x="6275681" y="3823107"/>
            <a:ext cx="2779800" cy="113874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u="sng" dirty="0">
                <a:solidFill>
                  <a:srgbClr val="F5F7FA"/>
                </a:solidFill>
                <a:latin typeface="Times New Roman"/>
                <a:ea typeface="Times New Roman"/>
                <a:cs typeface="Times New Roman"/>
                <a:sym typeface="Times New Roman"/>
              </a:rPr>
              <a:t>Presented By</a:t>
            </a:r>
            <a:endParaRPr sz="2400" b="1" u="sng" dirty="0">
              <a:solidFill>
                <a:srgbClr val="F5F7FA"/>
              </a:solidFill>
              <a:latin typeface="Times New Roman"/>
              <a:ea typeface="Times New Roman"/>
              <a:cs typeface="Times New Roman"/>
              <a:sym typeface="Times New Roman"/>
            </a:endParaRPr>
          </a:p>
          <a:p>
            <a:pPr marL="0" lvl="0" indent="0" algn="l" rtl="0">
              <a:spcBef>
                <a:spcPts val="0"/>
              </a:spcBef>
              <a:spcAft>
                <a:spcPts val="0"/>
              </a:spcAft>
              <a:buNone/>
            </a:pPr>
            <a:endParaRPr b="1" dirty="0">
              <a:solidFill>
                <a:srgbClr val="F5F7FA"/>
              </a:solidFill>
              <a:latin typeface="Times New Roman"/>
              <a:ea typeface="Times New Roman"/>
              <a:cs typeface="Times New Roman"/>
              <a:sym typeface="Times New Roman"/>
            </a:endParaRPr>
          </a:p>
          <a:p>
            <a:pPr marL="0" lvl="0" indent="0" algn="l" rtl="0">
              <a:spcBef>
                <a:spcPts val="0"/>
              </a:spcBef>
              <a:spcAft>
                <a:spcPts val="0"/>
              </a:spcAft>
              <a:buNone/>
            </a:pPr>
            <a:r>
              <a:rPr lang="en-GB" sz="2400" b="1" dirty="0">
                <a:solidFill>
                  <a:srgbClr val="F5F7FA"/>
                </a:solidFill>
                <a:latin typeface="Times New Roman"/>
                <a:ea typeface="Times New Roman"/>
                <a:cs typeface="Times New Roman"/>
                <a:sym typeface="Times New Roman"/>
              </a:rPr>
              <a:t>Nusrat Jahan </a:t>
            </a:r>
            <a:r>
              <a:rPr lang="en-GB" sz="2400" b="1" dirty="0" err="1">
                <a:solidFill>
                  <a:srgbClr val="F5F7FA"/>
                </a:solidFill>
                <a:latin typeface="Times New Roman"/>
                <a:ea typeface="Times New Roman"/>
                <a:cs typeface="Times New Roman"/>
                <a:sym typeface="Times New Roman"/>
              </a:rPr>
              <a:t>Anka</a:t>
            </a:r>
            <a:endParaRPr sz="2400" b="1" dirty="0">
              <a:solidFill>
                <a:srgbClr val="F5F7FA"/>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ppt_x"/>
                                          </p:val>
                                        </p:tav>
                                        <p:tav tm="100000">
                                          <p:val>
                                            <p:strVal val="#ppt_x"/>
                                          </p:val>
                                        </p:tav>
                                      </p:tavLst>
                                    </p:anim>
                                    <p:anim calcmode="lin" valueType="num">
                                      <p:cBhvr additive="base">
                                        <p:cTn id="8"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05;p13">
            <a:extLst>
              <a:ext uri="{FF2B5EF4-FFF2-40B4-BE49-F238E27FC236}">
                <a16:creationId xmlns:a16="http://schemas.microsoft.com/office/drawing/2014/main" id="{7A48F8BC-CC88-4A51-80AD-CFCFDF826E2D}"/>
              </a:ext>
            </a:extLst>
          </p:cNvPr>
          <p:cNvSpPr/>
          <p:nvPr/>
        </p:nvSpPr>
        <p:spPr>
          <a:xfrm>
            <a:off x="893525" y="1211188"/>
            <a:ext cx="3630900" cy="1527156"/>
          </a:xfrm>
          <a:prstGeom prst="rect">
            <a:avLst/>
          </a:prstGeom>
          <a:solidFill>
            <a:srgbClr val="166587"/>
          </a:solidFill>
          <a:ln>
            <a:noFill/>
          </a:ln>
        </p:spPr>
        <p:txBody>
          <a:bodyPr spcFirstLastPara="1" wrap="square" lIns="91425" tIns="91425" rIns="1371600" bIns="91425" anchor="t" anchorCtr="0">
            <a:noAutofit/>
          </a:bodyPr>
          <a:lstStyle/>
          <a:p>
            <a:pPr>
              <a:spcAft>
                <a:spcPts val="600"/>
              </a:spcAft>
            </a:pPr>
            <a:r>
              <a:rPr lang="en-GB" sz="1800" b="1" dirty="0">
                <a:solidFill>
                  <a:schemeClr val="bg1"/>
                </a:solidFill>
                <a:latin typeface="Times New Roman"/>
                <a:ea typeface="Times New Roman"/>
                <a:cs typeface="Times New Roman"/>
                <a:sym typeface="Times New Roman"/>
              </a:rPr>
              <a:t> </a:t>
            </a:r>
            <a:r>
              <a:rPr lang="en-GB" sz="1600" b="1" dirty="0">
                <a:solidFill>
                  <a:schemeClr val="bg1"/>
                </a:solidFill>
                <a:latin typeface="Times New Roman"/>
                <a:ea typeface="Times New Roman"/>
                <a:cs typeface="Times New Roman"/>
                <a:sym typeface="Times New Roman"/>
              </a:rPr>
              <a:t>Lead Academy</a:t>
            </a:r>
          </a:p>
        </p:txBody>
      </p:sp>
      <p:sp>
        <p:nvSpPr>
          <p:cNvPr id="10" name="Google Shape;206;p13">
            <a:extLst>
              <a:ext uri="{FF2B5EF4-FFF2-40B4-BE49-F238E27FC236}">
                <a16:creationId xmlns:a16="http://schemas.microsoft.com/office/drawing/2014/main" id="{9B2B3DD1-2C7B-4DF8-B60A-CB42FB61383D}"/>
              </a:ext>
            </a:extLst>
          </p:cNvPr>
          <p:cNvSpPr/>
          <p:nvPr/>
        </p:nvSpPr>
        <p:spPr>
          <a:xfrm>
            <a:off x="4674547" y="1211188"/>
            <a:ext cx="3630900" cy="1527156"/>
          </a:xfrm>
          <a:prstGeom prst="rect">
            <a:avLst/>
          </a:prstGeom>
          <a:solidFill>
            <a:srgbClr val="166486"/>
          </a:solidFill>
          <a:ln>
            <a:noFill/>
          </a:ln>
        </p:spPr>
        <p:txBody>
          <a:bodyPr spcFirstLastPara="1" wrap="square" lIns="1371600" tIns="91425" rIns="91425" bIns="91425" anchor="t" anchorCtr="0">
            <a:noAutofit/>
          </a:bodyPr>
          <a:lstStyle/>
          <a:p>
            <a:pPr marL="0" lvl="0" indent="0" algn="r" rtl="0">
              <a:spcBef>
                <a:spcPts val="0"/>
              </a:spcBef>
              <a:spcAft>
                <a:spcPts val="600"/>
              </a:spcAft>
              <a:buNone/>
            </a:pPr>
            <a:endParaRPr sz="2000" b="1" dirty="0">
              <a:solidFill>
                <a:schemeClr val="dk1"/>
              </a:solidFill>
            </a:endParaRPr>
          </a:p>
        </p:txBody>
      </p:sp>
      <p:sp>
        <p:nvSpPr>
          <p:cNvPr id="12" name="Google Shape;207;p13">
            <a:extLst>
              <a:ext uri="{FF2B5EF4-FFF2-40B4-BE49-F238E27FC236}">
                <a16:creationId xmlns:a16="http://schemas.microsoft.com/office/drawing/2014/main" id="{EB21AF49-A169-4F6C-BF00-3B3455AC4FBE}"/>
              </a:ext>
            </a:extLst>
          </p:cNvPr>
          <p:cNvSpPr/>
          <p:nvPr/>
        </p:nvSpPr>
        <p:spPr>
          <a:xfrm>
            <a:off x="893525" y="2888548"/>
            <a:ext cx="3630696" cy="1527156"/>
          </a:xfrm>
          <a:prstGeom prst="rect">
            <a:avLst/>
          </a:prstGeom>
          <a:solidFill>
            <a:srgbClr val="175B81"/>
          </a:solidFill>
          <a:ln>
            <a:noFill/>
          </a:ln>
        </p:spPr>
        <p:txBody>
          <a:bodyPr spcFirstLastPara="1" wrap="square" lIns="91425" tIns="91425" rIns="1371600" bIns="91425" anchor="b" anchorCtr="0">
            <a:noAutofit/>
          </a:bodyPr>
          <a:lstStyle/>
          <a:p>
            <a:pPr marL="114300" lvl="0" algn="l" rtl="0">
              <a:lnSpc>
                <a:spcPct val="115000"/>
              </a:lnSpc>
              <a:spcBef>
                <a:spcPts val="0"/>
              </a:spcBef>
              <a:spcAft>
                <a:spcPts val="0"/>
              </a:spcAft>
              <a:buClr>
                <a:schemeClr val="dk1"/>
              </a:buClr>
              <a:buSzPts val="1800"/>
            </a:pPr>
            <a:endParaRPr lang="en-GB" sz="1400" b="1" dirty="0">
              <a:solidFill>
                <a:schemeClr val="bg1"/>
              </a:solidFill>
              <a:latin typeface="Times New Roman"/>
              <a:ea typeface="Times New Roman"/>
              <a:cs typeface="Times New Roman"/>
              <a:sym typeface="Times New Roman"/>
            </a:endParaRPr>
          </a:p>
        </p:txBody>
      </p:sp>
      <p:sp>
        <p:nvSpPr>
          <p:cNvPr id="13" name="Google Shape;208;p13">
            <a:extLst>
              <a:ext uri="{FF2B5EF4-FFF2-40B4-BE49-F238E27FC236}">
                <a16:creationId xmlns:a16="http://schemas.microsoft.com/office/drawing/2014/main" id="{F2538C70-5CD7-4F7F-ACCF-4108BCFE220E}"/>
              </a:ext>
            </a:extLst>
          </p:cNvPr>
          <p:cNvSpPr/>
          <p:nvPr/>
        </p:nvSpPr>
        <p:spPr>
          <a:xfrm>
            <a:off x="4674547" y="2888548"/>
            <a:ext cx="3630900" cy="1523262"/>
          </a:xfrm>
          <a:prstGeom prst="rect">
            <a:avLst/>
          </a:prstGeom>
          <a:solidFill>
            <a:srgbClr val="166186"/>
          </a:solidFill>
          <a:ln>
            <a:noFill/>
          </a:ln>
        </p:spPr>
        <p:txBody>
          <a:bodyPr spcFirstLastPara="1" wrap="square" lIns="1371600" tIns="91425" rIns="91425" bIns="91425" anchor="b" anchorCtr="0">
            <a:noAutofit/>
          </a:bodyPr>
          <a:lstStyle/>
          <a:p>
            <a:pPr marL="0" lvl="0" indent="0" algn="r" rtl="0">
              <a:spcBef>
                <a:spcPts val="0"/>
              </a:spcBef>
              <a:spcAft>
                <a:spcPts val="600"/>
              </a:spcAft>
              <a:buNone/>
            </a:pPr>
            <a:endParaRPr sz="1800" b="1" dirty="0">
              <a:solidFill>
                <a:schemeClr val="bg1"/>
              </a:solidFill>
            </a:endParaRPr>
          </a:p>
        </p:txBody>
      </p:sp>
      <p:sp>
        <p:nvSpPr>
          <p:cNvPr id="14" name="Google Shape;209;p13">
            <a:extLst>
              <a:ext uri="{FF2B5EF4-FFF2-40B4-BE49-F238E27FC236}">
                <a16:creationId xmlns:a16="http://schemas.microsoft.com/office/drawing/2014/main" id="{BDBF3F9B-B571-4595-A53A-82E77C343A1E}"/>
              </a:ext>
            </a:extLst>
          </p:cNvPr>
          <p:cNvSpPr/>
          <p:nvPr/>
        </p:nvSpPr>
        <p:spPr>
          <a:xfrm>
            <a:off x="3478528" y="1694327"/>
            <a:ext cx="2086500" cy="2086500"/>
          </a:xfrm>
          <a:prstGeom prst="pie">
            <a:avLst>
              <a:gd name="adj1" fmla="val 10788866"/>
              <a:gd name="adj2" fmla="val 16200000"/>
            </a:avLst>
          </a:prstGeom>
          <a:solidFill>
            <a:srgbClr val="1D4C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210;p13">
            <a:extLst>
              <a:ext uri="{FF2B5EF4-FFF2-40B4-BE49-F238E27FC236}">
                <a16:creationId xmlns:a16="http://schemas.microsoft.com/office/drawing/2014/main" id="{284F5425-3123-41B7-A07E-0F5C0120FC40}"/>
              </a:ext>
            </a:extLst>
          </p:cNvPr>
          <p:cNvSpPr/>
          <p:nvPr/>
        </p:nvSpPr>
        <p:spPr>
          <a:xfrm rot="5400000">
            <a:off x="3632422" y="1694327"/>
            <a:ext cx="2086500" cy="2086500"/>
          </a:xfrm>
          <a:prstGeom prst="pie">
            <a:avLst>
              <a:gd name="adj1" fmla="val 10788866"/>
              <a:gd name="adj2" fmla="val 16200000"/>
            </a:avLst>
          </a:prstGeom>
          <a:solidFill>
            <a:srgbClr val="178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11;p13">
            <a:extLst>
              <a:ext uri="{FF2B5EF4-FFF2-40B4-BE49-F238E27FC236}">
                <a16:creationId xmlns:a16="http://schemas.microsoft.com/office/drawing/2014/main" id="{44672CF2-22FD-470E-A04F-BAE495322B1E}"/>
              </a:ext>
            </a:extLst>
          </p:cNvPr>
          <p:cNvSpPr/>
          <p:nvPr/>
        </p:nvSpPr>
        <p:spPr>
          <a:xfrm rot="10800000">
            <a:off x="3632422" y="1845811"/>
            <a:ext cx="2086500" cy="2086500"/>
          </a:xfrm>
          <a:prstGeom prst="pie">
            <a:avLst>
              <a:gd name="adj1" fmla="val 10788866"/>
              <a:gd name="adj2" fmla="val 162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12;p13">
            <a:extLst>
              <a:ext uri="{FF2B5EF4-FFF2-40B4-BE49-F238E27FC236}">
                <a16:creationId xmlns:a16="http://schemas.microsoft.com/office/drawing/2014/main" id="{D67C0AFC-3FF0-4362-8A06-BE16DC8B4A34}"/>
              </a:ext>
            </a:extLst>
          </p:cNvPr>
          <p:cNvSpPr/>
          <p:nvPr/>
        </p:nvSpPr>
        <p:spPr>
          <a:xfrm rot="16200000">
            <a:off x="3480972" y="1845811"/>
            <a:ext cx="2086500" cy="2086500"/>
          </a:xfrm>
          <a:prstGeom prst="pie">
            <a:avLst>
              <a:gd name="adj1" fmla="val 10788866"/>
              <a:gd name="adj2" fmla="val 16200000"/>
            </a:avLst>
          </a:prstGeom>
          <a:solidFill>
            <a:srgbClr val="2DA8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213;p13">
            <a:extLst>
              <a:ext uri="{FF2B5EF4-FFF2-40B4-BE49-F238E27FC236}">
                <a16:creationId xmlns:a16="http://schemas.microsoft.com/office/drawing/2014/main" id="{E3CB14F9-3B9A-4270-848A-D53ACB7A0549}"/>
              </a:ext>
            </a:extLst>
          </p:cNvPr>
          <p:cNvSpPr/>
          <p:nvPr/>
        </p:nvSpPr>
        <p:spPr>
          <a:xfrm>
            <a:off x="4025209" y="2129533"/>
            <a:ext cx="83166" cy="366773"/>
          </a:xfrm>
          <a:prstGeom prst="rect">
            <a:avLst/>
          </a:prstGeom>
        </p:spPr>
        <p:txBody>
          <a:bodyPr>
            <a:prstTxWarp prst="textPlain">
              <a:avLst/>
            </a:prstTxWarp>
          </a:bodyPr>
          <a:lstStyle/>
          <a:p>
            <a:pPr lvl="0" algn="ctr"/>
            <a:endParaRPr b="1" i="0" dirty="0">
              <a:ln>
                <a:noFill/>
              </a:ln>
              <a:solidFill>
                <a:schemeClr val="dk1"/>
              </a:solidFill>
              <a:latin typeface="Saira Semi Condensed"/>
            </a:endParaRPr>
          </a:p>
        </p:txBody>
      </p:sp>
      <p:pic>
        <p:nvPicPr>
          <p:cNvPr id="22" name="Google Shape;63;p14">
            <a:extLst>
              <a:ext uri="{FF2B5EF4-FFF2-40B4-BE49-F238E27FC236}">
                <a16:creationId xmlns:a16="http://schemas.microsoft.com/office/drawing/2014/main" id="{0FB7CEAA-A23B-45EC-AA09-7F02B055A19F}"/>
              </a:ext>
            </a:extLst>
          </p:cNvPr>
          <p:cNvPicPr preferRelativeResize="0"/>
          <p:nvPr/>
        </p:nvPicPr>
        <p:blipFill>
          <a:blip r:embed="rId2">
            <a:alphaModFix/>
          </a:blip>
          <a:stretch>
            <a:fillRect/>
          </a:stretch>
        </p:blipFill>
        <p:spPr>
          <a:xfrm>
            <a:off x="3930462" y="2122648"/>
            <a:ext cx="414874" cy="380542"/>
          </a:xfrm>
          <a:prstGeom prst="rect">
            <a:avLst/>
          </a:prstGeom>
          <a:noFill/>
          <a:ln w="28575" cap="flat" cmpd="sng">
            <a:solidFill>
              <a:schemeClr val="dk2"/>
            </a:solidFill>
            <a:prstDash val="solid"/>
            <a:round/>
            <a:headEnd type="none" w="sm" len="sm"/>
            <a:tailEnd type="none" w="sm" len="sm"/>
          </a:ln>
        </p:spPr>
      </p:pic>
      <p:pic>
        <p:nvPicPr>
          <p:cNvPr id="23" name="Google Shape;64;p14">
            <a:extLst>
              <a:ext uri="{FF2B5EF4-FFF2-40B4-BE49-F238E27FC236}">
                <a16:creationId xmlns:a16="http://schemas.microsoft.com/office/drawing/2014/main" id="{DC47CA37-DEE7-4571-9875-59285C05FC24}"/>
              </a:ext>
            </a:extLst>
          </p:cNvPr>
          <p:cNvPicPr preferRelativeResize="0"/>
          <p:nvPr/>
        </p:nvPicPr>
        <p:blipFill>
          <a:blip r:embed="rId3">
            <a:alphaModFix/>
          </a:blip>
          <a:stretch>
            <a:fillRect/>
          </a:stretch>
        </p:blipFill>
        <p:spPr>
          <a:xfrm>
            <a:off x="4822464" y="2122648"/>
            <a:ext cx="456767" cy="380542"/>
          </a:xfrm>
          <a:prstGeom prst="rect">
            <a:avLst/>
          </a:prstGeom>
          <a:solidFill>
            <a:srgbClr val="2C2D80"/>
          </a:solidFill>
          <a:ln w="28575" cap="flat" cmpd="sng">
            <a:solidFill>
              <a:schemeClr val="dk2"/>
            </a:solidFill>
            <a:prstDash val="solid"/>
            <a:round/>
            <a:headEnd type="none" w="sm" len="sm"/>
            <a:tailEnd type="none" w="sm" len="sm"/>
          </a:ln>
        </p:spPr>
      </p:pic>
      <p:pic>
        <p:nvPicPr>
          <p:cNvPr id="24" name="Google Shape;65;p14">
            <a:extLst>
              <a:ext uri="{FF2B5EF4-FFF2-40B4-BE49-F238E27FC236}">
                <a16:creationId xmlns:a16="http://schemas.microsoft.com/office/drawing/2014/main" id="{76688092-8E82-407D-ACBB-B4F34C13A962}"/>
              </a:ext>
            </a:extLst>
          </p:cNvPr>
          <p:cNvPicPr preferRelativeResize="0"/>
          <p:nvPr/>
        </p:nvPicPr>
        <p:blipFill>
          <a:blip r:embed="rId4">
            <a:alphaModFix/>
          </a:blip>
          <a:stretch>
            <a:fillRect/>
          </a:stretch>
        </p:blipFill>
        <p:spPr>
          <a:xfrm>
            <a:off x="4864356" y="3123049"/>
            <a:ext cx="414875" cy="380517"/>
          </a:xfrm>
          <a:prstGeom prst="rect">
            <a:avLst/>
          </a:prstGeom>
          <a:solidFill>
            <a:srgbClr val="2C2D80"/>
          </a:solidFill>
          <a:ln w="28575" cap="flat" cmpd="sng">
            <a:solidFill>
              <a:schemeClr val="dk2"/>
            </a:solidFill>
            <a:prstDash val="solid"/>
            <a:round/>
            <a:headEnd type="none" w="sm" len="sm"/>
            <a:tailEnd type="none" w="sm" len="sm"/>
          </a:ln>
        </p:spPr>
      </p:pic>
      <p:pic>
        <p:nvPicPr>
          <p:cNvPr id="25" name="Google Shape;66;p14">
            <a:extLst>
              <a:ext uri="{FF2B5EF4-FFF2-40B4-BE49-F238E27FC236}">
                <a16:creationId xmlns:a16="http://schemas.microsoft.com/office/drawing/2014/main" id="{5A84D317-4C3A-4BE9-9A22-243B7BCCF9D9}"/>
              </a:ext>
            </a:extLst>
          </p:cNvPr>
          <p:cNvPicPr preferRelativeResize="0"/>
          <p:nvPr/>
        </p:nvPicPr>
        <p:blipFill>
          <a:blip r:embed="rId5">
            <a:alphaModFix/>
          </a:blip>
          <a:stretch>
            <a:fillRect/>
          </a:stretch>
        </p:blipFill>
        <p:spPr>
          <a:xfrm>
            <a:off x="3930462" y="3105332"/>
            <a:ext cx="414873" cy="398234"/>
          </a:xfrm>
          <a:prstGeom prst="rect">
            <a:avLst/>
          </a:prstGeom>
          <a:solidFill>
            <a:srgbClr val="2C2D80"/>
          </a:solidFill>
          <a:ln w="28575" cap="flat" cmpd="sng">
            <a:solidFill>
              <a:schemeClr val="dk2"/>
            </a:solidFill>
            <a:prstDash val="solid"/>
            <a:round/>
            <a:headEnd type="none" w="sm" len="sm"/>
            <a:tailEnd type="none" w="sm" len="sm"/>
          </a:ln>
        </p:spPr>
      </p:pic>
      <p:sp>
        <p:nvSpPr>
          <p:cNvPr id="27" name="TextBox 26">
            <a:extLst>
              <a:ext uri="{FF2B5EF4-FFF2-40B4-BE49-F238E27FC236}">
                <a16:creationId xmlns:a16="http://schemas.microsoft.com/office/drawing/2014/main" id="{603B241C-66F3-43E2-A81A-FE91EB420A8B}"/>
              </a:ext>
            </a:extLst>
          </p:cNvPr>
          <p:cNvSpPr txBox="1"/>
          <p:nvPr/>
        </p:nvSpPr>
        <p:spPr>
          <a:xfrm>
            <a:off x="5654018" y="1305352"/>
            <a:ext cx="2527548" cy="1338828"/>
          </a:xfrm>
          <a:prstGeom prst="rect">
            <a:avLst/>
          </a:prstGeom>
          <a:noFill/>
        </p:spPr>
        <p:txBody>
          <a:bodyPr wrap="square" rtlCol="0">
            <a:spAutoFit/>
          </a:bodyPr>
          <a:lstStyle/>
          <a:p>
            <a:pPr marL="0" lvl="0" indent="0" algn="r" rtl="0">
              <a:spcBef>
                <a:spcPts val="0"/>
              </a:spcBef>
              <a:spcAft>
                <a:spcPts val="600"/>
              </a:spcAft>
              <a:buNone/>
            </a:pPr>
            <a:r>
              <a:rPr lang="en-GB" sz="1600" b="1" dirty="0">
                <a:solidFill>
                  <a:schemeClr val="bg1"/>
                </a:solidFill>
                <a:latin typeface="Times New Roman"/>
                <a:ea typeface="Times New Roman"/>
                <a:cs typeface="Times New Roman"/>
                <a:sym typeface="Times New Roman"/>
              </a:rPr>
              <a:t>Shah </a:t>
            </a:r>
            <a:r>
              <a:rPr lang="en-GB" sz="1600" b="1" dirty="0" err="1">
                <a:solidFill>
                  <a:schemeClr val="bg1"/>
                </a:solidFill>
                <a:latin typeface="Times New Roman"/>
                <a:ea typeface="Times New Roman"/>
                <a:cs typeface="Times New Roman"/>
                <a:sym typeface="Times New Roman"/>
              </a:rPr>
              <a:t>Paran</a:t>
            </a:r>
            <a:endParaRPr lang="en-GB" sz="1600" b="1" dirty="0">
              <a:solidFill>
                <a:schemeClr val="bg1"/>
              </a:solidFill>
              <a:latin typeface="Times New Roman"/>
              <a:ea typeface="Times New Roman"/>
              <a:cs typeface="Times New Roman"/>
              <a:sym typeface="Times New Roman"/>
            </a:endParaRPr>
          </a:p>
          <a:p>
            <a:pPr marL="0" lvl="0" indent="0" algn="r" rtl="0">
              <a:spcBef>
                <a:spcPts val="0"/>
              </a:spcBef>
              <a:spcAft>
                <a:spcPts val="600"/>
              </a:spcAft>
              <a:buNone/>
            </a:pPr>
            <a:endParaRPr lang="en-GB" sz="1400" dirty="0">
              <a:solidFill>
                <a:schemeClr val="bg1"/>
              </a:solidFill>
              <a:latin typeface="Times New Roman"/>
              <a:ea typeface="Times New Roman"/>
              <a:cs typeface="Times New Roman"/>
              <a:sym typeface="Times New Roman"/>
            </a:endParaRPr>
          </a:p>
          <a:p>
            <a:pPr marL="0" lvl="0" indent="0" algn="r" rtl="0">
              <a:spcBef>
                <a:spcPts val="0"/>
              </a:spcBef>
              <a:spcAft>
                <a:spcPts val="600"/>
              </a:spcAft>
              <a:buNone/>
            </a:pPr>
            <a:r>
              <a:rPr lang="en-GB" sz="1200" dirty="0">
                <a:solidFill>
                  <a:schemeClr val="bg1"/>
                </a:solidFill>
                <a:latin typeface="Times New Roman"/>
                <a:ea typeface="Times New Roman"/>
                <a:cs typeface="Times New Roman"/>
                <a:sym typeface="Times New Roman"/>
              </a:rPr>
              <a:t># Founder &amp; CEO of Handy Mama</a:t>
            </a:r>
          </a:p>
          <a:p>
            <a:pPr marL="0" lvl="0" indent="0" algn="r" rtl="0">
              <a:spcBef>
                <a:spcPts val="0"/>
              </a:spcBef>
              <a:spcAft>
                <a:spcPts val="600"/>
              </a:spcAft>
              <a:buNone/>
            </a:pPr>
            <a:r>
              <a:rPr lang="en-GB" sz="1200" dirty="0">
                <a:solidFill>
                  <a:schemeClr val="bg1"/>
                </a:solidFill>
                <a:latin typeface="Times New Roman"/>
                <a:ea typeface="Times New Roman"/>
                <a:cs typeface="Times New Roman"/>
                <a:sym typeface="Times New Roman"/>
              </a:rPr>
              <a:t># Co founder &amp; Treasurer of </a:t>
            </a:r>
            <a:r>
              <a:rPr lang="en-GB" sz="1200" dirty="0" err="1">
                <a:solidFill>
                  <a:schemeClr val="bg1"/>
                </a:solidFill>
                <a:latin typeface="Times New Roman"/>
                <a:ea typeface="Times New Roman"/>
                <a:cs typeface="Times New Roman"/>
                <a:sym typeface="Times New Roman"/>
              </a:rPr>
              <a:t>Wreetu</a:t>
            </a:r>
            <a:r>
              <a:rPr lang="en-GB" sz="1200" dirty="0">
                <a:solidFill>
                  <a:schemeClr val="bg1"/>
                </a:solidFill>
                <a:latin typeface="Times New Roman"/>
                <a:ea typeface="Times New Roman"/>
                <a:cs typeface="Times New Roman"/>
                <a:sym typeface="Times New Roman"/>
              </a:rPr>
              <a:t> Health &amp; Wellbeing Foundation</a:t>
            </a:r>
            <a:endParaRPr lang="en" sz="1200" b="1" dirty="0">
              <a:solidFill>
                <a:schemeClr val="bg1"/>
              </a:solidFill>
              <a:latin typeface="Times New Roman"/>
              <a:ea typeface="Times New Roman"/>
              <a:cs typeface="Times New Roman"/>
              <a:sym typeface="Times New Roman"/>
            </a:endParaRPr>
          </a:p>
        </p:txBody>
      </p:sp>
      <p:sp>
        <p:nvSpPr>
          <p:cNvPr id="28" name="TextBox 27">
            <a:extLst>
              <a:ext uri="{FF2B5EF4-FFF2-40B4-BE49-F238E27FC236}">
                <a16:creationId xmlns:a16="http://schemas.microsoft.com/office/drawing/2014/main" id="{7B823AF9-E165-41B6-9673-5DCAAA9BB12E}"/>
              </a:ext>
            </a:extLst>
          </p:cNvPr>
          <p:cNvSpPr txBox="1"/>
          <p:nvPr/>
        </p:nvSpPr>
        <p:spPr>
          <a:xfrm>
            <a:off x="5566953" y="3602026"/>
            <a:ext cx="2614613" cy="661720"/>
          </a:xfrm>
          <a:prstGeom prst="rect">
            <a:avLst/>
          </a:prstGeom>
          <a:noFill/>
        </p:spPr>
        <p:txBody>
          <a:bodyPr wrap="square" rtlCol="0">
            <a:spAutoFit/>
          </a:bodyPr>
          <a:lstStyle/>
          <a:p>
            <a:pPr marL="0" lvl="0" indent="0" algn="r" rtl="0">
              <a:spcBef>
                <a:spcPts val="0"/>
              </a:spcBef>
              <a:spcAft>
                <a:spcPts val="600"/>
              </a:spcAft>
              <a:buNone/>
            </a:pPr>
            <a:r>
              <a:rPr lang="fr-FR" sz="1600" b="1" dirty="0">
                <a:solidFill>
                  <a:schemeClr val="bg1"/>
                </a:solidFill>
                <a:latin typeface="Times New Roman"/>
                <a:ea typeface="Times New Roman"/>
                <a:cs typeface="Times New Roman"/>
                <a:sym typeface="Times New Roman"/>
              </a:rPr>
              <a:t>Total 7 </a:t>
            </a:r>
            <a:r>
              <a:rPr lang="fr-FR" sz="1600" b="1" dirty="0" err="1">
                <a:solidFill>
                  <a:schemeClr val="bg1"/>
                </a:solidFill>
                <a:latin typeface="Times New Roman"/>
                <a:ea typeface="Times New Roman"/>
                <a:cs typeface="Times New Roman"/>
                <a:sym typeface="Times New Roman"/>
              </a:rPr>
              <a:t>Lessons</a:t>
            </a:r>
            <a:endParaRPr lang="fr-FR" sz="1600" b="1" dirty="0">
              <a:solidFill>
                <a:schemeClr val="bg1"/>
              </a:solidFill>
              <a:latin typeface="Times New Roman"/>
              <a:ea typeface="Times New Roman"/>
              <a:cs typeface="Times New Roman"/>
              <a:sym typeface="Times New Roman"/>
            </a:endParaRPr>
          </a:p>
          <a:p>
            <a:pPr marL="0" lvl="0" indent="0" algn="r" rtl="0">
              <a:spcBef>
                <a:spcPts val="0"/>
              </a:spcBef>
              <a:spcAft>
                <a:spcPts val="600"/>
              </a:spcAft>
              <a:buNone/>
            </a:pPr>
            <a:r>
              <a:rPr lang="fr-FR" sz="1600" b="1" dirty="0">
                <a:solidFill>
                  <a:schemeClr val="bg1"/>
                </a:solidFill>
                <a:latin typeface="Times New Roman"/>
                <a:ea typeface="Times New Roman"/>
                <a:cs typeface="Times New Roman"/>
                <a:sym typeface="Times New Roman"/>
              </a:rPr>
              <a:t>1 </a:t>
            </a:r>
            <a:r>
              <a:rPr lang="fr-FR" sz="1600" b="1" dirty="0" err="1">
                <a:solidFill>
                  <a:schemeClr val="bg1"/>
                </a:solidFill>
                <a:latin typeface="Times New Roman"/>
                <a:ea typeface="Times New Roman"/>
                <a:cs typeface="Times New Roman"/>
                <a:sym typeface="Times New Roman"/>
              </a:rPr>
              <a:t>hrs</a:t>
            </a:r>
            <a:r>
              <a:rPr lang="fr-FR" sz="1600" b="1" dirty="0">
                <a:solidFill>
                  <a:schemeClr val="bg1"/>
                </a:solidFill>
                <a:latin typeface="Times New Roman"/>
                <a:ea typeface="Times New Roman"/>
                <a:cs typeface="Times New Roman"/>
                <a:sym typeface="Times New Roman"/>
              </a:rPr>
              <a:t> 11 min</a:t>
            </a:r>
            <a:endParaRPr lang="fr-FR" sz="1600" b="1" dirty="0">
              <a:solidFill>
                <a:schemeClr val="bg1"/>
              </a:solidFill>
            </a:endParaRPr>
          </a:p>
        </p:txBody>
      </p:sp>
      <p:sp>
        <p:nvSpPr>
          <p:cNvPr id="29" name="TextBox 28">
            <a:extLst>
              <a:ext uri="{FF2B5EF4-FFF2-40B4-BE49-F238E27FC236}">
                <a16:creationId xmlns:a16="http://schemas.microsoft.com/office/drawing/2014/main" id="{9B5B11D9-C76C-45CA-89DA-444733F4F504}"/>
              </a:ext>
            </a:extLst>
          </p:cNvPr>
          <p:cNvSpPr txBox="1"/>
          <p:nvPr/>
        </p:nvSpPr>
        <p:spPr>
          <a:xfrm>
            <a:off x="852258" y="3123049"/>
            <a:ext cx="2610555" cy="1202252"/>
          </a:xfrm>
          <a:prstGeom prst="rect">
            <a:avLst/>
          </a:prstGeom>
          <a:noFill/>
        </p:spPr>
        <p:txBody>
          <a:bodyPr wrap="square" rtlCol="0">
            <a:spAutoFit/>
          </a:bodyPr>
          <a:lstStyle/>
          <a:p>
            <a:pPr marL="114300" lvl="0" algn="l" rtl="0">
              <a:lnSpc>
                <a:spcPct val="115000"/>
              </a:lnSpc>
              <a:spcBef>
                <a:spcPts val="0"/>
              </a:spcBef>
              <a:spcAft>
                <a:spcPts val="0"/>
              </a:spcAft>
              <a:buClr>
                <a:schemeClr val="dk1"/>
              </a:buClr>
              <a:buSzPts val="1800"/>
            </a:pPr>
            <a:r>
              <a:rPr lang="en-GB" sz="1600" b="1" dirty="0">
                <a:solidFill>
                  <a:schemeClr val="bg1"/>
                </a:solidFill>
                <a:latin typeface="Times New Roman"/>
                <a:ea typeface="Times New Roman"/>
                <a:cs typeface="Times New Roman"/>
                <a:sym typeface="Times New Roman"/>
              </a:rPr>
              <a:t># Digital Transformation Leadership</a:t>
            </a:r>
          </a:p>
          <a:p>
            <a:pPr marL="114300">
              <a:lnSpc>
                <a:spcPct val="115000"/>
              </a:lnSpc>
              <a:buClr>
                <a:schemeClr val="dk1"/>
              </a:buClr>
              <a:buSzPts val="1800"/>
            </a:pPr>
            <a:r>
              <a:rPr lang="en-GB" sz="1600" b="1" dirty="0">
                <a:solidFill>
                  <a:schemeClr val="bg1"/>
                </a:solidFill>
                <a:latin typeface="Times New Roman"/>
                <a:ea typeface="Times New Roman"/>
                <a:cs typeface="Times New Roman"/>
                <a:sym typeface="Times New Roman"/>
              </a:rPr>
              <a:t># Innovation Managers</a:t>
            </a:r>
          </a:p>
          <a:p>
            <a:pPr marL="114300">
              <a:lnSpc>
                <a:spcPct val="115000"/>
              </a:lnSpc>
              <a:buClr>
                <a:schemeClr val="dk1"/>
              </a:buClr>
              <a:buSzPts val="1800"/>
            </a:pPr>
            <a:r>
              <a:rPr lang="en-GB" sz="1600" b="1" dirty="0">
                <a:solidFill>
                  <a:schemeClr val="bg1"/>
                </a:solidFill>
                <a:latin typeface="Times New Roman"/>
                <a:ea typeface="Times New Roman"/>
                <a:cs typeface="Times New Roman"/>
                <a:sym typeface="Times New Roman"/>
              </a:rPr>
              <a:t># Start-up Founders</a:t>
            </a:r>
          </a:p>
        </p:txBody>
      </p:sp>
      <p:sp>
        <p:nvSpPr>
          <p:cNvPr id="30" name="TextBox 29">
            <a:extLst>
              <a:ext uri="{FF2B5EF4-FFF2-40B4-BE49-F238E27FC236}">
                <a16:creationId xmlns:a16="http://schemas.microsoft.com/office/drawing/2014/main" id="{E617493B-ABC7-4E3A-850F-EED0C8694E93}"/>
              </a:ext>
            </a:extLst>
          </p:cNvPr>
          <p:cNvSpPr txBox="1"/>
          <p:nvPr/>
        </p:nvSpPr>
        <p:spPr>
          <a:xfrm>
            <a:off x="3339130" y="100923"/>
            <a:ext cx="2465740" cy="461665"/>
          </a:xfrm>
          <a:prstGeom prst="rect">
            <a:avLst/>
          </a:prstGeom>
          <a:noFill/>
        </p:spPr>
        <p:txBody>
          <a:bodyPr wrap="none" rtlCol="0">
            <a:spAutoFit/>
          </a:bodyPr>
          <a:lstStyle/>
          <a:p>
            <a:r>
              <a:rPr lang="en-GB" sz="2400" b="1" dirty="0">
                <a:solidFill>
                  <a:schemeClr val="dk1"/>
                </a:solidFill>
                <a:latin typeface="Times New Roman"/>
                <a:ea typeface="Times New Roman"/>
                <a:cs typeface="Times New Roman"/>
                <a:sym typeface="Times New Roman"/>
              </a:rPr>
              <a:t>Course Overview</a:t>
            </a:r>
            <a:endParaRPr lang="en-GB" sz="24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08969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grpSp>
        <p:nvGrpSpPr>
          <p:cNvPr id="76" name="Google Shape;76;p15"/>
          <p:cNvGrpSpPr/>
          <p:nvPr/>
        </p:nvGrpSpPr>
        <p:grpSpPr>
          <a:xfrm>
            <a:off x="1445039" y="983640"/>
            <a:ext cx="619618" cy="883515"/>
            <a:chOff x="1470700" y="1083054"/>
            <a:chExt cx="618875" cy="997533"/>
          </a:xfrm>
        </p:grpSpPr>
        <p:pic>
          <p:nvPicPr>
            <p:cNvPr id="77" name="Google Shape;77;p15"/>
            <p:cNvPicPr preferRelativeResize="0"/>
            <p:nvPr/>
          </p:nvPicPr>
          <p:blipFill>
            <a:blip r:embed="rId3">
              <a:alphaModFix/>
            </a:blip>
            <a:stretch>
              <a:fillRect/>
            </a:stretch>
          </p:blipFill>
          <p:spPr>
            <a:xfrm>
              <a:off x="1470700" y="1083054"/>
              <a:ext cx="618875" cy="789788"/>
            </a:xfrm>
            <a:prstGeom prst="rect">
              <a:avLst/>
            </a:prstGeom>
            <a:noFill/>
            <a:ln>
              <a:noFill/>
            </a:ln>
          </p:spPr>
        </p:pic>
        <p:pic>
          <p:nvPicPr>
            <p:cNvPr id="78" name="Google Shape;78;p15"/>
            <p:cNvPicPr preferRelativeResize="0"/>
            <p:nvPr/>
          </p:nvPicPr>
          <p:blipFill>
            <a:blip r:embed="rId4">
              <a:alphaModFix/>
            </a:blip>
            <a:stretch>
              <a:fillRect/>
            </a:stretch>
          </p:blipFill>
          <p:spPr>
            <a:xfrm>
              <a:off x="1676273" y="1872838"/>
              <a:ext cx="207750" cy="207750"/>
            </a:xfrm>
            <a:prstGeom prst="rect">
              <a:avLst/>
            </a:prstGeom>
            <a:noFill/>
            <a:ln>
              <a:noFill/>
            </a:ln>
          </p:spPr>
        </p:pic>
      </p:grpSp>
      <p:sp>
        <p:nvSpPr>
          <p:cNvPr id="79" name="Google Shape;79;p15"/>
          <p:cNvSpPr txBox="1"/>
          <p:nvPr/>
        </p:nvSpPr>
        <p:spPr>
          <a:xfrm>
            <a:off x="614250" y="2042775"/>
            <a:ext cx="2180700" cy="2291366"/>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600" dirty="0">
                <a:latin typeface="Times New Roman"/>
                <a:ea typeface="Times New Roman"/>
                <a:cs typeface="Times New Roman"/>
                <a:sym typeface="Times New Roman"/>
              </a:rPr>
              <a:t>Technology in Workplace</a:t>
            </a:r>
            <a:endParaRPr sz="1600" dirty="0">
              <a:latin typeface="Times New Roman"/>
              <a:ea typeface="Times New Roman"/>
              <a:cs typeface="Times New Roman"/>
              <a:sym typeface="Times New Roman"/>
            </a:endParaRPr>
          </a:p>
          <a:p>
            <a:pPr marL="0" lvl="0" indent="0" algn="ctr" rtl="0">
              <a:lnSpc>
                <a:spcPct val="115000"/>
              </a:lnSpc>
              <a:spcBef>
                <a:spcPts val="0"/>
              </a:spcBef>
              <a:spcAft>
                <a:spcPts val="0"/>
              </a:spcAft>
              <a:buNone/>
            </a:pPr>
            <a:endParaRPr dirty="0">
              <a:latin typeface="Times New Roman"/>
              <a:ea typeface="Times New Roman"/>
              <a:cs typeface="Times New Roman"/>
              <a:sym typeface="Times New Roman"/>
            </a:endParaRPr>
          </a:p>
          <a:p>
            <a:pPr marL="0" lvl="0" indent="0" algn="just" rtl="0">
              <a:spcBef>
                <a:spcPts val="0"/>
              </a:spcBef>
              <a:spcAft>
                <a:spcPts val="0"/>
              </a:spcAft>
              <a:buNone/>
            </a:pPr>
            <a:r>
              <a:rPr lang="en-GB" sz="1200" dirty="0">
                <a:latin typeface="Times New Roman"/>
                <a:ea typeface="Times New Roman"/>
                <a:cs typeface="Times New Roman"/>
                <a:sym typeface="Times New Roman"/>
              </a:rPr>
              <a:t>Educational Institute, Star-tup, Giant Companies, Hospitals, Travel agencies, Conventional work environment (Ex:</a:t>
            </a:r>
            <a:r>
              <a:rPr lang="en-GB" sz="1200" dirty="0">
                <a:solidFill>
                  <a:schemeClr val="dk1"/>
                </a:solidFill>
                <a:latin typeface="Times New Roman"/>
                <a:ea typeface="Times New Roman"/>
                <a:cs typeface="Times New Roman"/>
                <a:sym typeface="Times New Roman"/>
              </a:rPr>
              <a:t> Effective Communication, Innovative Solutions, Ensuring smooth user experience)</a:t>
            </a:r>
            <a:endParaRPr sz="1200" dirty="0">
              <a:latin typeface="Times New Roman"/>
              <a:ea typeface="Times New Roman"/>
              <a:cs typeface="Times New Roman"/>
              <a:sym typeface="Times New Roman"/>
            </a:endParaRPr>
          </a:p>
        </p:txBody>
      </p:sp>
      <p:grpSp>
        <p:nvGrpSpPr>
          <p:cNvPr id="80" name="Google Shape;80;p15"/>
          <p:cNvGrpSpPr/>
          <p:nvPr/>
        </p:nvGrpSpPr>
        <p:grpSpPr>
          <a:xfrm>
            <a:off x="4262194" y="983640"/>
            <a:ext cx="619618" cy="886237"/>
            <a:chOff x="4358800" y="1083043"/>
            <a:chExt cx="618875" cy="1000607"/>
          </a:xfrm>
        </p:grpSpPr>
        <p:pic>
          <p:nvPicPr>
            <p:cNvPr id="81" name="Google Shape;81;p15"/>
            <p:cNvPicPr preferRelativeResize="0"/>
            <p:nvPr/>
          </p:nvPicPr>
          <p:blipFill>
            <a:blip r:embed="rId5">
              <a:alphaModFix/>
            </a:blip>
            <a:stretch>
              <a:fillRect/>
            </a:stretch>
          </p:blipFill>
          <p:spPr>
            <a:xfrm>
              <a:off x="4358800" y="1083043"/>
              <a:ext cx="618875" cy="789807"/>
            </a:xfrm>
            <a:prstGeom prst="rect">
              <a:avLst/>
            </a:prstGeom>
            <a:noFill/>
            <a:ln>
              <a:noFill/>
            </a:ln>
          </p:spPr>
        </p:pic>
        <p:pic>
          <p:nvPicPr>
            <p:cNvPr id="82" name="Google Shape;82;p15"/>
            <p:cNvPicPr preferRelativeResize="0"/>
            <p:nvPr/>
          </p:nvPicPr>
          <p:blipFill>
            <a:blip r:embed="rId6">
              <a:alphaModFix/>
            </a:blip>
            <a:stretch>
              <a:fillRect/>
            </a:stretch>
          </p:blipFill>
          <p:spPr>
            <a:xfrm>
              <a:off x="4564375" y="1869790"/>
              <a:ext cx="207750" cy="213860"/>
            </a:xfrm>
            <a:prstGeom prst="rect">
              <a:avLst/>
            </a:prstGeom>
            <a:noFill/>
            <a:ln>
              <a:noFill/>
            </a:ln>
          </p:spPr>
        </p:pic>
      </p:grpSp>
      <p:sp>
        <p:nvSpPr>
          <p:cNvPr id="83" name="Google Shape;83;p15"/>
          <p:cNvSpPr txBox="1"/>
          <p:nvPr/>
        </p:nvSpPr>
        <p:spPr>
          <a:xfrm>
            <a:off x="3467200" y="2042775"/>
            <a:ext cx="2180700" cy="2635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600" dirty="0">
                <a:latin typeface="Times New Roman"/>
                <a:ea typeface="Times New Roman"/>
                <a:cs typeface="Times New Roman"/>
                <a:sym typeface="Times New Roman"/>
              </a:rPr>
              <a:t>Relationship between Technology &amp; Leadership</a:t>
            </a:r>
            <a:endParaRPr sz="1600" dirty="0">
              <a:latin typeface="Times New Roman"/>
              <a:ea typeface="Times New Roman"/>
              <a:cs typeface="Times New Roman"/>
              <a:sym typeface="Times New Roman"/>
            </a:endParaRPr>
          </a:p>
          <a:p>
            <a:pPr marL="0" lvl="0" indent="0" algn="ctr" rtl="0">
              <a:lnSpc>
                <a:spcPct val="115000"/>
              </a:lnSpc>
              <a:spcBef>
                <a:spcPts val="0"/>
              </a:spcBef>
              <a:spcAft>
                <a:spcPts val="0"/>
              </a:spcAft>
              <a:buNone/>
            </a:pPr>
            <a:endParaRPr dirty="0">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GB" sz="1200" dirty="0">
                <a:latin typeface="Times New Roman"/>
                <a:ea typeface="Times New Roman"/>
                <a:cs typeface="Times New Roman"/>
                <a:sym typeface="Times New Roman"/>
              </a:rPr>
              <a:t>To make fast growth in digital era leaders needs strong bond with technology. </a:t>
            </a:r>
            <a:r>
              <a:rPr lang="en-GB" sz="1200" dirty="0">
                <a:solidFill>
                  <a:schemeClr val="dk1"/>
                </a:solidFill>
                <a:highlight>
                  <a:srgbClr val="FFFFFF"/>
                </a:highlight>
                <a:latin typeface="Times New Roman"/>
                <a:ea typeface="Times New Roman"/>
                <a:cs typeface="Times New Roman"/>
                <a:sym typeface="Times New Roman"/>
              </a:rPr>
              <a:t>Either leaders will adapt technology for fast progress or leaders will be lost over time.</a:t>
            </a:r>
            <a:endParaRPr sz="1200" dirty="0">
              <a:latin typeface="Times New Roman"/>
              <a:ea typeface="Times New Roman"/>
              <a:cs typeface="Times New Roman"/>
              <a:sym typeface="Times New Roman"/>
            </a:endParaRPr>
          </a:p>
        </p:txBody>
      </p:sp>
      <p:grpSp>
        <p:nvGrpSpPr>
          <p:cNvPr id="84" name="Google Shape;84;p15"/>
          <p:cNvGrpSpPr/>
          <p:nvPr/>
        </p:nvGrpSpPr>
        <p:grpSpPr>
          <a:xfrm>
            <a:off x="7079348" y="983640"/>
            <a:ext cx="619618" cy="866804"/>
            <a:chOff x="7246912" y="1083059"/>
            <a:chExt cx="618875" cy="978666"/>
          </a:xfrm>
        </p:grpSpPr>
        <p:pic>
          <p:nvPicPr>
            <p:cNvPr id="85" name="Google Shape;85;p15"/>
            <p:cNvPicPr preferRelativeResize="0"/>
            <p:nvPr/>
          </p:nvPicPr>
          <p:blipFill>
            <a:blip r:embed="rId7">
              <a:alphaModFix/>
            </a:blip>
            <a:stretch>
              <a:fillRect/>
            </a:stretch>
          </p:blipFill>
          <p:spPr>
            <a:xfrm>
              <a:off x="7246912" y="1083059"/>
              <a:ext cx="618875" cy="789791"/>
            </a:xfrm>
            <a:prstGeom prst="rect">
              <a:avLst/>
            </a:prstGeom>
            <a:noFill/>
            <a:ln>
              <a:noFill/>
            </a:ln>
          </p:spPr>
        </p:pic>
        <p:pic>
          <p:nvPicPr>
            <p:cNvPr id="86" name="Google Shape;86;p15"/>
            <p:cNvPicPr preferRelativeResize="0"/>
            <p:nvPr/>
          </p:nvPicPr>
          <p:blipFill>
            <a:blip r:embed="rId8">
              <a:alphaModFix/>
            </a:blip>
            <a:stretch>
              <a:fillRect/>
            </a:stretch>
          </p:blipFill>
          <p:spPr>
            <a:xfrm>
              <a:off x="7452475" y="1853975"/>
              <a:ext cx="207750" cy="207750"/>
            </a:xfrm>
            <a:prstGeom prst="rect">
              <a:avLst/>
            </a:prstGeom>
            <a:noFill/>
            <a:ln>
              <a:noFill/>
            </a:ln>
          </p:spPr>
        </p:pic>
      </p:grpSp>
      <p:sp>
        <p:nvSpPr>
          <p:cNvPr id="87" name="Google Shape;87;p15"/>
          <p:cNvSpPr txBox="1"/>
          <p:nvPr/>
        </p:nvSpPr>
        <p:spPr>
          <a:xfrm>
            <a:off x="6290675" y="2042750"/>
            <a:ext cx="2369100" cy="2741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600" dirty="0">
                <a:latin typeface="Times New Roman"/>
                <a:ea typeface="Times New Roman"/>
                <a:cs typeface="Times New Roman"/>
                <a:sym typeface="Times New Roman"/>
              </a:rPr>
              <a:t>Collaboration Tools &amp; Use cases</a:t>
            </a:r>
            <a:endParaRPr sz="1600" dirty="0">
              <a:latin typeface="Times New Roman"/>
              <a:ea typeface="Times New Roman"/>
              <a:cs typeface="Times New Roman"/>
              <a:sym typeface="Times New Roman"/>
            </a:endParaRPr>
          </a:p>
          <a:p>
            <a:pPr marL="0" lvl="0" indent="0" algn="ctr" rtl="0">
              <a:lnSpc>
                <a:spcPct val="115000"/>
              </a:lnSpc>
              <a:spcBef>
                <a:spcPts val="0"/>
              </a:spcBef>
              <a:spcAft>
                <a:spcPts val="0"/>
              </a:spcAft>
              <a:buNone/>
            </a:pPr>
            <a:endParaRPr dirty="0">
              <a:latin typeface="Times New Roman"/>
              <a:ea typeface="Times New Roman"/>
              <a:cs typeface="Times New Roman"/>
              <a:sym typeface="Times New Roman"/>
            </a:endParaRPr>
          </a:p>
          <a:p>
            <a:pPr marL="457200" lvl="0" indent="-304800" algn="just" rtl="0">
              <a:lnSpc>
                <a:spcPct val="115000"/>
              </a:lnSpc>
              <a:spcBef>
                <a:spcPts val="0"/>
              </a:spcBef>
              <a:spcAft>
                <a:spcPts val="0"/>
              </a:spcAft>
              <a:buClr>
                <a:schemeClr val="dk1"/>
              </a:buClr>
              <a:buSzPts val="1200"/>
              <a:buFont typeface="Times New Roman"/>
              <a:buChar char="●"/>
            </a:pPr>
            <a:r>
              <a:rPr lang="en-GB" sz="1200" dirty="0">
                <a:solidFill>
                  <a:schemeClr val="dk1"/>
                </a:solidFill>
                <a:highlight>
                  <a:srgbClr val="FFFFFF"/>
                </a:highlight>
                <a:latin typeface="Times New Roman"/>
                <a:ea typeface="Times New Roman"/>
                <a:cs typeface="Times New Roman"/>
                <a:sym typeface="Times New Roman"/>
              </a:rPr>
              <a:t>Communication &amp; Virtual Conferencing tools - Zoom, Google meet, Microsoft teams (Ex: online class or meeting)</a:t>
            </a:r>
            <a:endParaRPr sz="1200" dirty="0">
              <a:solidFill>
                <a:schemeClr val="dk1"/>
              </a:solidFill>
              <a:highlight>
                <a:srgbClr val="FFFFFF"/>
              </a:highlight>
              <a:latin typeface="Times New Roman"/>
              <a:ea typeface="Times New Roman"/>
              <a:cs typeface="Times New Roman"/>
              <a:sym typeface="Times New Roman"/>
            </a:endParaRPr>
          </a:p>
          <a:p>
            <a:pPr marL="457200" lvl="0" indent="-304800" algn="just" rtl="0">
              <a:lnSpc>
                <a:spcPct val="115000"/>
              </a:lnSpc>
              <a:spcBef>
                <a:spcPts val="0"/>
              </a:spcBef>
              <a:spcAft>
                <a:spcPts val="0"/>
              </a:spcAft>
              <a:buClr>
                <a:schemeClr val="dk1"/>
              </a:buClr>
              <a:buSzPts val="1200"/>
              <a:buFont typeface="Times New Roman"/>
              <a:buChar char="●"/>
            </a:pPr>
            <a:r>
              <a:rPr lang="en-GB" sz="1200" dirty="0">
                <a:solidFill>
                  <a:schemeClr val="dk1"/>
                </a:solidFill>
                <a:highlight>
                  <a:srgbClr val="FFFFFF"/>
                </a:highlight>
                <a:latin typeface="Times New Roman"/>
                <a:ea typeface="Times New Roman"/>
                <a:cs typeface="Times New Roman"/>
                <a:sym typeface="Times New Roman"/>
              </a:rPr>
              <a:t>Project Management tools - Trello, Slack (Ex: Office or team work)</a:t>
            </a:r>
            <a:endParaRPr sz="1200" dirty="0">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0E196C71-91F4-45F1-B62A-701C849F1CD0}"/>
              </a:ext>
            </a:extLst>
          </p:cNvPr>
          <p:cNvSpPr txBox="1"/>
          <p:nvPr/>
        </p:nvSpPr>
        <p:spPr>
          <a:xfrm>
            <a:off x="3250785" y="111341"/>
            <a:ext cx="2850460" cy="461665"/>
          </a:xfrm>
          <a:prstGeom prst="rect">
            <a:avLst/>
          </a:prstGeom>
          <a:noFill/>
        </p:spPr>
        <p:txBody>
          <a:bodyPr wrap="none" rtlCol="0">
            <a:spAutoFit/>
          </a:bodyPr>
          <a:lstStyle/>
          <a:p>
            <a:r>
              <a:rPr lang="en-GB" sz="2400" b="1" dirty="0">
                <a:solidFill>
                  <a:schemeClr val="dk1"/>
                </a:solidFill>
                <a:latin typeface="Times New Roman"/>
                <a:ea typeface="Times New Roman"/>
                <a:cs typeface="Times New Roman"/>
                <a:sym typeface="Times New Roman"/>
              </a:rPr>
              <a:t>Key Topics Covered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3;p16">
            <a:extLst>
              <a:ext uri="{FF2B5EF4-FFF2-40B4-BE49-F238E27FC236}">
                <a16:creationId xmlns:a16="http://schemas.microsoft.com/office/drawing/2014/main" id="{CD99BF6F-3115-4F9D-BEBF-7D0B79289E17}"/>
              </a:ext>
            </a:extLst>
          </p:cNvPr>
          <p:cNvSpPr txBox="1"/>
          <p:nvPr/>
        </p:nvSpPr>
        <p:spPr>
          <a:xfrm>
            <a:off x="553387" y="744126"/>
            <a:ext cx="6420685" cy="358864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n-GB" sz="1600" b="1" dirty="0">
                <a:solidFill>
                  <a:schemeClr val="dk1"/>
                </a:solidFill>
                <a:latin typeface="Times New Roman"/>
                <a:ea typeface="Times New Roman"/>
                <a:cs typeface="Times New Roman"/>
                <a:sym typeface="Times New Roman"/>
              </a:rPr>
              <a:t>Real-world Applications:</a:t>
            </a:r>
            <a:r>
              <a:rPr lang="en-GB" sz="1600" dirty="0">
                <a:solidFill>
                  <a:schemeClr val="dk1"/>
                </a:solidFill>
                <a:latin typeface="Times New Roman"/>
                <a:ea typeface="Times New Roman"/>
                <a:cs typeface="Times New Roman"/>
                <a:sym typeface="Times New Roman"/>
              </a:rPr>
              <a:t> </a:t>
            </a:r>
          </a:p>
          <a:p>
            <a:r>
              <a:rPr lang="en-US" sz="1200" dirty="0">
                <a:latin typeface="Times New Roman" panose="02020603050405020304" pitchFamily="18" charset="0"/>
                <a:cs typeface="Times New Roman" panose="02020603050405020304" pitchFamily="18" charset="0"/>
              </a:rPr>
              <a:t>These are some real world applications which are mentioned in these course.</a:t>
            </a:r>
            <a:endParaRPr sz="1200" dirty="0">
              <a:solidFill>
                <a:schemeClr val="dk1"/>
              </a:solidFill>
              <a:latin typeface="Times New Roman"/>
              <a:ea typeface="Times New Roman"/>
              <a:cs typeface="Times New Roman"/>
              <a:sym typeface="Times New Roman"/>
            </a:endParaRPr>
          </a:p>
          <a:p>
            <a:pPr marL="457200" lvl="0" indent="-304800" algn="l" rtl="0">
              <a:lnSpc>
                <a:spcPct val="115000"/>
              </a:lnSpc>
              <a:spcBef>
                <a:spcPts val="600"/>
              </a:spcBef>
              <a:spcAft>
                <a:spcPts val="0"/>
              </a:spcAft>
              <a:buClr>
                <a:schemeClr val="dk1"/>
              </a:buClr>
              <a:buSzPts val="1200"/>
              <a:buFont typeface="Times New Roman"/>
              <a:buChar char="➢"/>
            </a:pPr>
            <a:r>
              <a:rPr lang="en-GB" sz="1200" dirty="0">
                <a:solidFill>
                  <a:schemeClr val="dk1"/>
                </a:solidFill>
                <a:latin typeface="Times New Roman"/>
                <a:ea typeface="Times New Roman"/>
                <a:cs typeface="Times New Roman"/>
                <a:sym typeface="Times New Roman"/>
              </a:rPr>
              <a:t>E-Book (Kindle)</a:t>
            </a:r>
            <a:endParaRPr sz="1200" dirty="0">
              <a:solidFill>
                <a:schemeClr val="dk1"/>
              </a:solidFill>
              <a:latin typeface="Times New Roman"/>
              <a:ea typeface="Times New Roman"/>
              <a:cs typeface="Times New Roman"/>
              <a:sym typeface="Times New Roman"/>
            </a:endParaRPr>
          </a:p>
          <a:p>
            <a:pPr marL="457200" lvl="0" indent="-304800" algn="l" rtl="0">
              <a:lnSpc>
                <a:spcPct val="115000"/>
              </a:lnSpc>
              <a:spcBef>
                <a:spcPts val="600"/>
              </a:spcBef>
              <a:spcAft>
                <a:spcPts val="0"/>
              </a:spcAft>
              <a:buClr>
                <a:schemeClr val="dk1"/>
              </a:buClr>
              <a:buSzPts val="1200"/>
              <a:buFont typeface="Times New Roman"/>
              <a:buChar char="➢"/>
            </a:pPr>
            <a:r>
              <a:rPr lang="en-GB" sz="1200" dirty="0">
                <a:solidFill>
                  <a:schemeClr val="dk1"/>
                </a:solidFill>
                <a:latin typeface="Times New Roman"/>
                <a:ea typeface="Times New Roman"/>
                <a:cs typeface="Times New Roman"/>
                <a:sym typeface="Times New Roman"/>
              </a:rPr>
              <a:t>E-Commerce Companies (Using Automation)</a:t>
            </a:r>
            <a:endParaRPr sz="1200" dirty="0">
              <a:solidFill>
                <a:schemeClr val="dk1"/>
              </a:solidFill>
              <a:latin typeface="Times New Roman"/>
              <a:ea typeface="Times New Roman"/>
              <a:cs typeface="Times New Roman"/>
              <a:sym typeface="Times New Roman"/>
            </a:endParaRPr>
          </a:p>
          <a:p>
            <a:pPr marL="457200" lvl="0" indent="-304800" algn="l" rtl="0">
              <a:lnSpc>
                <a:spcPct val="115000"/>
              </a:lnSpc>
              <a:spcBef>
                <a:spcPts val="600"/>
              </a:spcBef>
              <a:spcAft>
                <a:spcPts val="0"/>
              </a:spcAft>
              <a:buClr>
                <a:schemeClr val="dk1"/>
              </a:buClr>
              <a:buSzPts val="1200"/>
              <a:buFont typeface="Times New Roman"/>
              <a:buChar char="➢"/>
            </a:pPr>
            <a:r>
              <a:rPr lang="en-GB" sz="1200" dirty="0">
                <a:solidFill>
                  <a:schemeClr val="dk1"/>
                </a:solidFill>
                <a:latin typeface="Times New Roman"/>
                <a:ea typeface="Times New Roman"/>
                <a:cs typeface="Times New Roman"/>
                <a:sym typeface="Times New Roman"/>
              </a:rPr>
              <a:t>Remote/Virtual Work (Google Meets, Microsoft teams, Zoom)</a:t>
            </a:r>
            <a:endParaRPr sz="1200" dirty="0">
              <a:solidFill>
                <a:schemeClr val="dk1"/>
              </a:solidFill>
              <a:latin typeface="Times New Roman"/>
              <a:ea typeface="Times New Roman"/>
              <a:cs typeface="Times New Roman"/>
              <a:sym typeface="Times New Roman"/>
            </a:endParaRPr>
          </a:p>
          <a:p>
            <a:pPr marL="457200" lvl="0" indent="-304800" algn="l" rtl="0">
              <a:lnSpc>
                <a:spcPct val="115000"/>
              </a:lnSpc>
              <a:spcBef>
                <a:spcPts val="600"/>
              </a:spcBef>
              <a:spcAft>
                <a:spcPts val="0"/>
              </a:spcAft>
              <a:buClr>
                <a:schemeClr val="dk1"/>
              </a:buClr>
              <a:buSzPts val="1200"/>
              <a:buFont typeface="Times New Roman"/>
              <a:buChar char="➢"/>
            </a:pPr>
            <a:r>
              <a:rPr lang="en-GB" sz="1200" dirty="0">
                <a:solidFill>
                  <a:schemeClr val="dk1"/>
                </a:solidFill>
                <a:latin typeface="Times New Roman"/>
                <a:ea typeface="Times New Roman"/>
                <a:cs typeface="Times New Roman"/>
                <a:sym typeface="Times New Roman"/>
              </a:rPr>
              <a:t>Productivity (Google sheet, Accounting software)</a:t>
            </a:r>
            <a:endParaRPr sz="1200" dirty="0">
              <a:solidFill>
                <a:schemeClr val="dk1"/>
              </a:solidFill>
              <a:latin typeface="Times New Roman"/>
              <a:ea typeface="Times New Roman"/>
              <a:cs typeface="Times New Roman"/>
              <a:sym typeface="Times New Roman"/>
            </a:endParaRPr>
          </a:p>
          <a:p>
            <a:pPr marL="457200" lvl="0" indent="-304800" algn="l" rtl="0">
              <a:lnSpc>
                <a:spcPct val="115000"/>
              </a:lnSpc>
              <a:spcBef>
                <a:spcPts val="600"/>
              </a:spcBef>
              <a:spcAft>
                <a:spcPts val="0"/>
              </a:spcAft>
              <a:buClr>
                <a:schemeClr val="dk1"/>
              </a:buClr>
              <a:buSzPts val="1200"/>
              <a:buFont typeface="Times New Roman"/>
              <a:buChar char="➢"/>
            </a:pPr>
            <a:r>
              <a:rPr lang="en-GB" sz="1200" dirty="0">
                <a:solidFill>
                  <a:schemeClr val="dk1"/>
                </a:solidFill>
                <a:latin typeface="Times New Roman"/>
                <a:ea typeface="Times New Roman"/>
                <a:cs typeface="Times New Roman"/>
                <a:sym typeface="Times New Roman"/>
              </a:rPr>
              <a:t>Home Service facilities (</a:t>
            </a:r>
            <a:r>
              <a:rPr lang="en-GB" sz="1200" dirty="0" err="1">
                <a:solidFill>
                  <a:schemeClr val="dk1"/>
                </a:solidFill>
                <a:latin typeface="Times New Roman"/>
                <a:ea typeface="Times New Roman"/>
                <a:cs typeface="Times New Roman"/>
                <a:sym typeface="Times New Roman"/>
              </a:rPr>
              <a:t>Foodpanda</a:t>
            </a:r>
            <a:r>
              <a:rPr lang="en-GB" sz="1200" dirty="0">
                <a:solidFill>
                  <a:schemeClr val="dk1"/>
                </a:solidFill>
                <a:latin typeface="Times New Roman"/>
                <a:ea typeface="Times New Roman"/>
                <a:cs typeface="Times New Roman"/>
                <a:sym typeface="Times New Roman"/>
              </a:rPr>
              <a:t>, Uber, </a:t>
            </a:r>
            <a:r>
              <a:rPr lang="en-GB" sz="1200" dirty="0" err="1">
                <a:solidFill>
                  <a:schemeClr val="dk1"/>
                </a:solidFill>
                <a:latin typeface="Times New Roman"/>
                <a:ea typeface="Times New Roman"/>
                <a:cs typeface="Times New Roman"/>
                <a:sym typeface="Times New Roman"/>
              </a:rPr>
              <a:t>Pathao</a:t>
            </a:r>
            <a:r>
              <a:rPr lang="en-GB" sz="1200" dirty="0">
                <a:solidFill>
                  <a:schemeClr val="dk1"/>
                </a:solidFill>
                <a:latin typeface="Times New Roman"/>
                <a:ea typeface="Times New Roman"/>
                <a:cs typeface="Times New Roman"/>
                <a:sym typeface="Times New Roman"/>
              </a:rPr>
              <a:t>)</a:t>
            </a:r>
            <a:endParaRPr sz="1200" dirty="0">
              <a:solidFill>
                <a:schemeClr val="dk1"/>
              </a:solidFill>
              <a:latin typeface="Times New Roman"/>
              <a:ea typeface="Times New Roman"/>
              <a:cs typeface="Times New Roman"/>
              <a:sym typeface="Times New Roman"/>
            </a:endParaRPr>
          </a:p>
          <a:p>
            <a:pPr marL="0" lvl="0" indent="0" algn="l" rtl="0">
              <a:lnSpc>
                <a:spcPct val="115000"/>
              </a:lnSpc>
              <a:spcBef>
                <a:spcPts val="600"/>
              </a:spcBef>
              <a:spcAft>
                <a:spcPts val="0"/>
              </a:spcAft>
              <a:buNone/>
            </a:pPr>
            <a:r>
              <a:rPr lang="en-GB" sz="1600" b="1" dirty="0">
                <a:solidFill>
                  <a:schemeClr val="dk1"/>
                </a:solidFill>
                <a:latin typeface="Times New Roman"/>
                <a:ea typeface="Times New Roman"/>
                <a:cs typeface="Times New Roman"/>
                <a:sym typeface="Times New Roman"/>
              </a:rPr>
              <a:t>Personal Experience: </a:t>
            </a:r>
          </a:p>
          <a:p>
            <a:r>
              <a:rPr lang="en-US" sz="1200" dirty="0">
                <a:latin typeface="Times New Roman" panose="02020603050405020304" pitchFamily="18" charset="0"/>
                <a:cs typeface="Times New Roman" panose="02020603050405020304" pitchFamily="18" charset="0"/>
              </a:rPr>
              <a:t>Here are some applications which I used for personal purpose.</a:t>
            </a:r>
            <a:endParaRPr sz="1200" b="1" dirty="0">
              <a:solidFill>
                <a:schemeClr val="dk1"/>
              </a:solidFill>
              <a:latin typeface="Times New Roman"/>
              <a:ea typeface="Times New Roman"/>
              <a:cs typeface="Times New Roman"/>
              <a:sym typeface="Times New Roman"/>
            </a:endParaRPr>
          </a:p>
          <a:p>
            <a:pPr marL="457200" lvl="0" indent="-304800" algn="l" rtl="0">
              <a:lnSpc>
                <a:spcPct val="115000"/>
              </a:lnSpc>
              <a:spcBef>
                <a:spcPts val="600"/>
              </a:spcBef>
              <a:spcAft>
                <a:spcPts val="0"/>
              </a:spcAft>
              <a:buClr>
                <a:schemeClr val="dk1"/>
              </a:buClr>
              <a:buSzPts val="1200"/>
              <a:buFont typeface="Times New Roman"/>
              <a:buChar char="➢"/>
            </a:pPr>
            <a:r>
              <a:rPr lang="en-GB" sz="1200" dirty="0">
                <a:solidFill>
                  <a:schemeClr val="dk1"/>
                </a:solidFill>
                <a:latin typeface="Times New Roman"/>
                <a:ea typeface="Times New Roman"/>
                <a:cs typeface="Times New Roman"/>
                <a:sym typeface="Times New Roman"/>
              </a:rPr>
              <a:t>Online Classes/Meetings (Google Meet)</a:t>
            </a:r>
            <a:endParaRPr sz="1200" dirty="0">
              <a:solidFill>
                <a:schemeClr val="dk1"/>
              </a:solidFill>
              <a:latin typeface="Times New Roman"/>
              <a:ea typeface="Times New Roman"/>
              <a:cs typeface="Times New Roman"/>
              <a:sym typeface="Times New Roman"/>
            </a:endParaRPr>
          </a:p>
          <a:p>
            <a:pPr marL="457200" lvl="0" indent="-304800" algn="l" rtl="0">
              <a:lnSpc>
                <a:spcPct val="115000"/>
              </a:lnSpc>
              <a:spcBef>
                <a:spcPts val="600"/>
              </a:spcBef>
              <a:spcAft>
                <a:spcPts val="0"/>
              </a:spcAft>
              <a:buClr>
                <a:schemeClr val="dk1"/>
              </a:buClr>
              <a:buSzPts val="1200"/>
              <a:buFont typeface="Times New Roman"/>
              <a:buChar char="➢"/>
            </a:pPr>
            <a:r>
              <a:rPr lang="en-GB" sz="1200" dirty="0">
                <a:solidFill>
                  <a:schemeClr val="dk1"/>
                </a:solidFill>
                <a:latin typeface="Times New Roman"/>
                <a:ea typeface="Times New Roman"/>
                <a:cs typeface="Times New Roman"/>
                <a:sym typeface="Times New Roman"/>
              </a:rPr>
              <a:t>Virtual Internship (Google Form, Trello)</a:t>
            </a:r>
          </a:p>
          <a:p>
            <a:pPr marL="457200" lvl="0" indent="-304800" algn="l" rtl="0">
              <a:lnSpc>
                <a:spcPct val="115000"/>
              </a:lnSpc>
              <a:spcBef>
                <a:spcPts val="600"/>
              </a:spcBef>
              <a:spcAft>
                <a:spcPts val="0"/>
              </a:spcAft>
              <a:buClr>
                <a:schemeClr val="dk1"/>
              </a:buClr>
              <a:buSzPts val="1200"/>
              <a:buFont typeface="Times New Roman"/>
              <a:buChar char="➢"/>
            </a:pPr>
            <a:r>
              <a:rPr lang="en-US" sz="1200" dirty="0">
                <a:solidFill>
                  <a:schemeClr val="dk1"/>
                </a:solidFill>
                <a:latin typeface="Times New Roman"/>
                <a:ea typeface="Times New Roman"/>
                <a:cs typeface="Times New Roman"/>
                <a:sym typeface="Times New Roman"/>
              </a:rPr>
              <a:t>Organize &amp; analyze information (Google Sheets)</a:t>
            </a:r>
            <a:endParaRPr sz="1200" dirty="0">
              <a:solidFill>
                <a:schemeClr val="dk1"/>
              </a:solidFill>
              <a:latin typeface="Times New Roman"/>
              <a:ea typeface="Times New Roman"/>
              <a:cs typeface="Times New Roman"/>
              <a:sym typeface="Times New Roman"/>
            </a:endParaRPr>
          </a:p>
        </p:txBody>
      </p:sp>
      <p:sp>
        <p:nvSpPr>
          <p:cNvPr id="9" name="TextBox 8">
            <a:extLst>
              <a:ext uri="{FF2B5EF4-FFF2-40B4-BE49-F238E27FC236}">
                <a16:creationId xmlns:a16="http://schemas.microsoft.com/office/drawing/2014/main" id="{A5C7323A-20F8-41D5-9175-EFB0D737128C}"/>
              </a:ext>
            </a:extLst>
          </p:cNvPr>
          <p:cNvSpPr txBox="1"/>
          <p:nvPr/>
        </p:nvSpPr>
        <p:spPr>
          <a:xfrm>
            <a:off x="3150941" y="89609"/>
            <a:ext cx="3097323" cy="461665"/>
          </a:xfrm>
          <a:prstGeom prst="rect">
            <a:avLst/>
          </a:prstGeom>
          <a:noFill/>
        </p:spPr>
        <p:txBody>
          <a:bodyPr wrap="none" rtlCol="0">
            <a:spAutoFit/>
          </a:bodyPr>
          <a:lstStyle/>
          <a:p>
            <a:r>
              <a:rPr lang="en-GB" sz="2400" b="1" dirty="0">
                <a:solidFill>
                  <a:schemeClr val="dk1"/>
                </a:solidFill>
                <a:latin typeface="Times New Roman"/>
                <a:ea typeface="Times New Roman"/>
                <a:cs typeface="Times New Roman"/>
                <a:sym typeface="Times New Roman"/>
              </a:rPr>
              <a:t>Practical Applications</a:t>
            </a:r>
            <a:endParaRPr lang="en-GB" sz="2400" dirty="0">
              <a:latin typeface="Times New Roman"/>
              <a:ea typeface="Times New Roman"/>
              <a:cs typeface="Times New Roman"/>
              <a:sym typeface="Times New Roman"/>
            </a:endParaRPr>
          </a:p>
        </p:txBody>
      </p:sp>
      <p:grpSp>
        <p:nvGrpSpPr>
          <p:cNvPr id="10" name="Group 9">
            <a:extLst>
              <a:ext uri="{FF2B5EF4-FFF2-40B4-BE49-F238E27FC236}">
                <a16:creationId xmlns:a16="http://schemas.microsoft.com/office/drawing/2014/main" id="{DE4F36FF-D9E9-4B72-B765-A16EACCED197}"/>
              </a:ext>
            </a:extLst>
          </p:cNvPr>
          <p:cNvGrpSpPr/>
          <p:nvPr/>
        </p:nvGrpSpPr>
        <p:grpSpPr>
          <a:xfrm>
            <a:off x="6367922" y="766834"/>
            <a:ext cx="1280194" cy="1111119"/>
            <a:chOff x="2356093" y="1605259"/>
            <a:chExt cx="1279622" cy="1137941"/>
          </a:xfrm>
        </p:grpSpPr>
        <p:sp>
          <p:nvSpPr>
            <p:cNvPr id="11" name="Rectangle: Rounded Corners 10">
              <a:extLst>
                <a:ext uri="{FF2B5EF4-FFF2-40B4-BE49-F238E27FC236}">
                  <a16:creationId xmlns:a16="http://schemas.microsoft.com/office/drawing/2014/main" id="{18212185-9441-4A8B-BAA8-66DD592D1DC9}"/>
                </a:ext>
              </a:extLst>
            </p:cNvPr>
            <p:cNvSpPr/>
            <p:nvPr/>
          </p:nvSpPr>
          <p:spPr>
            <a:xfrm>
              <a:off x="2385518" y="1605259"/>
              <a:ext cx="1125093" cy="1137941"/>
            </a:xfrm>
            <a:prstGeom prst="roundRect">
              <a:avLst/>
            </a:prstGeom>
            <a:solidFill>
              <a:srgbClr val="178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oogle Shape;94;p16">
              <a:extLst>
                <a:ext uri="{FF2B5EF4-FFF2-40B4-BE49-F238E27FC236}">
                  <a16:creationId xmlns:a16="http://schemas.microsoft.com/office/drawing/2014/main" id="{390E9474-1D73-4477-ABE2-E63C90FA1B79}"/>
                </a:ext>
              </a:extLst>
            </p:cNvPr>
            <p:cNvPicPr preferRelativeResize="0"/>
            <p:nvPr/>
          </p:nvPicPr>
          <p:blipFill rotWithShape="1">
            <a:blip r:embed="rId2">
              <a:alphaModFix/>
            </a:blip>
            <a:srcRect l="17383" t="9658" r="17410" b="8974"/>
            <a:stretch/>
          </p:blipFill>
          <p:spPr>
            <a:xfrm>
              <a:off x="2536259" y="1684198"/>
              <a:ext cx="851426" cy="678656"/>
            </a:xfrm>
            <a:prstGeom prst="rect">
              <a:avLst/>
            </a:prstGeom>
            <a:noFill/>
            <a:ln>
              <a:noFill/>
            </a:ln>
          </p:spPr>
        </p:pic>
        <p:sp>
          <p:nvSpPr>
            <p:cNvPr id="13" name="TextBox 12">
              <a:extLst>
                <a:ext uri="{FF2B5EF4-FFF2-40B4-BE49-F238E27FC236}">
                  <a16:creationId xmlns:a16="http://schemas.microsoft.com/office/drawing/2014/main" id="{F45283C0-25D5-4984-A0A0-8B8F35C8DFA3}"/>
                </a:ext>
              </a:extLst>
            </p:cNvPr>
            <p:cNvSpPr txBox="1"/>
            <p:nvPr/>
          </p:nvSpPr>
          <p:spPr>
            <a:xfrm>
              <a:off x="2356093" y="2362854"/>
              <a:ext cx="1279622" cy="283686"/>
            </a:xfrm>
            <a:prstGeom prst="rect">
              <a:avLst/>
            </a:prstGeom>
            <a:noFill/>
          </p:spPr>
          <p:txBody>
            <a:bodyPr wrap="square">
              <a:spAutoFit/>
            </a:bodyPr>
            <a:lstStyle/>
            <a:p>
              <a:pPr algn="ctr"/>
              <a:r>
                <a:rPr lang="en-GB" sz="1200" b="1" dirty="0">
                  <a:solidFill>
                    <a:schemeClr val="bg1"/>
                  </a:solidFill>
                  <a:latin typeface="Times New Roman"/>
                  <a:ea typeface="Times New Roman"/>
                  <a:cs typeface="Times New Roman"/>
                  <a:sym typeface="Times New Roman"/>
                </a:rPr>
                <a:t>Google Meets</a:t>
              </a:r>
              <a:endParaRPr lang="en-US" sz="1200" b="1" dirty="0">
                <a:solidFill>
                  <a:schemeClr val="bg1"/>
                </a:solidFill>
              </a:endParaRPr>
            </a:p>
          </p:txBody>
        </p:sp>
      </p:grpSp>
      <p:grpSp>
        <p:nvGrpSpPr>
          <p:cNvPr id="14" name="Group 13">
            <a:extLst>
              <a:ext uri="{FF2B5EF4-FFF2-40B4-BE49-F238E27FC236}">
                <a16:creationId xmlns:a16="http://schemas.microsoft.com/office/drawing/2014/main" id="{BA0E8357-71F5-4751-B10A-A28A72F8FF47}"/>
              </a:ext>
            </a:extLst>
          </p:cNvPr>
          <p:cNvGrpSpPr/>
          <p:nvPr/>
        </p:nvGrpSpPr>
        <p:grpSpPr>
          <a:xfrm>
            <a:off x="7709245" y="1776789"/>
            <a:ext cx="1115575" cy="1013646"/>
            <a:chOff x="1575199" y="2357438"/>
            <a:chExt cx="1167999" cy="1064418"/>
          </a:xfrm>
        </p:grpSpPr>
        <p:sp>
          <p:nvSpPr>
            <p:cNvPr id="15" name="Rectangle: Rounded Corners 14">
              <a:extLst>
                <a:ext uri="{FF2B5EF4-FFF2-40B4-BE49-F238E27FC236}">
                  <a16:creationId xmlns:a16="http://schemas.microsoft.com/office/drawing/2014/main" id="{0A0B13ED-1446-447D-B8CB-198725585EC3}"/>
                </a:ext>
              </a:extLst>
            </p:cNvPr>
            <p:cNvSpPr/>
            <p:nvPr/>
          </p:nvSpPr>
          <p:spPr>
            <a:xfrm>
              <a:off x="1575199" y="2357438"/>
              <a:ext cx="1167999" cy="1064418"/>
            </a:xfrm>
            <a:prstGeom prst="roundRect">
              <a:avLst/>
            </a:prstGeom>
            <a:solidFill>
              <a:srgbClr val="1662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oogle Shape;97;p16">
              <a:extLst>
                <a:ext uri="{FF2B5EF4-FFF2-40B4-BE49-F238E27FC236}">
                  <a16:creationId xmlns:a16="http://schemas.microsoft.com/office/drawing/2014/main" id="{AC8DF742-CC78-40DE-AE55-8F5B9FD7DF96}"/>
                </a:ext>
              </a:extLst>
            </p:cNvPr>
            <p:cNvPicPr preferRelativeResize="0"/>
            <p:nvPr/>
          </p:nvPicPr>
          <p:blipFill>
            <a:blip r:embed="rId3">
              <a:alphaModFix/>
            </a:blip>
            <a:stretch>
              <a:fillRect/>
            </a:stretch>
          </p:blipFill>
          <p:spPr>
            <a:xfrm>
              <a:off x="1766603" y="2455365"/>
              <a:ext cx="785190" cy="580729"/>
            </a:xfrm>
            <a:prstGeom prst="rect">
              <a:avLst/>
            </a:prstGeom>
            <a:noFill/>
            <a:ln>
              <a:noFill/>
            </a:ln>
          </p:spPr>
        </p:pic>
        <p:sp>
          <p:nvSpPr>
            <p:cNvPr id="17" name="TextBox 16">
              <a:extLst>
                <a:ext uri="{FF2B5EF4-FFF2-40B4-BE49-F238E27FC236}">
                  <a16:creationId xmlns:a16="http://schemas.microsoft.com/office/drawing/2014/main" id="{8C5632E6-3233-4173-AAF3-25A92D62F745}"/>
                </a:ext>
              </a:extLst>
            </p:cNvPr>
            <p:cNvSpPr txBox="1"/>
            <p:nvPr/>
          </p:nvSpPr>
          <p:spPr>
            <a:xfrm>
              <a:off x="1803245" y="3036094"/>
              <a:ext cx="711949" cy="290873"/>
            </a:xfrm>
            <a:prstGeom prst="rect">
              <a:avLst/>
            </a:prstGeom>
            <a:noFill/>
            <a:ln>
              <a:noFill/>
            </a:ln>
          </p:spPr>
          <p:txBody>
            <a:bodyPr wrap="none" rtlCol="0">
              <a:spAutoFit/>
            </a:bodyPr>
            <a:lstStyle/>
            <a:p>
              <a:r>
                <a:rPr lang="en-GB" sz="1200" b="1" dirty="0">
                  <a:solidFill>
                    <a:schemeClr val="bg1"/>
                  </a:solidFill>
                  <a:latin typeface="Times New Roman"/>
                  <a:ea typeface="Times New Roman"/>
                  <a:cs typeface="Times New Roman"/>
                  <a:sym typeface="Times New Roman"/>
                </a:rPr>
                <a:t>E-Book</a:t>
              </a:r>
              <a:endParaRPr lang="en-US" sz="1200" b="1" dirty="0">
                <a:solidFill>
                  <a:schemeClr val="bg1"/>
                </a:solidFill>
              </a:endParaRPr>
            </a:p>
          </p:txBody>
        </p:sp>
      </p:grpSp>
      <p:grpSp>
        <p:nvGrpSpPr>
          <p:cNvPr id="18" name="Group 17">
            <a:extLst>
              <a:ext uri="{FF2B5EF4-FFF2-40B4-BE49-F238E27FC236}">
                <a16:creationId xmlns:a16="http://schemas.microsoft.com/office/drawing/2014/main" id="{E89C4DA1-84B7-4816-9829-EE188C3F4FD9}"/>
              </a:ext>
            </a:extLst>
          </p:cNvPr>
          <p:cNvGrpSpPr/>
          <p:nvPr/>
        </p:nvGrpSpPr>
        <p:grpSpPr>
          <a:xfrm>
            <a:off x="5858050" y="3763051"/>
            <a:ext cx="1018066" cy="1088396"/>
            <a:chOff x="744188" y="1017325"/>
            <a:chExt cx="1018066" cy="1088396"/>
          </a:xfrm>
        </p:grpSpPr>
        <p:grpSp>
          <p:nvGrpSpPr>
            <p:cNvPr id="19" name="Group 18">
              <a:extLst>
                <a:ext uri="{FF2B5EF4-FFF2-40B4-BE49-F238E27FC236}">
                  <a16:creationId xmlns:a16="http://schemas.microsoft.com/office/drawing/2014/main" id="{8C79261D-8F76-454D-8739-849C7E623297}"/>
                </a:ext>
              </a:extLst>
            </p:cNvPr>
            <p:cNvGrpSpPr/>
            <p:nvPr/>
          </p:nvGrpSpPr>
          <p:grpSpPr>
            <a:xfrm>
              <a:off x="744188" y="1017325"/>
              <a:ext cx="1018066" cy="1088396"/>
              <a:chOff x="1677290" y="2357439"/>
              <a:chExt cx="1065908" cy="986679"/>
            </a:xfrm>
          </p:grpSpPr>
          <p:sp>
            <p:nvSpPr>
              <p:cNvPr id="21" name="Rectangle: Rounded Corners 20">
                <a:extLst>
                  <a:ext uri="{FF2B5EF4-FFF2-40B4-BE49-F238E27FC236}">
                    <a16:creationId xmlns:a16="http://schemas.microsoft.com/office/drawing/2014/main" id="{942F23D4-CE6D-4183-A9CC-8818E4C6437D}"/>
                  </a:ext>
                </a:extLst>
              </p:cNvPr>
              <p:cNvSpPr/>
              <p:nvPr/>
            </p:nvSpPr>
            <p:spPr>
              <a:xfrm>
                <a:off x="1677290" y="2357439"/>
                <a:ext cx="1065908" cy="986679"/>
              </a:xfrm>
              <a:prstGeom prst="roundRect">
                <a:avLst/>
              </a:prstGeom>
              <a:solidFill>
                <a:srgbClr val="1662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358867FC-F63C-47D4-A3E6-3EE345B80D5B}"/>
                  </a:ext>
                </a:extLst>
              </p:cNvPr>
              <p:cNvSpPr txBox="1"/>
              <p:nvPr/>
            </p:nvSpPr>
            <p:spPr>
              <a:xfrm>
                <a:off x="1777905" y="3031606"/>
                <a:ext cx="864677" cy="251112"/>
              </a:xfrm>
              <a:prstGeom prst="rect">
                <a:avLst/>
              </a:prstGeom>
              <a:noFill/>
              <a:ln>
                <a:noFill/>
              </a:ln>
            </p:spPr>
            <p:txBody>
              <a:bodyPr wrap="none" rtlCol="0">
                <a:spAutoFit/>
              </a:bodyPr>
              <a:lstStyle/>
              <a:p>
                <a:r>
                  <a:rPr lang="en-GB" sz="1200" b="1" dirty="0" err="1">
                    <a:solidFill>
                      <a:schemeClr val="bg1"/>
                    </a:solidFill>
                    <a:latin typeface="Times New Roman"/>
                    <a:cs typeface="Times New Roman"/>
                    <a:sym typeface="Times New Roman"/>
                  </a:rPr>
                  <a:t>ChatGPT</a:t>
                </a:r>
                <a:endParaRPr lang="en-US" sz="1200" b="1" dirty="0">
                  <a:solidFill>
                    <a:schemeClr val="bg1"/>
                  </a:solidFill>
                </a:endParaRPr>
              </a:p>
            </p:txBody>
          </p:sp>
        </p:grpSp>
        <p:pic>
          <p:nvPicPr>
            <p:cNvPr id="20" name="Picture 2" descr="ChatGPT transparent icon in Material ...">
              <a:extLst>
                <a:ext uri="{FF2B5EF4-FFF2-40B4-BE49-F238E27FC236}">
                  <a16:creationId xmlns:a16="http://schemas.microsoft.com/office/drawing/2014/main" id="{E49153AC-77BA-4C28-BF6F-B640518453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3224" y="1110420"/>
              <a:ext cx="679994" cy="67999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2" name="Group 31">
            <a:extLst>
              <a:ext uri="{FF2B5EF4-FFF2-40B4-BE49-F238E27FC236}">
                <a16:creationId xmlns:a16="http://schemas.microsoft.com/office/drawing/2014/main" id="{37A62F66-DEE4-4CA3-ABB5-AE96DD733D72}"/>
              </a:ext>
            </a:extLst>
          </p:cNvPr>
          <p:cNvGrpSpPr/>
          <p:nvPr/>
        </p:nvGrpSpPr>
        <p:grpSpPr>
          <a:xfrm>
            <a:off x="7104100" y="2992088"/>
            <a:ext cx="1123616" cy="1085758"/>
            <a:chOff x="1397644" y="4000592"/>
            <a:chExt cx="1123616" cy="1085758"/>
          </a:xfrm>
        </p:grpSpPr>
        <p:sp>
          <p:nvSpPr>
            <p:cNvPr id="26" name="Rectangle: Rounded Corners 25">
              <a:extLst>
                <a:ext uri="{FF2B5EF4-FFF2-40B4-BE49-F238E27FC236}">
                  <a16:creationId xmlns:a16="http://schemas.microsoft.com/office/drawing/2014/main" id="{D36F6694-0FB6-49F6-A9DD-96B0C9210492}"/>
                </a:ext>
              </a:extLst>
            </p:cNvPr>
            <p:cNvSpPr/>
            <p:nvPr/>
          </p:nvSpPr>
          <p:spPr>
            <a:xfrm>
              <a:off x="1397644" y="4000592"/>
              <a:ext cx="1115574" cy="1085758"/>
            </a:xfrm>
            <a:prstGeom prst="roundRect">
              <a:avLst/>
            </a:prstGeom>
            <a:solidFill>
              <a:srgbClr val="2DA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DCFA7DAE-4C82-4C3D-BBDC-4294834D5239}"/>
                </a:ext>
              </a:extLst>
            </p:cNvPr>
            <p:cNvSpPr txBox="1"/>
            <p:nvPr/>
          </p:nvSpPr>
          <p:spPr>
            <a:xfrm>
              <a:off x="1405687" y="4726889"/>
              <a:ext cx="1115573" cy="318890"/>
            </a:xfrm>
            <a:prstGeom prst="rect">
              <a:avLst/>
            </a:prstGeom>
            <a:noFill/>
          </p:spPr>
          <p:txBody>
            <a:bodyPr wrap="square">
              <a:spAutoFit/>
            </a:bodyPr>
            <a:lstStyle/>
            <a:p>
              <a:pPr algn="ctr"/>
              <a:r>
                <a:rPr lang="en-GB" sz="1200" b="1" dirty="0">
                  <a:solidFill>
                    <a:schemeClr val="bg1"/>
                  </a:solidFill>
                  <a:latin typeface="Times New Roman"/>
                  <a:cs typeface="Times New Roman"/>
                  <a:sym typeface="Times New Roman"/>
                </a:rPr>
                <a:t>Home</a:t>
              </a:r>
              <a:r>
                <a:rPr lang="en-GB" b="1" dirty="0">
                  <a:solidFill>
                    <a:schemeClr val="bg1"/>
                  </a:solidFill>
                  <a:latin typeface="Times New Roman"/>
                  <a:cs typeface="Times New Roman"/>
                  <a:sym typeface="Times New Roman"/>
                </a:rPr>
                <a:t> </a:t>
              </a:r>
              <a:r>
                <a:rPr lang="en-GB" sz="1200" b="1" dirty="0">
                  <a:solidFill>
                    <a:schemeClr val="bg1"/>
                  </a:solidFill>
                  <a:latin typeface="Times New Roman"/>
                  <a:cs typeface="Times New Roman"/>
                  <a:sym typeface="Times New Roman"/>
                </a:rPr>
                <a:t>Service</a:t>
              </a:r>
              <a:endParaRPr lang="en-US" sz="1200" b="1" dirty="0">
                <a:solidFill>
                  <a:schemeClr val="bg1"/>
                </a:solidFill>
              </a:endParaRPr>
            </a:p>
          </p:txBody>
        </p:sp>
        <p:pic>
          <p:nvPicPr>
            <p:cNvPr id="25" name="Picture 6">
              <a:extLst>
                <a:ext uri="{FF2B5EF4-FFF2-40B4-BE49-F238E27FC236}">
                  <a16:creationId xmlns:a16="http://schemas.microsoft.com/office/drawing/2014/main" id="{F78E1EDA-E6E3-439C-AB3B-3FE6B1989A2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683" b="7844"/>
            <a:stretch/>
          </p:blipFill>
          <p:spPr bwMode="auto">
            <a:xfrm>
              <a:off x="1488288" y="4093882"/>
              <a:ext cx="950372" cy="592437"/>
            </a:xfrm>
            <a:prstGeom prst="rect">
              <a:avLst/>
            </a:prstGeom>
            <a:solidFill>
              <a:srgbClr val="2DA8C8"/>
            </a:solidFill>
          </p:spPr>
        </p:pic>
      </p:grpSp>
    </p:spTree>
    <p:extLst>
      <p:ext uri="{BB962C8B-B14F-4D97-AF65-F5344CB8AC3E}">
        <p14:creationId xmlns:p14="http://schemas.microsoft.com/office/powerpoint/2010/main" val="311430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heel(1)">
                                      <p:cBhvr>
                                        <p:cTn id="12" dur="2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heel(1)">
                                      <p:cBhvr>
                                        <p:cTn id="17" dur="20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heel(1)">
                                      <p:cBhvr>
                                        <p:cTn id="22"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7"/>
          <p:cNvSpPr txBox="1"/>
          <p:nvPr/>
        </p:nvSpPr>
        <p:spPr>
          <a:xfrm>
            <a:off x="1728750" y="109187"/>
            <a:ext cx="56865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400" b="1" dirty="0">
                <a:solidFill>
                  <a:schemeClr val="dk1"/>
                </a:solidFill>
                <a:latin typeface="Times New Roman"/>
                <a:ea typeface="Times New Roman"/>
                <a:cs typeface="Times New Roman"/>
                <a:sym typeface="Times New Roman"/>
              </a:rPr>
              <a:t>Course Completion Progress</a:t>
            </a:r>
            <a:endParaRPr sz="2400" b="1" dirty="0">
              <a:solidFill>
                <a:schemeClr val="dk1"/>
              </a:solidFill>
              <a:latin typeface="Times New Roman"/>
              <a:ea typeface="Times New Roman"/>
              <a:cs typeface="Times New Roman"/>
              <a:sym typeface="Times New Roman"/>
            </a:endParaRPr>
          </a:p>
        </p:txBody>
      </p:sp>
      <p:pic>
        <p:nvPicPr>
          <p:cNvPr id="103" name="Google Shape;103;p17"/>
          <p:cNvPicPr preferRelativeResize="0"/>
          <p:nvPr/>
        </p:nvPicPr>
        <p:blipFill rotWithShape="1">
          <a:blip r:embed="rId3">
            <a:alphaModFix/>
          </a:blip>
          <a:srcRect b="35848"/>
          <a:stretch/>
        </p:blipFill>
        <p:spPr>
          <a:xfrm>
            <a:off x="622350" y="803575"/>
            <a:ext cx="4690973" cy="1371278"/>
          </a:xfrm>
          <a:prstGeom prst="rect">
            <a:avLst/>
          </a:prstGeom>
          <a:noFill/>
          <a:ln>
            <a:noFill/>
          </a:ln>
        </p:spPr>
      </p:pic>
      <p:pic>
        <p:nvPicPr>
          <p:cNvPr id="104" name="Google Shape;104;p17"/>
          <p:cNvPicPr preferRelativeResize="0"/>
          <p:nvPr/>
        </p:nvPicPr>
        <p:blipFill rotWithShape="1">
          <a:blip r:embed="rId4">
            <a:alphaModFix/>
          </a:blip>
          <a:srcRect b="6032"/>
          <a:stretch/>
        </p:blipFill>
        <p:spPr>
          <a:xfrm>
            <a:off x="622350" y="2223493"/>
            <a:ext cx="4690974" cy="1371279"/>
          </a:xfrm>
          <a:prstGeom prst="rect">
            <a:avLst/>
          </a:prstGeom>
          <a:noFill/>
          <a:ln>
            <a:noFill/>
          </a:ln>
        </p:spPr>
      </p:pic>
      <p:pic>
        <p:nvPicPr>
          <p:cNvPr id="105" name="Google Shape;105;p17"/>
          <p:cNvPicPr preferRelativeResize="0"/>
          <p:nvPr/>
        </p:nvPicPr>
        <p:blipFill>
          <a:blip r:embed="rId5">
            <a:alphaModFix/>
          </a:blip>
          <a:stretch>
            <a:fillRect/>
          </a:stretch>
        </p:blipFill>
        <p:spPr>
          <a:xfrm>
            <a:off x="622350" y="3643410"/>
            <a:ext cx="4690973" cy="1322589"/>
          </a:xfrm>
          <a:prstGeom prst="rect">
            <a:avLst/>
          </a:prstGeom>
          <a:noFill/>
          <a:ln>
            <a:noFill/>
          </a:ln>
        </p:spPr>
      </p:pic>
      <p:pic>
        <p:nvPicPr>
          <p:cNvPr id="106" name="Google Shape;106;p17"/>
          <p:cNvPicPr preferRelativeResize="0"/>
          <p:nvPr/>
        </p:nvPicPr>
        <p:blipFill>
          <a:blip r:embed="rId6">
            <a:alphaModFix/>
          </a:blip>
          <a:stretch>
            <a:fillRect/>
          </a:stretch>
        </p:blipFill>
        <p:spPr>
          <a:xfrm>
            <a:off x="5712725" y="803575"/>
            <a:ext cx="2858450" cy="2032494"/>
          </a:xfrm>
          <a:prstGeom prst="rect">
            <a:avLst/>
          </a:prstGeom>
          <a:noFill/>
          <a:ln>
            <a:noFill/>
          </a:ln>
        </p:spPr>
      </p:pic>
      <p:sp>
        <p:nvSpPr>
          <p:cNvPr id="107" name="Google Shape;107;p17"/>
          <p:cNvSpPr txBox="1"/>
          <p:nvPr/>
        </p:nvSpPr>
        <p:spPr>
          <a:xfrm>
            <a:off x="5632200" y="2976357"/>
            <a:ext cx="3019500" cy="1908184"/>
          </a:xfrm>
          <a:prstGeom prst="rect">
            <a:avLst/>
          </a:prstGeom>
          <a:noFill/>
          <a:ln>
            <a:noFill/>
          </a:ln>
        </p:spPr>
        <p:txBody>
          <a:bodyPr spcFirstLastPara="1" wrap="square" lIns="91425" tIns="91425" rIns="91425" bIns="91425" anchor="t" anchorCtr="0">
            <a:spAutoFit/>
          </a:bodyPr>
          <a:lstStyle/>
          <a:p>
            <a:pPr marL="0" lvl="0" indent="0" algn="just" rtl="0">
              <a:lnSpc>
                <a:spcPct val="100000"/>
              </a:lnSpc>
              <a:spcBef>
                <a:spcPts val="0"/>
              </a:spcBef>
              <a:spcAft>
                <a:spcPts val="0"/>
              </a:spcAft>
              <a:buNone/>
            </a:pPr>
            <a:r>
              <a:rPr lang="en-GB" sz="1600" dirty="0">
                <a:solidFill>
                  <a:schemeClr val="dk2"/>
                </a:solidFill>
                <a:latin typeface="Times New Roman"/>
                <a:ea typeface="Times New Roman"/>
                <a:cs typeface="Times New Roman"/>
                <a:sym typeface="Times New Roman"/>
              </a:rPr>
              <a:t>Here, I have presented my progress chart during the course completion. The interesting thing about this course was that I was able to write down important notes on their platform which was quite helpful.</a:t>
            </a:r>
            <a:endParaRPr sz="1600" dirty="0">
              <a:solidFill>
                <a:schemeClr val="dk2"/>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3" name="Google Shape;113;p18"/>
          <p:cNvPicPr preferRelativeResize="0"/>
          <p:nvPr/>
        </p:nvPicPr>
        <p:blipFill rotWithShape="1">
          <a:blip r:embed="rId3">
            <a:alphaModFix/>
          </a:blip>
          <a:srcRect t="13305" b="5168"/>
          <a:stretch/>
        </p:blipFill>
        <p:spPr>
          <a:xfrm>
            <a:off x="2788962" y="3811550"/>
            <a:ext cx="3869975" cy="1174788"/>
          </a:xfrm>
          <a:prstGeom prst="rect">
            <a:avLst/>
          </a:prstGeom>
          <a:noFill/>
          <a:ln>
            <a:noFill/>
          </a:ln>
        </p:spPr>
      </p:pic>
      <p:pic>
        <p:nvPicPr>
          <p:cNvPr id="114" name="Google Shape;114;p18"/>
          <p:cNvPicPr preferRelativeResize="0"/>
          <p:nvPr/>
        </p:nvPicPr>
        <p:blipFill>
          <a:blip r:embed="rId4">
            <a:alphaModFix/>
          </a:blip>
          <a:stretch>
            <a:fillRect/>
          </a:stretch>
        </p:blipFill>
        <p:spPr>
          <a:xfrm>
            <a:off x="2388450" y="581853"/>
            <a:ext cx="4619569" cy="3155581"/>
          </a:xfrm>
          <a:prstGeom prst="rect">
            <a:avLst/>
          </a:prstGeom>
          <a:noFill/>
          <a:ln>
            <a:noFill/>
          </a:ln>
        </p:spPr>
      </p:pic>
      <p:sp>
        <p:nvSpPr>
          <p:cNvPr id="115" name="Google Shape;115;p18"/>
          <p:cNvSpPr txBox="1"/>
          <p:nvPr/>
        </p:nvSpPr>
        <p:spPr>
          <a:xfrm>
            <a:off x="439088" y="1740768"/>
            <a:ext cx="1831800" cy="1661963"/>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sz="1600" dirty="0">
                <a:solidFill>
                  <a:schemeClr val="tx1"/>
                </a:solidFill>
                <a:latin typeface="Times New Roman" panose="02020603050405020304" pitchFamily="18" charset="0"/>
                <a:ea typeface="Times New Roman"/>
                <a:cs typeface="Times New Roman" panose="02020603050405020304" pitchFamily="18" charset="0"/>
                <a:sym typeface="Times New Roman"/>
              </a:rPr>
              <a:t>After completion of all lessons  solved the “quiz” section &amp; able to achieve my result with a certificate.</a:t>
            </a:r>
            <a:endParaRPr sz="16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sp>
        <p:nvSpPr>
          <p:cNvPr id="2" name="TextBox 1">
            <a:extLst>
              <a:ext uri="{FF2B5EF4-FFF2-40B4-BE49-F238E27FC236}">
                <a16:creationId xmlns:a16="http://schemas.microsoft.com/office/drawing/2014/main" id="{70903518-172A-404E-83BB-34C9C55421CC}"/>
              </a:ext>
            </a:extLst>
          </p:cNvPr>
          <p:cNvSpPr txBox="1"/>
          <p:nvPr/>
        </p:nvSpPr>
        <p:spPr>
          <a:xfrm>
            <a:off x="2494812" y="64294"/>
            <a:ext cx="4458272" cy="461665"/>
          </a:xfrm>
          <a:prstGeom prst="rect">
            <a:avLst/>
          </a:prstGeom>
          <a:noFill/>
        </p:spPr>
        <p:txBody>
          <a:bodyPr wrap="none" rtlCol="0">
            <a:spAutoFit/>
          </a:bodyPr>
          <a:lstStyle/>
          <a:p>
            <a:r>
              <a:rPr lang="en-GB" sz="2400" b="1" dirty="0">
                <a:solidFill>
                  <a:schemeClr val="dk1"/>
                </a:solidFill>
                <a:latin typeface="Times New Roman"/>
                <a:ea typeface="Times New Roman"/>
                <a:cs typeface="Times New Roman"/>
                <a:sym typeface="Times New Roman"/>
              </a:rPr>
              <a:t>Certifications and Achievements</a:t>
            </a:r>
            <a:endParaRPr lang="en-GB" sz="2400" dirty="0">
              <a:latin typeface="Times New Roman"/>
              <a:ea typeface="Times New Roman"/>
              <a:cs typeface="Times New Roman"/>
              <a:sym typeface="Times New Roman"/>
            </a:endParaRPr>
          </a:p>
        </p:txBody>
      </p:sp>
      <p:sp>
        <p:nvSpPr>
          <p:cNvPr id="3" name="Rectangle 2">
            <a:extLst>
              <a:ext uri="{FF2B5EF4-FFF2-40B4-BE49-F238E27FC236}">
                <a16:creationId xmlns:a16="http://schemas.microsoft.com/office/drawing/2014/main" id="{7A8B7965-21B7-47DE-8E8C-AE0CF17CD8E1}"/>
              </a:ext>
            </a:extLst>
          </p:cNvPr>
          <p:cNvSpPr/>
          <p:nvPr/>
        </p:nvSpPr>
        <p:spPr>
          <a:xfrm>
            <a:off x="2757488" y="3811550"/>
            <a:ext cx="3914775" cy="117478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BF32ECF-DD5F-460C-A936-640A711715A5}"/>
              </a:ext>
            </a:extLst>
          </p:cNvPr>
          <p:cNvSpPr/>
          <p:nvPr/>
        </p:nvSpPr>
        <p:spPr>
          <a:xfrm>
            <a:off x="2388450" y="581853"/>
            <a:ext cx="4619569" cy="31555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1" name="Google Shape;121;p19"/>
          <p:cNvSpPr txBox="1"/>
          <p:nvPr/>
        </p:nvSpPr>
        <p:spPr>
          <a:xfrm>
            <a:off x="842962" y="633075"/>
            <a:ext cx="7435787" cy="677078"/>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sz="1600" dirty="0">
                <a:latin typeface="Times New Roman"/>
                <a:ea typeface="Times New Roman"/>
                <a:cs typeface="Times New Roman"/>
                <a:sym typeface="Times New Roman"/>
              </a:rPr>
              <a:t>Technology can play a significant role in leadership. Here, I am presenting the skills I acquired from this course.</a:t>
            </a:r>
            <a:endParaRPr sz="1600" dirty="0">
              <a:latin typeface="Times New Roman"/>
              <a:ea typeface="Times New Roman"/>
              <a:cs typeface="Times New Roman"/>
              <a:sym typeface="Times New Roman"/>
            </a:endParaRPr>
          </a:p>
        </p:txBody>
      </p:sp>
      <p:sp>
        <p:nvSpPr>
          <p:cNvPr id="122" name="Google Shape;122;p19"/>
          <p:cNvSpPr txBox="1"/>
          <p:nvPr/>
        </p:nvSpPr>
        <p:spPr>
          <a:xfrm>
            <a:off x="5278750" y="1687981"/>
            <a:ext cx="3000000" cy="2646848"/>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sz="1600" dirty="0">
                <a:solidFill>
                  <a:schemeClr val="dk1"/>
                </a:solidFill>
                <a:latin typeface="Times New Roman"/>
                <a:ea typeface="Times New Roman"/>
                <a:cs typeface="Times New Roman"/>
                <a:sym typeface="Times New Roman"/>
              </a:rPr>
              <a:t>I am planning to apply the skills and knowledge I have gained from this course in my personal or professional life. Such as using communication tools I can contact with International professors for my research. I can use the collaboration &amp; resource management tools for extra curricular activities.</a:t>
            </a:r>
            <a:endParaRPr sz="1600" dirty="0">
              <a:solidFill>
                <a:schemeClr val="dk1"/>
              </a:solidFill>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56D8B47F-79CA-4C16-9563-477951942EAE}"/>
              </a:ext>
            </a:extLst>
          </p:cNvPr>
          <p:cNvSpPr txBox="1"/>
          <p:nvPr/>
        </p:nvSpPr>
        <p:spPr>
          <a:xfrm>
            <a:off x="2084408" y="99342"/>
            <a:ext cx="5383205" cy="461665"/>
          </a:xfrm>
          <a:prstGeom prst="rect">
            <a:avLst/>
          </a:prstGeom>
          <a:noFill/>
        </p:spPr>
        <p:txBody>
          <a:bodyPr wrap="none" rtlCol="0">
            <a:spAutoFit/>
          </a:bodyPr>
          <a:lstStyle/>
          <a:p>
            <a:r>
              <a:rPr lang="en-US" sz="2400" b="1" i="0" u="none" strike="noStrike" dirty="0">
                <a:solidFill>
                  <a:srgbClr val="000000"/>
                </a:solidFill>
                <a:effectLst/>
                <a:latin typeface="Times New Roman" panose="02020603050405020304" pitchFamily="18" charset="0"/>
              </a:rPr>
              <a:t>Skills Acquired &amp; Applying Knowledge</a:t>
            </a:r>
            <a:endParaRPr lang="en-US" sz="2400" dirty="0"/>
          </a:p>
        </p:txBody>
      </p:sp>
      <p:pic>
        <p:nvPicPr>
          <p:cNvPr id="4" name="Graphic 3">
            <a:extLst>
              <a:ext uri="{FF2B5EF4-FFF2-40B4-BE49-F238E27FC236}">
                <a16:creationId xmlns:a16="http://schemas.microsoft.com/office/drawing/2014/main" id="{951F9AD0-E104-4056-8009-08D13FA542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9545" y="1310153"/>
            <a:ext cx="3746465" cy="36190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Google Shape;129;p20"/>
          <p:cNvSpPr txBox="1"/>
          <p:nvPr/>
        </p:nvSpPr>
        <p:spPr>
          <a:xfrm>
            <a:off x="834150" y="848591"/>
            <a:ext cx="7475700" cy="2733026"/>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GB" sz="1600" dirty="0">
                <a:latin typeface="Times New Roman"/>
                <a:ea typeface="Times New Roman"/>
                <a:cs typeface="Times New Roman"/>
                <a:sym typeface="Times New Roman"/>
              </a:rPr>
              <a:t>Technology is mainly which reduces our effort and makes us feel comfort in doing our works efficiently.</a:t>
            </a:r>
            <a:endParaRPr sz="1600" dirty="0">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600" dirty="0">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GB" sz="1600" dirty="0">
                <a:latin typeface="Times New Roman"/>
                <a:ea typeface="Times New Roman"/>
                <a:cs typeface="Times New Roman"/>
                <a:sym typeface="Times New Roman"/>
              </a:rPr>
              <a:t>This course provide an overall aspect of connection between technology &amp; leadership. Through this course I learned the ultimate pathway to lucrative opportunities and impactful leadership in today's rapidly evolving tech landscape. Technology empowers to commandeer the helm of success, guiding organization to new heights and propelling career to lucrative horizons. An upgrade leader guides and motivates followers through technology. </a:t>
            </a:r>
            <a:endParaRPr sz="1600" dirty="0">
              <a:latin typeface="Times New Roman"/>
              <a:ea typeface="Times New Roman"/>
              <a:cs typeface="Times New Roman"/>
              <a:sym typeface="Times New Roman"/>
            </a:endParaRPr>
          </a:p>
        </p:txBody>
      </p:sp>
      <p:sp>
        <p:nvSpPr>
          <p:cNvPr id="131" name="Google Shape;131;p20"/>
          <p:cNvSpPr txBox="1"/>
          <p:nvPr/>
        </p:nvSpPr>
        <p:spPr>
          <a:xfrm>
            <a:off x="5400674" y="4106758"/>
            <a:ext cx="3612125" cy="923299"/>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GB" sz="4800" b="1" dirty="0">
                <a:solidFill>
                  <a:schemeClr val="dk1"/>
                </a:solidFill>
                <a:effectLst>
                  <a:glow rad="101600">
                    <a:schemeClr val="accent2">
                      <a:satMod val="175000"/>
                      <a:alpha val="40000"/>
                    </a:schemeClr>
                  </a:glow>
                </a:effectLst>
                <a:latin typeface="Times New Roman"/>
                <a:ea typeface="Times New Roman"/>
                <a:cs typeface="Times New Roman"/>
                <a:sym typeface="Times New Roman"/>
              </a:rPr>
              <a:t>Thank</a:t>
            </a:r>
            <a:r>
              <a:rPr lang="en-GB" sz="4000" b="1" dirty="0">
                <a:solidFill>
                  <a:schemeClr val="dk1"/>
                </a:solidFill>
                <a:effectLst>
                  <a:glow rad="101600">
                    <a:schemeClr val="accent2">
                      <a:satMod val="175000"/>
                      <a:alpha val="40000"/>
                    </a:schemeClr>
                  </a:glow>
                </a:effectLst>
                <a:latin typeface="Times New Roman"/>
                <a:ea typeface="Times New Roman"/>
                <a:cs typeface="Times New Roman"/>
                <a:sym typeface="Times New Roman"/>
              </a:rPr>
              <a:t> You</a:t>
            </a:r>
            <a:endParaRPr sz="4000" b="1" dirty="0">
              <a:solidFill>
                <a:schemeClr val="dk1"/>
              </a:solidFill>
              <a:effectLst>
                <a:glow rad="101600">
                  <a:schemeClr val="accent2">
                    <a:satMod val="175000"/>
                    <a:alpha val="40000"/>
                  </a:schemeClr>
                </a:glow>
              </a:effectLst>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0C9DB30A-CF67-4D78-BED1-7EEED5E5B4FA}"/>
              </a:ext>
            </a:extLst>
          </p:cNvPr>
          <p:cNvSpPr txBox="1"/>
          <p:nvPr/>
        </p:nvSpPr>
        <p:spPr>
          <a:xfrm>
            <a:off x="3628879" y="163449"/>
            <a:ext cx="1656223" cy="461665"/>
          </a:xfrm>
          <a:prstGeom prst="rect">
            <a:avLst/>
          </a:prstGeom>
          <a:noFill/>
        </p:spPr>
        <p:txBody>
          <a:bodyPr wrap="none" rtlCol="0">
            <a:spAutoFit/>
          </a:bodyPr>
          <a:lstStyle/>
          <a:p>
            <a:r>
              <a:rPr lang="en-GB" sz="2400" b="1" dirty="0">
                <a:solidFill>
                  <a:schemeClr val="dk1"/>
                </a:solidFill>
                <a:latin typeface="Times New Roman"/>
                <a:ea typeface="Times New Roman"/>
                <a:cs typeface="Times New Roman"/>
                <a:sym typeface="Times New Roman"/>
              </a:rPr>
              <a:t>Conclusion</a:t>
            </a:r>
            <a:endParaRPr lang="en-GB" sz="2400" dirty="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1">
                                            <p:txEl>
                                              <p:pRg st="0" end="0"/>
                                            </p:txEl>
                                          </p:spTgt>
                                        </p:tgtEl>
                                        <p:attrNameLst>
                                          <p:attrName>style.visibility</p:attrName>
                                        </p:attrNameLst>
                                      </p:cBhvr>
                                      <p:to>
                                        <p:strVal val="visible"/>
                                      </p:to>
                                    </p:set>
                                    <p:anim calcmode="lin" valueType="num">
                                      <p:cBhvr additive="base">
                                        <p:cTn id="7" dur="500" fill="hold"/>
                                        <p:tgtEl>
                                          <p:spTgt spid="1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422</TotalTime>
  <Words>504</Words>
  <Application>Microsoft Office PowerPoint</Application>
  <PresentationFormat>On-screen Show (16:9)</PresentationFormat>
  <Paragraphs>57</Paragraphs>
  <Slides>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Saira Semi Condensed</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HP</cp:lastModifiedBy>
  <cp:revision>35</cp:revision>
  <dcterms:modified xsi:type="dcterms:W3CDTF">2024-12-01T03:51:04Z</dcterms:modified>
</cp:coreProperties>
</file>