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+aw2Gk1EnY/Q2vBu96aXL2e/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srat" userId="1a06281c6235c005" providerId="LiveId" clId="{F80F88F4-FAEF-46E5-B8FA-4A1CD8BED7F1}"/>
    <pc:docChg chg="modSld">
      <pc:chgData name="Nusrat" userId="1a06281c6235c005" providerId="LiveId" clId="{F80F88F4-FAEF-46E5-B8FA-4A1CD8BED7F1}" dt="2022-12-13T23:13:33.659" v="27" actId="20577"/>
      <pc:docMkLst>
        <pc:docMk/>
      </pc:docMkLst>
      <pc:sldChg chg="modSp mod">
        <pc:chgData name="Nusrat" userId="1a06281c6235c005" providerId="LiveId" clId="{F80F88F4-FAEF-46E5-B8FA-4A1CD8BED7F1}" dt="2022-12-13T23:13:33.659" v="27" actId="20577"/>
        <pc:sldMkLst>
          <pc:docMk/>
          <pc:sldMk cId="0" sldId="264"/>
        </pc:sldMkLst>
        <pc:spChg chg="mod">
          <ac:chgData name="Nusrat" userId="1a06281c6235c005" providerId="LiveId" clId="{F80F88F4-FAEF-46E5-B8FA-4A1CD8BED7F1}" dt="2022-12-13T23:13:33.659" v="27" actId="20577"/>
          <ac:spMkLst>
            <pc:docMk/>
            <pc:sldMk cId="0" sldId="264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5df6f585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5df6f585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5df6f58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5df6f58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5df6f585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5df6f585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5df6f585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5df6f585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5df6f585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5df6f585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097069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097069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5df6f585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5df6f585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5df6f5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5df6f5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5df6f58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5df6f58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5df6f585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5df6f585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df6f585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df6f585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5df6f585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5df6f585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73826a1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73826a1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fcf5b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fcf5b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df6f58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df6f58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5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2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face-mask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53050" y="22915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Face Mask Detection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lang="en-US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037250" y="4327712"/>
            <a:ext cx="4972050" cy="22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Group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Present by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Mahtab </a:t>
            </a:r>
            <a:r>
              <a:rPr lang="en-US" dirty="0" err="1"/>
              <a:t>Barkhordarian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Nusrat Nawshin</a:t>
            </a: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0" y="3653117"/>
            <a:ext cx="49720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df6f585f_1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Performance</a:t>
            </a:r>
            <a:endParaRPr/>
          </a:p>
        </p:txBody>
      </p:sp>
      <p:sp>
        <p:nvSpPr>
          <p:cNvPr id="148" name="Google Shape;148;g1b5df6f585f_1_2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284100" cy="465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 Accuracy: 0.96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Validation Accuracy: 0.93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Testing Accuracy: 0.94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 F1 Score: 0.88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** 0 -&gt; With Mask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** 1 -&gt; Without Mask</a:t>
            </a:r>
            <a:endParaRPr sz="2100"/>
          </a:p>
        </p:txBody>
      </p:sp>
      <p:pic>
        <p:nvPicPr>
          <p:cNvPr id="149" name="Google Shape;149;g1b5df6f585f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069" y="1825625"/>
            <a:ext cx="3103280" cy="2251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150" name="Google Shape;150;g1b5df6f585f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522" y="4382125"/>
            <a:ext cx="4159416" cy="18600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df6f585f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Performance</a:t>
            </a:r>
            <a:endParaRPr/>
          </a:p>
        </p:txBody>
      </p:sp>
      <p:pic>
        <p:nvPicPr>
          <p:cNvPr id="156" name="Google Shape;156;g1b5df6f585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524" y="1840115"/>
            <a:ext cx="7112951" cy="38359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6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Rectangle 16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2" name="Straight Connector 17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3" name="Rectangle 17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g1b5df6f585f_1_41"/>
          <p:cNvSpPr txBox="1"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</a:p>
        </p:txBody>
      </p:sp>
      <p:pic>
        <p:nvPicPr>
          <p:cNvPr id="162" name="Google Shape;162;g1b5df6f585f_1_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131" y="640081"/>
            <a:ext cx="6545878" cy="5563743"/>
          </a:xfrm>
          <a:prstGeom prst="rect">
            <a:avLst/>
          </a:prstGeom>
          <a:noFill/>
        </p:spPr>
      </p:pic>
      <p:cxnSp>
        <p:nvCxnSpPr>
          <p:cNvPr id="184" name="Straight Connector 17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7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5df6f585f_1_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Model with Unknown Images</a:t>
            </a:r>
            <a:endParaRPr/>
          </a:p>
        </p:txBody>
      </p:sp>
      <p:pic>
        <p:nvPicPr>
          <p:cNvPr id="168" name="Google Shape;168;g1b5df6f585f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24" y="1834600"/>
            <a:ext cx="2804000" cy="20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b5df6f585f_1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952" y="1844125"/>
            <a:ext cx="3387012" cy="20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b5df6f585f_1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726" y="4085766"/>
            <a:ext cx="2666849" cy="20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b5df6f585f_1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705" y="4095066"/>
            <a:ext cx="2666849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b5df6f585f_1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5584" y="4095066"/>
            <a:ext cx="2666850" cy="20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df6f585f_1_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78" name="Google Shape;178;g1b5df6f585f_1_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We built a workable model using </a:t>
            </a:r>
            <a:r>
              <a:rPr lang="en-US" sz="2700" dirty="0" err="1"/>
              <a:t>Tensorflow</a:t>
            </a:r>
            <a:r>
              <a:rPr lang="en-US" sz="2700" dirty="0"/>
              <a:t> framework, CNN + LSTM architecture which gives an accuracy of 94% and F1 score of 87%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The visual mechanism is working as intuitive as human can predict the image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Tested our model using unknown real-world pictures and received correct predictions</a:t>
            </a:r>
            <a:endParaRPr sz="2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0970696df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84" name="Google Shape;184;g180970696df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intend to use more data for training by doing oversampling using advanced techniques like GAN to produced synthetic images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more complex model architectures with hyperparameter tuning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df6f585f_1_31"/>
          <p:cNvSpPr txBox="1">
            <a:spLocks noGrp="1"/>
          </p:cNvSpPr>
          <p:nvPr>
            <p:ph idx="1"/>
          </p:nvPr>
        </p:nvSpPr>
        <p:spPr>
          <a:xfrm>
            <a:off x="914150" y="2833050"/>
            <a:ext cx="10515600" cy="119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5df6f585f_0_0"/>
          <p:cNvSpPr txBox="1">
            <a:spLocks noGrp="1"/>
          </p:cNvSpPr>
          <p:nvPr>
            <p:ph type="title"/>
          </p:nvPr>
        </p:nvSpPr>
        <p:spPr>
          <a:xfrm>
            <a:off x="795600" y="499925"/>
            <a:ext cx="5279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g1b5df6f585f_0_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193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Covid-19 protection by wearing the masks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Nowadays some places kept their protocols of wearing mask is a rule. Places such as: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Transportation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Doctors office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Hospital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Long-term care centers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b5df6f585f_0_0"/>
          <p:cNvSpPr txBox="1">
            <a:spLocks noGrp="1"/>
          </p:cNvSpPr>
          <p:nvPr>
            <p:ph type="title" idx="4294967295"/>
          </p:nvPr>
        </p:nvSpPr>
        <p:spPr>
          <a:xfrm>
            <a:off x="6497638" y="500063"/>
            <a:ext cx="5694362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challenge?</a:t>
            </a:r>
            <a:endParaRPr/>
          </a:p>
        </p:txBody>
      </p:sp>
      <p:sp>
        <p:nvSpPr>
          <p:cNvPr id="94" name="Google Shape;94;g1b5df6f585f_0_0"/>
          <p:cNvSpPr txBox="1">
            <a:spLocks noGrp="1"/>
          </p:cNvSpPr>
          <p:nvPr>
            <p:ph type="body" idx="4294967295"/>
          </p:nvPr>
        </p:nvSpPr>
        <p:spPr>
          <a:xfrm>
            <a:off x="6997700" y="1825625"/>
            <a:ext cx="5194300" cy="4489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Manually monitoring people is time consuming, complex &amp; tedious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Purpose: Automate the process to prevent the people without mask enter the particular places</a:t>
            </a: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5df6f585f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our Dataset</a:t>
            </a:r>
            <a:endParaRPr/>
          </a:p>
        </p:txBody>
      </p:sp>
      <p:sp>
        <p:nvSpPr>
          <p:cNvPr id="100" name="Google Shape;100;g1b5df6f585f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Dataset source: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Kaggle | Face Mask Detection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two folders containing images in .</a:t>
            </a:r>
            <a:r>
              <a:rPr lang="en-US" dirty="0" err="1"/>
              <a:t>png</a:t>
            </a:r>
            <a:r>
              <a:rPr lang="en-US" dirty="0"/>
              <a:t> format  and the annotations of each images in .xml format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total 853 images belonging to the 3 classes: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with-mask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without-mask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wearing mask incorrectly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5df6f585f_1_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1" name="Google Shape;111;g1b5df6f585f_1_2"/>
          <p:cNvSpPr txBox="1">
            <a:spLocks noGrp="1"/>
          </p:cNvSpPr>
          <p:nvPr>
            <p:ph idx="1"/>
          </p:nvPr>
        </p:nvSpPr>
        <p:spPr>
          <a:xfrm>
            <a:off x="640080" y="1302525"/>
            <a:ext cx="10515600" cy="495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/>
              <a:t>Extract each individual faces from the images and store bounding box information in a </a:t>
            </a:r>
            <a:r>
              <a:rPr lang="en-US" sz="2400" dirty="0" err="1"/>
              <a:t>Dataframe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/>
              <a:t>After extracting faces: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with_mask</a:t>
            </a:r>
            <a:r>
              <a:rPr lang="en-US" sz="2400" dirty="0"/>
              <a:t>: 3232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without_mask</a:t>
            </a:r>
            <a:r>
              <a:rPr lang="en-US" sz="2400" dirty="0"/>
              <a:t>: 717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mask_weared_incorrect</a:t>
            </a:r>
            <a:r>
              <a:rPr lang="en-US" sz="2400" dirty="0"/>
              <a:t>: 122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Google Shape;106;g1b5df6f585f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51" y="2178450"/>
            <a:ext cx="9194274" cy="16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b5df6f585f_1_2"/>
          <p:cNvSpPr/>
          <p:nvPr/>
        </p:nvSpPr>
        <p:spPr>
          <a:xfrm>
            <a:off x="1551850" y="4938100"/>
            <a:ext cx="3743700" cy="92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g1b5df6f585f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351" y="3850175"/>
            <a:ext cx="5091774" cy="24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b5df6f585f_1_2"/>
          <p:cNvSpPr txBox="1"/>
          <p:nvPr/>
        </p:nvSpPr>
        <p:spPr>
          <a:xfrm>
            <a:off x="2311450" y="6120925"/>
            <a:ext cx="22245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without_mask: 839</a:t>
            </a:r>
            <a:endParaRPr/>
          </a:p>
        </p:txBody>
      </p:sp>
      <p:sp>
        <p:nvSpPr>
          <p:cNvPr id="110" name="Google Shape;110;g1b5df6f585f_1_2"/>
          <p:cNvSpPr/>
          <p:nvPr/>
        </p:nvSpPr>
        <p:spPr>
          <a:xfrm>
            <a:off x="3222950" y="5849600"/>
            <a:ext cx="347400" cy="314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5df6f585f_1_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7" name="Google Shape;117;g1b5df6f585f_1_46"/>
          <p:cNvSpPr txBox="1"/>
          <p:nvPr/>
        </p:nvSpPr>
        <p:spPr>
          <a:xfrm>
            <a:off x="784269" y="1629804"/>
            <a:ext cx="110712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Train-Val-Test [80-10-10] split and saving the images containing single face into the directory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Train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2585	     Without Mask: 671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Test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323		     Without Mask: 84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Validation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324	 		Without Mask: 84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5df6f585f_1_10"/>
          <p:cNvSpPr txBox="1">
            <a:spLocks noGrp="1"/>
          </p:cNvSpPr>
          <p:nvPr>
            <p:ph type="title"/>
          </p:nvPr>
        </p:nvSpPr>
        <p:spPr>
          <a:xfrm>
            <a:off x="838200" y="336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 (Data Augmentation)</a:t>
            </a:r>
            <a:endParaRPr/>
          </a:p>
        </p:txBody>
      </p:sp>
      <p:sp>
        <p:nvSpPr>
          <p:cNvPr id="123" name="Google Shape;123;g1b5df6f585f_1_10"/>
          <p:cNvSpPr txBox="1">
            <a:spLocks noGrp="1"/>
          </p:cNvSpPr>
          <p:nvPr>
            <p:ph idx="1"/>
          </p:nvPr>
        </p:nvSpPr>
        <p:spPr>
          <a:xfrm>
            <a:off x="838200" y="1409800"/>
            <a:ext cx="10515600" cy="517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Tensorflow - ImageDataGenerator(): Generate batches of tensor image data with real-time data augmentation</a:t>
            </a:r>
            <a:endParaRPr sz="2400"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rescale=1.0 / 255,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horizontal_flip=True,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zoom_range=0.1,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shear_range=0.2,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width_shift_range=0.1,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height_shift_range=0.1,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rotation_range=4,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vertical_flip=False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73826a138_0_0"/>
          <p:cNvSpPr txBox="1">
            <a:spLocks noGrp="1"/>
          </p:cNvSpPr>
          <p:nvPr>
            <p:ph type="title"/>
          </p:nvPr>
        </p:nvSpPr>
        <p:spPr>
          <a:xfrm>
            <a:off x="895739" y="286603"/>
            <a:ext cx="10259941" cy="145075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Preparation(Making dataset Balanced)</a:t>
            </a:r>
            <a:endParaRPr sz="4400" dirty="0"/>
          </a:p>
        </p:txBody>
      </p:sp>
      <p:sp>
        <p:nvSpPr>
          <p:cNvPr id="129" name="Google Shape;129;g1b73826a138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Scikit learn Class Weight Balancing Technique: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 err="1"/>
              <a:t>compute_class_weight</a:t>
            </a:r>
            <a:r>
              <a:rPr lang="en-US" b="1" dirty="0"/>
              <a:t>():</a:t>
            </a:r>
            <a:r>
              <a:rPr lang="en-US" dirty="0"/>
              <a:t>  Calculated the weights required for the balancing train set. Which gives us the following weights: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{0: 0.6297872340425532, 1: 2.4262295081967213}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Simply put, the model will take into account around 4 (2.43/0.63) images of class 1 for every 1 image of class 0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Finally added the </a:t>
            </a:r>
            <a:r>
              <a:rPr lang="en-US" dirty="0" err="1"/>
              <a:t>class_weights</a:t>
            </a:r>
            <a:r>
              <a:rPr lang="en-US" dirty="0"/>
              <a:t> argument in </a:t>
            </a:r>
            <a:r>
              <a:rPr lang="en-US" dirty="0" err="1"/>
              <a:t>model.fit</a:t>
            </a:r>
            <a:r>
              <a:rPr lang="en-US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5fcf5b520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and Optimizer</a:t>
            </a:r>
            <a:endParaRPr/>
          </a:p>
        </p:txBody>
      </p:sp>
      <p:sp>
        <p:nvSpPr>
          <p:cNvPr id="135" name="Google Shape;135;g1b5fcf5b520_0_8"/>
          <p:cNvSpPr txBox="1">
            <a:spLocks noGrp="1"/>
          </p:cNvSpPr>
          <p:nvPr>
            <p:ph idx="1"/>
          </p:nvPr>
        </p:nvSpPr>
        <p:spPr>
          <a:xfrm>
            <a:off x="1097280" y="1737360"/>
            <a:ext cx="9925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Tensorflow</a:t>
            </a:r>
            <a:r>
              <a:rPr lang="en-US" dirty="0"/>
              <a:t> was used as our Framework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Less coding complexity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Easy debugging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optimization, Adam is used as our training algorithm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Faster than other optimizer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Needs less parameters to optimize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df6f585f_0_10"/>
          <p:cNvSpPr txBox="1">
            <a:spLocks noGrp="1"/>
          </p:cNvSpPr>
          <p:nvPr>
            <p:ph type="title"/>
          </p:nvPr>
        </p:nvSpPr>
        <p:spPr>
          <a:xfrm>
            <a:off x="838200" y="3054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sp>
        <p:nvSpPr>
          <p:cNvPr id="141" name="Google Shape;141;g1b5df6f585f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960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We are combining CNN and LSTM networks where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CNN is used to extract complex features from images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LSTM is used as a classifier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Activation Function: </a:t>
            </a:r>
            <a:r>
              <a:rPr lang="en-US" sz="1800" dirty="0" err="1"/>
              <a:t>ReLU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Optimizer: Adam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Loss function: Binary Cross Entropy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Metrices: Accuracy, Recall, Precision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Batch Size: 8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Image Size: (32,32)</a:t>
            </a:r>
            <a:endParaRPr sz="1800" dirty="0"/>
          </a:p>
        </p:txBody>
      </p:sp>
      <p:pic>
        <p:nvPicPr>
          <p:cNvPr id="142" name="Google Shape;142;g1b5df6f585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642" y="1067125"/>
            <a:ext cx="5206100" cy="5109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587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Face Mask Detection </vt:lpstr>
      <vt:lpstr>Introduction</vt:lpstr>
      <vt:lpstr>About our Dataset</vt:lpstr>
      <vt:lpstr>Data Preparation</vt:lpstr>
      <vt:lpstr>Data Preparation</vt:lpstr>
      <vt:lpstr>Data Preprocessing (Data Augmentation)</vt:lpstr>
      <vt:lpstr>Data Preparation(Making dataset Balanced)</vt:lpstr>
      <vt:lpstr>Framework and Optimizer</vt:lpstr>
      <vt:lpstr>Final Model</vt:lpstr>
      <vt:lpstr>Final Model Performance</vt:lpstr>
      <vt:lpstr>Final Model Performance</vt:lpstr>
      <vt:lpstr>Predictions</vt:lpstr>
      <vt:lpstr>Test Model with Unknown Images</vt:lpstr>
      <vt:lpstr>Conclusion</vt:lpstr>
      <vt:lpstr>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</dc:title>
  <dc:creator>Barkhordarian, Mahtab</dc:creator>
  <cp:lastModifiedBy>Nusrat</cp:lastModifiedBy>
  <cp:revision>1</cp:revision>
  <dcterms:created xsi:type="dcterms:W3CDTF">2022-12-10T22:02:22Z</dcterms:created>
  <dcterms:modified xsi:type="dcterms:W3CDTF">2022-12-13T23:17:06Z</dcterms:modified>
</cp:coreProperties>
</file>