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5" r:id="rId1"/>
  </p:sldMasterIdLst>
  <p:sldIdLst>
    <p:sldId id="265" r:id="rId2"/>
    <p:sldId id="303" r:id="rId3"/>
    <p:sldId id="294" r:id="rId4"/>
    <p:sldId id="302" r:id="rId5"/>
    <p:sldId id="266" r:id="rId6"/>
    <p:sldId id="258" r:id="rId7"/>
    <p:sldId id="259" r:id="rId8"/>
    <p:sldId id="271" r:id="rId9"/>
    <p:sldId id="305" r:id="rId10"/>
    <p:sldId id="292" r:id="rId11"/>
    <p:sldId id="288" r:id="rId12"/>
    <p:sldId id="289" r:id="rId13"/>
    <p:sldId id="295" r:id="rId14"/>
    <p:sldId id="296" r:id="rId15"/>
    <p:sldId id="304" r:id="rId16"/>
    <p:sldId id="299" r:id="rId17"/>
    <p:sldId id="300" r:id="rId18"/>
    <p:sldId id="275" r:id="rId19"/>
    <p:sldId id="293" r:id="rId20"/>
    <p:sldId id="301" r:id="rId21"/>
    <p:sldId id="314" r:id="rId22"/>
    <p:sldId id="277" r:id="rId23"/>
    <p:sldId id="310" r:id="rId24"/>
    <p:sldId id="276" r:id="rId25"/>
    <p:sldId id="281" r:id="rId26"/>
    <p:sldId id="279" r:id="rId27"/>
    <p:sldId id="282" r:id="rId28"/>
    <p:sldId id="311" r:id="rId29"/>
    <p:sldId id="285" r:id="rId30"/>
    <p:sldId id="306" r:id="rId31"/>
    <p:sldId id="307" r:id="rId32"/>
    <p:sldId id="309" r:id="rId33"/>
    <p:sldId id="267" r:id="rId34"/>
    <p:sldId id="269" r:id="rId35"/>
    <p:sldId id="30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5656"/>
    <a:srgbClr val="404040"/>
    <a:srgbClr val="1F3F3A"/>
    <a:srgbClr val="FFFAF6"/>
    <a:srgbClr val="969696"/>
    <a:srgbClr val="22423D"/>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63853B-9E97-4297-8E41-0FEB3236B5AA}" type="doc">
      <dgm:prSet loTypeId="urn:microsoft.com/office/officeart/2008/layout/LinedList" loCatId="list" qsTypeId="urn:microsoft.com/office/officeart/2005/8/quickstyle/simple2" qsCatId="simple" csTypeId="urn:microsoft.com/office/officeart/2005/8/colors/accent1_2" csCatId="accent1" phldr="1"/>
      <dgm:spPr/>
      <dgm:t>
        <a:bodyPr/>
        <a:lstStyle/>
        <a:p>
          <a:endParaRPr lang="en-US"/>
        </a:p>
      </dgm:t>
    </dgm:pt>
    <dgm:pt modelId="{1DE9CF0D-8541-4422-A677-F669BB5548D1}">
      <dgm:prSet/>
      <dgm:spPr/>
      <dgm:t>
        <a:bodyPr/>
        <a:lstStyle/>
        <a:p>
          <a:r>
            <a:rPr lang="en-US" b="1"/>
            <a:t>DATA COLLECTION-</a:t>
          </a:r>
          <a:endParaRPr lang="en-US"/>
        </a:p>
      </dgm:t>
    </dgm:pt>
    <dgm:pt modelId="{68AE63D0-099B-4A08-8A8F-F8DC6C591751}" type="parTrans" cxnId="{3F96ED68-42ED-4720-A1E4-1FF2622AC160}">
      <dgm:prSet/>
      <dgm:spPr/>
      <dgm:t>
        <a:bodyPr/>
        <a:lstStyle/>
        <a:p>
          <a:endParaRPr lang="en-US"/>
        </a:p>
      </dgm:t>
    </dgm:pt>
    <dgm:pt modelId="{D4A28EF5-1952-4B58-8FF8-792C66ED4A6C}" type="sibTrans" cxnId="{3F96ED68-42ED-4720-A1E4-1FF2622AC160}">
      <dgm:prSet/>
      <dgm:spPr/>
      <dgm:t>
        <a:bodyPr/>
        <a:lstStyle/>
        <a:p>
          <a:endParaRPr lang="en-US"/>
        </a:p>
      </dgm:t>
    </dgm:pt>
    <dgm:pt modelId="{9D3191A8-58F0-451A-9207-CC5F61164D25}">
      <dgm:prSet/>
      <dgm:spPr/>
      <dgm:t>
        <a:bodyPr/>
        <a:lstStyle/>
        <a:p>
          <a:r>
            <a:rPr lang="en-US" dirty="0"/>
            <a:t>The data was collected by Google forms.</a:t>
          </a:r>
        </a:p>
      </dgm:t>
    </dgm:pt>
    <dgm:pt modelId="{A521AC95-51FB-408F-9E58-B058C663799F}" type="parTrans" cxnId="{CDB99698-3E67-48FB-96B4-1E74D384F8D4}">
      <dgm:prSet/>
      <dgm:spPr/>
      <dgm:t>
        <a:bodyPr/>
        <a:lstStyle/>
        <a:p>
          <a:endParaRPr lang="en-US"/>
        </a:p>
      </dgm:t>
    </dgm:pt>
    <dgm:pt modelId="{3905AC7A-BB82-411D-8D1C-11DAB52B45CE}" type="sibTrans" cxnId="{CDB99698-3E67-48FB-96B4-1E74D384F8D4}">
      <dgm:prSet/>
      <dgm:spPr/>
      <dgm:t>
        <a:bodyPr/>
        <a:lstStyle/>
        <a:p>
          <a:endParaRPr lang="en-US"/>
        </a:p>
      </dgm:t>
    </dgm:pt>
    <dgm:pt modelId="{98B797BE-72AF-4C23-9C1E-159DE4E96D25}">
      <dgm:prSet/>
      <dgm:spPr/>
      <dgm:t>
        <a:bodyPr/>
        <a:lstStyle/>
        <a:p>
          <a:r>
            <a:rPr lang="en-US" dirty="0"/>
            <a:t>Collection of 378 responses in the survey .</a:t>
          </a:r>
        </a:p>
      </dgm:t>
    </dgm:pt>
    <dgm:pt modelId="{27E31C34-68BA-403E-99BD-2D6CA59085CA}" type="parTrans" cxnId="{3252E012-F894-48FA-8B34-035EBADE6B35}">
      <dgm:prSet/>
      <dgm:spPr/>
      <dgm:t>
        <a:bodyPr/>
        <a:lstStyle/>
        <a:p>
          <a:endParaRPr lang="en-US"/>
        </a:p>
      </dgm:t>
    </dgm:pt>
    <dgm:pt modelId="{D6475446-5CF6-4688-8499-412138395B57}" type="sibTrans" cxnId="{3252E012-F894-48FA-8B34-035EBADE6B35}">
      <dgm:prSet/>
      <dgm:spPr/>
      <dgm:t>
        <a:bodyPr/>
        <a:lstStyle/>
        <a:p>
          <a:endParaRPr lang="en-US"/>
        </a:p>
      </dgm:t>
    </dgm:pt>
    <dgm:pt modelId="{9D902357-5FA2-44F4-9847-E69C2D5EAC4F}">
      <dgm:prSet/>
      <dgm:spPr/>
      <dgm:t>
        <a:bodyPr/>
        <a:lstStyle/>
        <a:p>
          <a:r>
            <a:rPr lang="en-US" b="1"/>
            <a:t>DATA ANALYSIS-</a:t>
          </a:r>
          <a:endParaRPr lang="en-US"/>
        </a:p>
      </dgm:t>
    </dgm:pt>
    <dgm:pt modelId="{14D9C1B6-73AF-4381-918D-40810E0E4A48}" type="parTrans" cxnId="{F301DD05-68B3-4E75-8E8E-BFE64BB10F88}">
      <dgm:prSet/>
      <dgm:spPr/>
      <dgm:t>
        <a:bodyPr/>
        <a:lstStyle/>
        <a:p>
          <a:endParaRPr lang="en-US"/>
        </a:p>
      </dgm:t>
    </dgm:pt>
    <dgm:pt modelId="{5122B72A-D483-4B1E-B1EE-71366ED2C5EA}" type="sibTrans" cxnId="{F301DD05-68B3-4E75-8E8E-BFE64BB10F88}">
      <dgm:prSet/>
      <dgm:spPr/>
      <dgm:t>
        <a:bodyPr/>
        <a:lstStyle/>
        <a:p>
          <a:endParaRPr lang="en-US"/>
        </a:p>
      </dgm:t>
    </dgm:pt>
    <dgm:pt modelId="{B476D56A-4A9F-410B-A8FA-E515292DB106}">
      <dgm:prSet/>
      <dgm:spPr/>
      <dgm:t>
        <a:bodyPr/>
        <a:lstStyle/>
        <a:p>
          <a:r>
            <a:rPr lang="en-US"/>
            <a:t>Google Form </a:t>
          </a:r>
        </a:p>
      </dgm:t>
    </dgm:pt>
    <dgm:pt modelId="{0FCD3849-3149-4429-B442-9F7FC8CDEAF5}" type="parTrans" cxnId="{7C0415CA-2961-48ED-9D6E-7A28D776763C}">
      <dgm:prSet/>
      <dgm:spPr/>
      <dgm:t>
        <a:bodyPr/>
        <a:lstStyle/>
        <a:p>
          <a:endParaRPr lang="en-US"/>
        </a:p>
      </dgm:t>
    </dgm:pt>
    <dgm:pt modelId="{F8E3E543-0ED0-44D6-B9A7-993560ECD548}" type="sibTrans" cxnId="{7C0415CA-2961-48ED-9D6E-7A28D776763C}">
      <dgm:prSet/>
      <dgm:spPr/>
      <dgm:t>
        <a:bodyPr/>
        <a:lstStyle/>
        <a:p>
          <a:endParaRPr lang="en-US"/>
        </a:p>
      </dgm:t>
    </dgm:pt>
    <dgm:pt modelId="{6E771A3F-18C0-40C0-BB84-3A7FE4E0DE60}">
      <dgm:prSet/>
      <dgm:spPr/>
      <dgm:t>
        <a:bodyPr/>
        <a:lstStyle/>
        <a:p>
          <a:r>
            <a:rPr lang="en-US"/>
            <a:t>MS Excel</a:t>
          </a:r>
        </a:p>
      </dgm:t>
    </dgm:pt>
    <dgm:pt modelId="{CA024886-6C30-4FC8-9BF9-A5AEAEC8D540}" type="parTrans" cxnId="{69E81BA6-50D7-4FB0-BED9-45D9839DE275}">
      <dgm:prSet/>
      <dgm:spPr/>
      <dgm:t>
        <a:bodyPr/>
        <a:lstStyle/>
        <a:p>
          <a:endParaRPr lang="en-US"/>
        </a:p>
      </dgm:t>
    </dgm:pt>
    <dgm:pt modelId="{BD17C043-EEFD-4C9C-8A6F-23ED9014717D}" type="sibTrans" cxnId="{69E81BA6-50D7-4FB0-BED9-45D9839DE275}">
      <dgm:prSet/>
      <dgm:spPr/>
      <dgm:t>
        <a:bodyPr/>
        <a:lstStyle/>
        <a:p>
          <a:endParaRPr lang="en-US"/>
        </a:p>
      </dgm:t>
    </dgm:pt>
    <dgm:pt modelId="{99697E98-7E05-4CCC-B45E-16CC09BF8DA8}">
      <dgm:prSet/>
      <dgm:spPr/>
      <dgm:t>
        <a:bodyPr/>
        <a:lstStyle/>
        <a:p>
          <a:r>
            <a:rPr lang="en-US"/>
            <a:t>R studio </a:t>
          </a:r>
        </a:p>
      </dgm:t>
    </dgm:pt>
    <dgm:pt modelId="{0120F638-3073-474D-BCA9-9000C7C94F78}" type="parTrans" cxnId="{1ACD1744-252F-4C28-AE66-8C4E791DF7D1}">
      <dgm:prSet/>
      <dgm:spPr/>
      <dgm:t>
        <a:bodyPr/>
        <a:lstStyle/>
        <a:p>
          <a:endParaRPr lang="en-US"/>
        </a:p>
      </dgm:t>
    </dgm:pt>
    <dgm:pt modelId="{7987831A-0454-4CCE-8314-30EDB1207E2E}" type="sibTrans" cxnId="{1ACD1744-252F-4C28-AE66-8C4E791DF7D1}">
      <dgm:prSet/>
      <dgm:spPr/>
      <dgm:t>
        <a:bodyPr/>
        <a:lstStyle/>
        <a:p>
          <a:endParaRPr lang="en-US"/>
        </a:p>
      </dgm:t>
    </dgm:pt>
    <dgm:pt modelId="{47103A55-3FFF-8249-BC78-56912E9A78C8}">
      <dgm:prSet/>
      <dgm:spPr/>
      <dgm:t>
        <a:bodyPr/>
        <a:lstStyle/>
        <a:p>
          <a:r>
            <a:rPr lang="en-US"/>
            <a:t>Tableau</a:t>
          </a:r>
        </a:p>
      </dgm:t>
    </dgm:pt>
    <dgm:pt modelId="{7E22A85A-8726-C343-B9F6-CA80292769EB}" type="parTrans" cxnId="{0B3A94F9-D75D-4817-B417-B7C7B2C7892A}">
      <dgm:prSet/>
      <dgm:spPr/>
      <dgm:t>
        <a:bodyPr/>
        <a:lstStyle/>
        <a:p>
          <a:endParaRPr lang="en-IN"/>
        </a:p>
      </dgm:t>
    </dgm:pt>
    <dgm:pt modelId="{77F41E7E-6202-9045-81B2-DE1AEDC441B1}" type="sibTrans" cxnId="{0B3A94F9-D75D-4817-B417-B7C7B2C7892A}">
      <dgm:prSet/>
      <dgm:spPr/>
      <dgm:t>
        <a:bodyPr/>
        <a:lstStyle/>
        <a:p>
          <a:endParaRPr lang="en-IN"/>
        </a:p>
      </dgm:t>
    </dgm:pt>
    <dgm:pt modelId="{497F4EBD-B913-4373-88B9-10C00AF21C5E}" type="pres">
      <dgm:prSet presAssocID="{3563853B-9E97-4297-8E41-0FEB3236B5AA}" presName="vert0" presStyleCnt="0">
        <dgm:presLayoutVars>
          <dgm:dir/>
          <dgm:animOne val="branch"/>
          <dgm:animLvl val="lvl"/>
        </dgm:presLayoutVars>
      </dgm:prSet>
      <dgm:spPr/>
    </dgm:pt>
    <dgm:pt modelId="{928F9248-0726-47FE-A862-56929A51EF3A}" type="pres">
      <dgm:prSet presAssocID="{1DE9CF0D-8541-4422-A677-F669BB5548D1}" presName="thickLine" presStyleLbl="alignNode1" presStyleIdx="0" presStyleCnt="8"/>
      <dgm:spPr/>
    </dgm:pt>
    <dgm:pt modelId="{FA2C1172-7AA1-4AA5-B0F7-B7B4CBEF6AB5}" type="pres">
      <dgm:prSet presAssocID="{1DE9CF0D-8541-4422-A677-F669BB5548D1}" presName="horz1" presStyleCnt="0"/>
      <dgm:spPr/>
    </dgm:pt>
    <dgm:pt modelId="{50D52371-7595-47AF-B3A1-11B1BBFA39DA}" type="pres">
      <dgm:prSet presAssocID="{1DE9CF0D-8541-4422-A677-F669BB5548D1}" presName="tx1" presStyleLbl="revTx" presStyleIdx="0" presStyleCnt="8"/>
      <dgm:spPr/>
    </dgm:pt>
    <dgm:pt modelId="{E5305815-50FA-4B89-A768-7A75FB71B15D}" type="pres">
      <dgm:prSet presAssocID="{1DE9CF0D-8541-4422-A677-F669BB5548D1}" presName="vert1" presStyleCnt="0"/>
      <dgm:spPr/>
    </dgm:pt>
    <dgm:pt modelId="{11B4EF27-E7B4-4A80-BDDD-9AFC8ABA3BC8}" type="pres">
      <dgm:prSet presAssocID="{9D3191A8-58F0-451A-9207-CC5F61164D25}" presName="thickLine" presStyleLbl="alignNode1" presStyleIdx="1" presStyleCnt="8"/>
      <dgm:spPr/>
    </dgm:pt>
    <dgm:pt modelId="{C989F782-DF46-4304-8164-5D410B7177A0}" type="pres">
      <dgm:prSet presAssocID="{9D3191A8-58F0-451A-9207-CC5F61164D25}" presName="horz1" presStyleCnt="0"/>
      <dgm:spPr/>
    </dgm:pt>
    <dgm:pt modelId="{6A0429D5-4198-452A-BE4A-66BBF0C0246D}" type="pres">
      <dgm:prSet presAssocID="{9D3191A8-58F0-451A-9207-CC5F61164D25}" presName="tx1" presStyleLbl="revTx" presStyleIdx="1" presStyleCnt="8"/>
      <dgm:spPr/>
    </dgm:pt>
    <dgm:pt modelId="{D59FFF6B-CBDE-4E54-B8DF-7D339E351B3D}" type="pres">
      <dgm:prSet presAssocID="{9D3191A8-58F0-451A-9207-CC5F61164D25}" presName="vert1" presStyleCnt="0"/>
      <dgm:spPr/>
    </dgm:pt>
    <dgm:pt modelId="{A7A9D4FC-32B0-4141-A5F4-D27F95E0EC5B}" type="pres">
      <dgm:prSet presAssocID="{98B797BE-72AF-4C23-9C1E-159DE4E96D25}" presName="thickLine" presStyleLbl="alignNode1" presStyleIdx="2" presStyleCnt="8"/>
      <dgm:spPr/>
    </dgm:pt>
    <dgm:pt modelId="{23E1A930-FC4B-435C-81ED-27E8811D6509}" type="pres">
      <dgm:prSet presAssocID="{98B797BE-72AF-4C23-9C1E-159DE4E96D25}" presName="horz1" presStyleCnt="0"/>
      <dgm:spPr/>
    </dgm:pt>
    <dgm:pt modelId="{B46B4675-F1F7-4374-A913-BA1D4C1A6DBF}" type="pres">
      <dgm:prSet presAssocID="{98B797BE-72AF-4C23-9C1E-159DE4E96D25}" presName="tx1" presStyleLbl="revTx" presStyleIdx="2" presStyleCnt="8"/>
      <dgm:spPr/>
    </dgm:pt>
    <dgm:pt modelId="{45A403FC-21E2-4C0E-B723-FAF4A3E75EF9}" type="pres">
      <dgm:prSet presAssocID="{98B797BE-72AF-4C23-9C1E-159DE4E96D25}" presName="vert1" presStyleCnt="0"/>
      <dgm:spPr/>
    </dgm:pt>
    <dgm:pt modelId="{50D83945-0E1A-4A74-A8EC-898CFA0F8F31}" type="pres">
      <dgm:prSet presAssocID="{9D902357-5FA2-44F4-9847-E69C2D5EAC4F}" presName="thickLine" presStyleLbl="alignNode1" presStyleIdx="3" presStyleCnt="8"/>
      <dgm:spPr/>
    </dgm:pt>
    <dgm:pt modelId="{C6ABB992-1BF4-45D6-BEB1-650C678F043B}" type="pres">
      <dgm:prSet presAssocID="{9D902357-5FA2-44F4-9847-E69C2D5EAC4F}" presName="horz1" presStyleCnt="0"/>
      <dgm:spPr/>
    </dgm:pt>
    <dgm:pt modelId="{18D0FB50-B4E4-44A9-BF41-0A3902583286}" type="pres">
      <dgm:prSet presAssocID="{9D902357-5FA2-44F4-9847-E69C2D5EAC4F}" presName="tx1" presStyleLbl="revTx" presStyleIdx="3" presStyleCnt="8"/>
      <dgm:spPr/>
    </dgm:pt>
    <dgm:pt modelId="{2778B34E-3415-4E14-A637-C4AAE5BDCEF7}" type="pres">
      <dgm:prSet presAssocID="{9D902357-5FA2-44F4-9847-E69C2D5EAC4F}" presName="vert1" presStyleCnt="0"/>
      <dgm:spPr/>
    </dgm:pt>
    <dgm:pt modelId="{1EEDE9FC-D46F-476F-9FF2-492422972CE1}" type="pres">
      <dgm:prSet presAssocID="{B476D56A-4A9F-410B-A8FA-E515292DB106}" presName="thickLine" presStyleLbl="alignNode1" presStyleIdx="4" presStyleCnt="8"/>
      <dgm:spPr/>
    </dgm:pt>
    <dgm:pt modelId="{5CD213EC-4A25-4A19-9A6C-04886D6ADBA3}" type="pres">
      <dgm:prSet presAssocID="{B476D56A-4A9F-410B-A8FA-E515292DB106}" presName="horz1" presStyleCnt="0"/>
      <dgm:spPr/>
    </dgm:pt>
    <dgm:pt modelId="{95268B03-7C2D-4088-A294-47EA60B15B12}" type="pres">
      <dgm:prSet presAssocID="{B476D56A-4A9F-410B-A8FA-E515292DB106}" presName="tx1" presStyleLbl="revTx" presStyleIdx="4" presStyleCnt="8"/>
      <dgm:spPr/>
    </dgm:pt>
    <dgm:pt modelId="{ACF26E81-D52F-4BAA-9ACD-C346841D99D1}" type="pres">
      <dgm:prSet presAssocID="{B476D56A-4A9F-410B-A8FA-E515292DB106}" presName="vert1" presStyleCnt="0"/>
      <dgm:spPr/>
    </dgm:pt>
    <dgm:pt modelId="{514BD302-189E-4AC9-B0C4-0082AE8113EB}" type="pres">
      <dgm:prSet presAssocID="{6E771A3F-18C0-40C0-BB84-3A7FE4E0DE60}" presName="thickLine" presStyleLbl="alignNode1" presStyleIdx="5" presStyleCnt="8"/>
      <dgm:spPr/>
    </dgm:pt>
    <dgm:pt modelId="{67AC2DC2-B844-4867-BF13-3AFCDCA6004E}" type="pres">
      <dgm:prSet presAssocID="{6E771A3F-18C0-40C0-BB84-3A7FE4E0DE60}" presName="horz1" presStyleCnt="0"/>
      <dgm:spPr/>
    </dgm:pt>
    <dgm:pt modelId="{0E2CB42A-E285-4317-A20C-09A20680BD37}" type="pres">
      <dgm:prSet presAssocID="{6E771A3F-18C0-40C0-BB84-3A7FE4E0DE60}" presName="tx1" presStyleLbl="revTx" presStyleIdx="5" presStyleCnt="8"/>
      <dgm:spPr/>
    </dgm:pt>
    <dgm:pt modelId="{9F28FFAB-80B3-4882-8528-B06EB67DAB0C}" type="pres">
      <dgm:prSet presAssocID="{6E771A3F-18C0-40C0-BB84-3A7FE4E0DE60}" presName="vert1" presStyleCnt="0"/>
      <dgm:spPr/>
    </dgm:pt>
    <dgm:pt modelId="{6FDFE026-B500-4C95-8FD3-BDBE2D83E9B3}" type="pres">
      <dgm:prSet presAssocID="{99697E98-7E05-4CCC-B45E-16CC09BF8DA8}" presName="thickLine" presStyleLbl="alignNode1" presStyleIdx="6" presStyleCnt="8"/>
      <dgm:spPr/>
    </dgm:pt>
    <dgm:pt modelId="{EFDD86B9-3366-4A70-9AFD-BF6BA1B7AE7C}" type="pres">
      <dgm:prSet presAssocID="{99697E98-7E05-4CCC-B45E-16CC09BF8DA8}" presName="horz1" presStyleCnt="0"/>
      <dgm:spPr/>
    </dgm:pt>
    <dgm:pt modelId="{9EFB9A15-0079-479F-B30B-B5A22F225EA9}" type="pres">
      <dgm:prSet presAssocID="{99697E98-7E05-4CCC-B45E-16CC09BF8DA8}" presName="tx1" presStyleLbl="revTx" presStyleIdx="6" presStyleCnt="8"/>
      <dgm:spPr/>
    </dgm:pt>
    <dgm:pt modelId="{24C27C33-2314-4059-9AEC-D7A5023853A1}" type="pres">
      <dgm:prSet presAssocID="{99697E98-7E05-4CCC-B45E-16CC09BF8DA8}" presName="vert1" presStyleCnt="0"/>
      <dgm:spPr/>
    </dgm:pt>
    <dgm:pt modelId="{3FDDD3A7-AD52-9B4E-8A2E-C2DC71CB9E94}" type="pres">
      <dgm:prSet presAssocID="{47103A55-3FFF-8249-BC78-56912E9A78C8}" presName="thickLine" presStyleLbl="alignNode1" presStyleIdx="7" presStyleCnt="8"/>
      <dgm:spPr/>
    </dgm:pt>
    <dgm:pt modelId="{C488E600-F3DA-2D41-B96B-4BF9F83E7091}" type="pres">
      <dgm:prSet presAssocID="{47103A55-3FFF-8249-BC78-56912E9A78C8}" presName="horz1" presStyleCnt="0"/>
      <dgm:spPr/>
    </dgm:pt>
    <dgm:pt modelId="{CB9D99D0-D3E1-264B-BF94-CBB1E8CF2A85}" type="pres">
      <dgm:prSet presAssocID="{47103A55-3FFF-8249-BC78-56912E9A78C8}" presName="tx1" presStyleLbl="revTx" presStyleIdx="7" presStyleCnt="8"/>
      <dgm:spPr/>
    </dgm:pt>
    <dgm:pt modelId="{0BE52606-0511-A14C-88EC-ABDFD9EBD63F}" type="pres">
      <dgm:prSet presAssocID="{47103A55-3FFF-8249-BC78-56912E9A78C8}" presName="vert1" presStyleCnt="0"/>
      <dgm:spPr/>
    </dgm:pt>
  </dgm:ptLst>
  <dgm:cxnLst>
    <dgm:cxn modelId="{F301DD05-68B3-4E75-8E8E-BFE64BB10F88}" srcId="{3563853B-9E97-4297-8E41-0FEB3236B5AA}" destId="{9D902357-5FA2-44F4-9847-E69C2D5EAC4F}" srcOrd="3" destOrd="0" parTransId="{14D9C1B6-73AF-4381-918D-40810E0E4A48}" sibTransId="{5122B72A-D483-4B1E-B1EE-71366ED2C5EA}"/>
    <dgm:cxn modelId="{3252E012-F894-48FA-8B34-035EBADE6B35}" srcId="{3563853B-9E97-4297-8E41-0FEB3236B5AA}" destId="{98B797BE-72AF-4C23-9C1E-159DE4E96D25}" srcOrd="2" destOrd="0" parTransId="{27E31C34-68BA-403E-99BD-2D6CA59085CA}" sibTransId="{D6475446-5CF6-4688-8499-412138395B57}"/>
    <dgm:cxn modelId="{E9B3912F-A6B1-4B9E-AA02-6281204F3672}" type="presOf" srcId="{1DE9CF0D-8541-4422-A677-F669BB5548D1}" destId="{50D52371-7595-47AF-B3A1-11B1BBFA39DA}" srcOrd="0" destOrd="0" presId="urn:microsoft.com/office/officeart/2008/layout/LinedList"/>
    <dgm:cxn modelId="{00E0E22F-6CF3-4556-BF47-640F61BFBCF3}" type="presOf" srcId="{99697E98-7E05-4CCC-B45E-16CC09BF8DA8}" destId="{9EFB9A15-0079-479F-B30B-B5A22F225EA9}" srcOrd="0" destOrd="0" presId="urn:microsoft.com/office/officeart/2008/layout/LinedList"/>
    <dgm:cxn modelId="{D8F65437-5953-450D-9556-473246F29236}" type="presOf" srcId="{9D3191A8-58F0-451A-9207-CC5F61164D25}" destId="{6A0429D5-4198-452A-BE4A-66BBF0C0246D}" srcOrd="0" destOrd="0" presId="urn:microsoft.com/office/officeart/2008/layout/LinedList"/>
    <dgm:cxn modelId="{1ACD1744-252F-4C28-AE66-8C4E791DF7D1}" srcId="{3563853B-9E97-4297-8E41-0FEB3236B5AA}" destId="{99697E98-7E05-4CCC-B45E-16CC09BF8DA8}" srcOrd="6" destOrd="0" parTransId="{0120F638-3073-474D-BCA9-9000C7C94F78}" sibTransId="{7987831A-0454-4CCE-8314-30EDB1207E2E}"/>
    <dgm:cxn modelId="{3F96ED68-42ED-4720-A1E4-1FF2622AC160}" srcId="{3563853B-9E97-4297-8E41-0FEB3236B5AA}" destId="{1DE9CF0D-8541-4422-A677-F669BB5548D1}" srcOrd="0" destOrd="0" parTransId="{68AE63D0-099B-4A08-8A8F-F8DC6C591751}" sibTransId="{D4A28EF5-1952-4B58-8FF8-792C66ED4A6C}"/>
    <dgm:cxn modelId="{3F762354-F89F-482E-B823-14847A189C4E}" type="presOf" srcId="{B476D56A-4A9F-410B-A8FA-E515292DB106}" destId="{95268B03-7C2D-4088-A294-47EA60B15B12}" srcOrd="0" destOrd="0" presId="urn:microsoft.com/office/officeart/2008/layout/LinedList"/>
    <dgm:cxn modelId="{CDB99698-3E67-48FB-96B4-1E74D384F8D4}" srcId="{3563853B-9E97-4297-8E41-0FEB3236B5AA}" destId="{9D3191A8-58F0-451A-9207-CC5F61164D25}" srcOrd="1" destOrd="0" parTransId="{A521AC95-51FB-408F-9E58-B058C663799F}" sibTransId="{3905AC7A-BB82-411D-8D1C-11DAB52B45CE}"/>
    <dgm:cxn modelId="{69E81BA6-50D7-4FB0-BED9-45D9839DE275}" srcId="{3563853B-9E97-4297-8E41-0FEB3236B5AA}" destId="{6E771A3F-18C0-40C0-BB84-3A7FE4E0DE60}" srcOrd="5" destOrd="0" parTransId="{CA024886-6C30-4FC8-9BF9-A5AEAEC8D540}" sibTransId="{BD17C043-EEFD-4C9C-8A6F-23ED9014717D}"/>
    <dgm:cxn modelId="{1A2DACBC-9B8A-4941-9D26-C32422988E01}" type="presOf" srcId="{3563853B-9E97-4297-8E41-0FEB3236B5AA}" destId="{497F4EBD-B913-4373-88B9-10C00AF21C5E}" srcOrd="0" destOrd="0" presId="urn:microsoft.com/office/officeart/2008/layout/LinedList"/>
    <dgm:cxn modelId="{AD12BAC8-5DD0-4E41-830A-58E8CC70E15D}" type="presOf" srcId="{98B797BE-72AF-4C23-9C1E-159DE4E96D25}" destId="{B46B4675-F1F7-4374-A913-BA1D4C1A6DBF}" srcOrd="0" destOrd="0" presId="urn:microsoft.com/office/officeart/2008/layout/LinedList"/>
    <dgm:cxn modelId="{7C0415CA-2961-48ED-9D6E-7A28D776763C}" srcId="{3563853B-9E97-4297-8E41-0FEB3236B5AA}" destId="{B476D56A-4A9F-410B-A8FA-E515292DB106}" srcOrd="4" destOrd="0" parTransId="{0FCD3849-3149-4429-B442-9F7FC8CDEAF5}" sibTransId="{F8E3E543-0ED0-44D6-B9A7-993560ECD548}"/>
    <dgm:cxn modelId="{C88380D6-2310-4692-ACA3-C09074F046C4}" type="presOf" srcId="{9D902357-5FA2-44F4-9847-E69C2D5EAC4F}" destId="{18D0FB50-B4E4-44A9-BF41-0A3902583286}" srcOrd="0" destOrd="0" presId="urn:microsoft.com/office/officeart/2008/layout/LinedList"/>
    <dgm:cxn modelId="{1B4DEFDB-D6D3-432D-BBFD-68AA362B8FEF}" type="presOf" srcId="{6E771A3F-18C0-40C0-BB84-3A7FE4E0DE60}" destId="{0E2CB42A-E285-4317-A20C-09A20680BD37}" srcOrd="0" destOrd="0" presId="urn:microsoft.com/office/officeart/2008/layout/LinedList"/>
    <dgm:cxn modelId="{D0DA68DE-CF7B-4107-950D-8212E8F1C6F3}" type="presOf" srcId="{47103A55-3FFF-8249-BC78-56912E9A78C8}" destId="{CB9D99D0-D3E1-264B-BF94-CBB1E8CF2A85}" srcOrd="0" destOrd="0" presId="urn:microsoft.com/office/officeart/2008/layout/LinedList"/>
    <dgm:cxn modelId="{0B3A94F9-D75D-4817-B417-B7C7B2C7892A}" srcId="{3563853B-9E97-4297-8E41-0FEB3236B5AA}" destId="{47103A55-3FFF-8249-BC78-56912E9A78C8}" srcOrd="7" destOrd="0" parTransId="{7E22A85A-8726-C343-B9F6-CA80292769EB}" sibTransId="{77F41E7E-6202-9045-81B2-DE1AEDC441B1}"/>
    <dgm:cxn modelId="{6929C6D5-5C52-4A9A-B4C2-2AA330C29E15}" type="presParOf" srcId="{497F4EBD-B913-4373-88B9-10C00AF21C5E}" destId="{928F9248-0726-47FE-A862-56929A51EF3A}" srcOrd="0" destOrd="0" presId="urn:microsoft.com/office/officeart/2008/layout/LinedList"/>
    <dgm:cxn modelId="{314C8145-D4FA-4F0D-9547-51EACB7978B8}" type="presParOf" srcId="{497F4EBD-B913-4373-88B9-10C00AF21C5E}" destId="{FA2C1172-7AA1-4AA5-B0F7-B7B4CBEF6AB5}" srcOrd="1" destOrd="0" presId="urn:microsoft.com/office/officeart/2008/layout/LinedList"/>
    <dgm:cxn modelId="{92CC31C8-7BEC-4DE0-B4C6-C273BF1F5ADB}" type="presParOf" srcId="{FA2C1172-7AA1-4AA5-B0F7-B7B4CBEF6AB5}" destId="{50D52371-7595-47AF-B3A1-11B1BBFA39DA}" srcOrd="0" destOrd="0" presId="urn:microsoft.com/office/officeart/2008/layout/LinedList"/>
    <dgm:cxn modelId="{2A810E1C-F9F2-4A8D-B7D1-7523CE60F511}" type="presParOf" srcId="{FA2C1172-7AA1-4AA5-B0F7-B7B4CBEF6AB5}" destId="{E5305815-50FA-4B89-A768-7A75FB71B15D}" srcOrd="1" destOrd="0" presId="urn:microsoft.com/office/officeart/2008/layout/LinedList"/>
    <dgm:cxn modelId="{73759CDC-6155-45A6-8BA0-928B4ED99892}" type="presParOf" srcId="{497F4EBD-B913-4373-88B9-10C00AF21C5E}" destId="{11B4EF27-E7B4-4A80-BDDD-9AFC8ABA3BC8}" srcOrd="2" destOrd="0" presId="urn:microsoft.com/office/officeart/2008/layout/LinedList"/>
    <dgm:cxn modelId="{88CFE3FF-7688-4C5B-947A-43985D267076}" type="presParOf" srcId="{497F4EBD-B913-4373-88B9-10C00AF21C5E}" destId="{C989F782-DF46-4304-8164-5D410B7177A0}" srcOrd="3" destOrd="0" presId="urn:microsoft.com/office/officeart/2008/layout/LinedList"/>
    <dgm:cxn modelId="{088403F2-28DA-4737-8282-6CEF05A75CDC}" type="presParOf" srcId="{C989F782-DF46-4304-8164-5D410B7177A0}" destId="{6A0429D5-4198-452A-BE4A-66BBF0C0246D}" srcOrd="0" destOrd="0" presId="urn:microsoft.com/office/officeart/2008/layout/LinedList"/>
    <dgm:cxn modelId="{05FE2B65-D7F3-41E7-94CC-85B92CD92855}" type="presParOf" srcId="{C989F782-DF46-4304-8164-5D410B7177A0}" destId="{D59FFF6B-CBDE-4E54-B8DF-7D339E351B3D}" srcOrd="1" destOrd="0" presId="urn:microsoft.com/office/officeart/2008/layout/LinedList"/>
    <dgm:cxn modelId="{57E581DF-9E8E-400F-A484-3D3CE2D2F59F}" type="presParOf" srcId="{497F4EBD-B913-4373-88B9-10C00AF21C5E}" destId="{A7A9D4FC-32B0-4141-A5F4-D27F95E0EC5B}" srcOrd="4" destOrd="0" presId="urn:microsoft.com/office/officeart/2008/layout/LinedList"/>
    <dgm:cxn modelId="{78B7EF73-A505-4B7B-9376-69CBE9599B98}" type="presParOf" srcId="{497F4EBD-B913-4373-88B9-10C00AF21C5E}" destId="{23E1A930-FC4B-435C-81ED-27E8811D6509}" srcOrd="5" destOrd="0" presId="urn:microsoft.com/office/officeart/2008/layout/LinedList"/>
    <dgm:cxn modelId="{627FB8F9-9D76-4EE3-9336-CA47ED2FF39A}" type="presParOf" srcId="{23E1A930-FC4B-435C-81ED-27E8811D6509}" destId="{B46B4675-F1F7-4374-A913-BA1D4C1A6DBF}" srcOrd="0" destOrd="0" presId="urn:microsoft.com/office/officeart/2008/layout/LinedList"/>
    <dgm:cxn modelId="{6274B7C1-8C90-4001-8496-1362C76FD612}" type="presParOf" srcId="{23E1A930-FC4B-435C-81ED-27E8811D6509}" destId="{45A403FC-21E2-4C0E-B723-FAF4A3E75EF9}" srcOrd="1" destOrd="0" presId="urn:microsoft.com/office/officeart/2008/layout/LinedList"/>
    <dgm:cxn modelId="{9BFD7377-ABC3-447C-95AA-03F234E442AD}" type="presParOf" srcId="{497F4EBD-B913-4373-88B9-10C00AF21C5E}" destId="{50D83945-0E1A-4A74-A8EC-898CFA0F8F31}" srcOrd="6" destOrd="0" presId="urn:microsoft.com/office/officeart/2008/layout/LinedList"/>
    <dgm:cxn modelId="{D3BEEEC7-6A44-4282-A0DE-491A33BD8020}" type="presParOf" srcId="{497F4EBD-B913-4373-88B9-10C00AF21C5E}" destId="{C6ABB992-1BF4-45D6-BEB1-650C678F043B}" srcOrd="7" destOrd="0" presId="urn:microsoft.com/office/officeart/2008/layout/LinedList"/>
    <dgm:cxn modelId="{81D2A257-1202-4303-881C-9C017F23BDF7}" type="presParOf" srcId="{C6ABB992-1BF4-45D6-BEB1-650C678F043B}" destId="{18D0FB50-B4E4-44A9-BF41-0A3902583286}" srcOrd="0" destOrd="0" presId="urn:microsoft.com/office/officeart/2008/layout/LinedList"/>
    <dgm:cxn modelId="{5754AF9B-5607-4080-AAF7-C6C4C3E6085D}" type="presParOf" srcId="{C6ABB992-1BF4-45D6-BEB1-650C678F043B}" destId="{2778B34E-3415-4E14-A637-C4AAE5BDCEF7}" srcOrd="1" destOrd="0" presId="urn:microsoft.com/office/officeart/2008/layout/LinedList"/>
    <dgm:cxn modelId="{4977CD1A-81F9-4174-8BCD-EADB2A2D8910}" type="presParOf" srcId="{497F4EBD-B913-4373-88B9-10C00AF21C5E}" destId="{1EEDE9FC-D46F-476F-9FF2-492422972CE1}" srcOrd="8" destOrd="0" presId="urn:microsoft.com/office/officeart/2008/layout/LinedList"/>
    <dgm:cxn modelId="{C5C46A20-91B9-45A7-A6BD-DCB74DF25909}" type="presParOf" srcId="{497F4EBD-B913-4373-88B9-10C00AF21C5E}" destId="{5CD213EC-4A25-4A19-9A6C-04886D6ADBA3}" srcOrd="9" destOrd="0" presId="urn:microsoft.com/office/officeart/2008/layout/LinedList"/>
    <dgm:cxn modelId="{AB88F69F-B392-4FB2-9E34-6ACA0F449C17}" type="presParOf" srcId="{5CD213EC-4A25-4A19-9A6C-04886D6ADBA3}" destId="{95268B03-7C2D-4088-A294-47EA60B15B12}" srcOrd="0" destOrd="0" presId="urn:microsoft.com/office/officeart/2008/layout/LinedList"/>
    <dgm:cxn modelId="{8737B54C-E38A-423A-ACE3-DBAD78421169}" type="presParOf" srcId="{5CD213EC-4A25-4A19-9A6C-04886D6ADBA3}" destId="{ACF26E81-D52F-4BAA-9ACD-C346841D99D1}" srcOrd="1" destOrd="0" presId="urn:microsoft.com/office/officeart/2008/layout/LinedList"/>
    <dgm:cxn modelId="{A44DEEA9-9A31-4D35-8940-B9384E273EDC}" type="presParOf" srcId="{497F4EBD-B913-4373-88B9-10C00AF21C5E}" destId="{514BD302-189E-4AC9-B0C4-0082AE8113EB}" srcOrd="10" destOrd="0" presId="urn:microsoft.com/office/officeart/2008/layout/LinedList"/>
    <dgm:cxn modelId="{ADBD61EF-5943-4CC6-B8C9-19A73C884C74}" type="presParOf" srcId="{497F4EBD-B913-4373-88B9-10C00AF21C5E}" destId="{67AC2DC2-B844-4867-BF13-3AFCDCA6004E}" srcOrd="11" destOrd="0" presId="urn:microsoft.com/office/officeart/2008/layout/LinedList"/>
    <dgm:cxn modelId="{87D125D7-597B-4A2D-9C7D-A856976065FB}" type="presParOf" srcId="{67AC2DC2-B844-4867-BF13-3AFCDCA6004E}" destId="{0E2CB42A-E285-4317-A20C-09A20680BD37}" srcOrd="0" destOrd="0" presId="urn:microsoft.com/office/officeart/2008/layout/LinedList"/>
    <dgm:cxn modelId="{5BC74999-6D14-4943-AC6D-AA5EB6E34B15}" type="presParOf" srcId="{67AC2DC2-B844-4867-BF13-3AFCDCA6004E}" destId="{9F28FFAB-80B3-4882-8528-B06EB67DAB0C}" srcOrd="1" destOrd="0" presId="urn:microsoft.com/office/officeart/2008/layout/LinedList"/>
    <dgm:cxn modelId="{9AF70492-5DDF-48DA-88C8-E0BD84177414}" type="presParOf" srcId="{497F4EBD-B913-4373-88B9-10C00AF21C5E}" destId="{6FDFE026-B500-4C95-8FD3-BDBE2D83E9B3}" srcOrd="12" destOrd="0" presId="urn:microsoft.com/office/officeart/2008/layout/LinedList"/>
    <dgm:cxn modelId="{62AE3D2D-A643-4164-A34F-E996E67C6FE1}" type="presParOf" srcId="{497F4EBD-B913-4373-88B9-10C00AF21C5E}" destId="{EFDD86B9-3366-4A70-9AFD-BF6BA1B7AE7C}" srcOrd="13" destOrd="0" presId="urn:microsoft.com/office/officeart/2008/layout/LinedList"/>
    <dgm:cxn modelId="{ACCBD8C5-B9D3-4F48-A6C7-83787A6FA139}" type="presParOf" srcId="{EFDD86B9-3366-4A70-9AFD-BF6BA1B7AE7C}" destId="{9EFB9A15-0079-479F-B30B-B5A22F225EA9}" srcOrd="0" destOrd="0" presId="urn:microsoft.com/office/officeart/2008/layout/LinedList"/>
    <dgm:cxn modelId="{1EACEC7D-284D-4FE0-9F28-376160448FBB}" type="presParOf" srcId="{EFDD86B9-3366-4A70-9AFD-BF6BA1B7AE7C}" destId="{24C27C33-2314-4059-9AEC-D7A5023853A1}" srcOrd="1" destOrd="0" presId="urn:microsoft.com/office/officeart/2008/layout/LinedList"/>
    <dgm:cxn modelId="{EA41BD8C-A788-4BD9-ADB7-E22D4C9A034C}" type="presParOf" srcId="{497F4EBD-B913-4373-88B9-10C00AF21C5E}" destId="{3FDDD3A7-AD52-9B4E-8A2E-C2DC71CB9E94}" srcOrd="14" destOrd="0" presId="urn:microsoft.com/office/officeart/2008/layout/LinedList"/>
    <dgm:cxn modelId="{EB51B471-FCF5-44B4-BF7B-985D48C441EF}" type="presParOf" srcId="{497F4EBD-B913-4373-88B9-10C00AF21C5E}" destId="{C488E600-F3DA-2D41-B96B-4BF9F83E7091}" srcOrd="15" destOrd="0" presId="urn:microsoft.com/office/officeart/2008/layout/LinedList"/>
    <dgm:cxn modelId="{1F0569F8-6A7B-4490-A834-C4FDF3F7D768}" type="presParOf" srcId="{C488E600-F3DA-2D41-B96B-4BF9F83E7091}" destId="{CB9D99D0-D3E1-264B-BF94-CBB1E8CF2A85}" srcOrd="0" destOrd="0" presId="urn:microsoft.com/office/officeart/2008/layout/LinedList"/>
    <dgm:cxn modelId="{31E1A6BE-2979-4BA4-A489-718FF3712D86}" type="presParOf" srcId="{C488E600-F3DA-2D41-B96B-4BF9F83E7091}" destId="{0BE52606-0511-A14C-88EC-ABDFD9EBD63F}"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8F9248-0726-47FE-A862-56929A51EF3A}">
      <dsp:nvSpPr>
        <dsp:cNvPr id="0" name=""/>
        <dsp:cNvSpPr/>
      </dsp:nvSpPr>
      <dsp:spPr>
        <a:xfrm>
          <a:off x="0" y="0"/>
          <a:ext cx="5890426"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50D52371-7595-47AF-B3A1-11B1BBFA39DA}">
      <dsp:nvSpPr>
        <dsp:cNvPr id="0" name=""/>
        <dsp:cNvSpPr/>
      </dsp:nvSpPr>
      <dsp:spPr>
        <a:xfrm>
          <a:off x="0" y="0"/>
          <a:ext cx="5890426" cy="518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a:t>DATA COLLECTION-</a:t>
          </a:r>
          <a:endParaRPr lang="en-US" sz="2400" kern="1200"/>
        </a:p>
      </dsp:txBody>
      <dsp:txXfrm>
        <a:off x="0" y="0"/>
        <a:ext cx="5890426" cy="518614"/>
      </dsp:txXfrm>
    </dsp:sp>
    <dsp:sp modelId="{11B4EF27-E7B4-4A80-BDDD-9AFC8ABA3BC8}">
      <dsp:nvSpPr>
        <dsp:cNvPr id="0" name=""/>
        <dsp:cNvSpPr/>
      </dsp:nvSpPr>
      <dsp:spPr>
        <a:xfrm>
          <a:off x="0" y="518614"/>
          <a:ext cx="5890426"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A0429D5-4198-452A-BE4A-66BBF0C0246D}">
      <dsp:nvSpPr>
        <dsp:cNvPr id="0" name=""/>
        <dsp:cNvSpPr/>
      </dsp:nvSpPr>
      <dsp:spPr>
        <a:xfrm>
          <a:off x="0" y="518614"/>
          <a:ext cx="5890426" cy="518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The data was collected by Google forms.</a:t>
          </a:r>
        </a:p>
      </dsp:txBody>
      <dsp:txXfrm>
        <a:off x="0" y="518614"/>
        <a:ext cx="5890426" cy="518614"/>
      </dsp:txXfrm>
    </dsp:sp>
    <dsp:sp modelId="{A7A9D4FC-32B0-4141-A5F4-D27F95E0EC5B}">
      <dsp:nvSpPr>
        <dsp:cNvPr id="0" name=""/>
        <dsp:cNvSpPr/>
      </dsp:nvSpPr>
      <dsp:spPr>
        <a:xfrm>
          <a:off x="0" y="1037229"/>
          <a:ext cx="5890426"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46B4675-F1F7-4374-A913-BA1D4C1A6DBF}">
      <dsp:nvSpPr>
        <dsp:cNvPr id="0" name=""/>
        <dsp:cNvSpPr/>
      </dsp:nvSpPr>
      <dsp:spPr>
        <a:xfrm>
          <a:off x="0" y="1037229"/>
          <a:ext cx="5890426" cy="518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Collection of 378 responses in the survey .</a:t>
          </a:r>
        </a:p>
      </dsp:txBody>
      <dsp:txXfrm>
        <a:off x="0" y="1037229"/>
        <a:ext cx="5890426" cy="518614"/>
      </dsp:txXfrm>
    </dsp:sp>
    <dsp:sp modelId="{50D83945-0E1A-4A74-A8EC-898CFA0F8F31}">
      <dsp:nvSpPr>
        <dsp:cNvPr id="0" name=""/>
        <dsp:cNvSpPr/>
      </dsp:nvSpPr>
      <dsp:spPr>
        <a:xfrm>
          <a:off x="0" y="1555844"/>
          <a:ext cx="5890426"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8D0FB50-B4E4-44A9-BF41-0A3902583286}">
      <dsp:nvSpPr>
        <dsp:cNvPr id="0" name=""/>
        <dsp:cNvSpPr/>
      </dsp:nvSpPr>
      <dsp:spPr>
        <a:xfrm>
          <a:off x="0" y="1555844"/>
          <a:ext cx="5890426" cy="518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a:t>DATA ANALYSIS-</a:t>
          </a:r>
          <a:endParaRPr lang="en-US" sz="2400" kern="1200"/>
        </a:p>
      </dsp:txBody>
      <dsp:txXfrm>
        <a:off x="0" y="1555844"/>
        <a:ext cx="5890426" cy="518614"/>
      </dsp:txXfrm>
    </dsp:sp>
    <dsp:sp modelId="{1EEDE9FC-D46F-476F-9FF2-492422972CE1}">
      <dsp:nvSpPr>
        <dsp:cNvPr id="0" name=""/>
        <dsp:cNvSpPr/>
      </dsp:nvSpPr>
      <dsp:spPr>
        <a:xfrm>
          <a:off x="0" y="2074459"/>
          <a:ext cx="5890426"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5268B03-7C2D-4088-A294-47EA60B15B12}">
      <dsp:nvSpPr>
        <dsp:cNvPr id="0" name=""/>
        <dsp:cNvSpPr/>
      </dsp:nvSpPr>
      <dsp:spPr>
        <a:xfrm>
          <a:off x="0" y="2074459"/>
          <a:ext cx="5890426" cy="518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Google Form </a:t>
          </a:r>
        </a:p>
      </dsp:txBody>
      <dsp:txXfrm>
        <a:off x="0" y="2074459"/>
        <a:ext cx="5890426" cy="518614"/>
      </dsp:txXfrm>
    </dsp:sp>
    <dsp:sp modelId="{514BD302-189E-4AC9-B0C4-0082AE8113EB}">
      <dsp:nvSpPr>
        <dsp:cNvPr id="0" name=""/>
        <dsp:cNvSpPr/>
      </dsp:nvSpPr>
      <dsp:spPr>
        <a:xfrm>
          <a:off x="0" y="2593074"/>
          <a:ext cx="5890426"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E2CB42A-E285-4317-A20C-09A20680BD37}">
      <dsp:nvSpPr>
        <dsp:cNvPr id="0" name=""/>
        <dsp:cNvSpPr/>
      </dsp:nvSpPr>
      <dsp:spPr>
        <a:xfrm>
          <a:off x="0" y="2593074"/>
          <a:ext cx="5890426" cy="518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MS Excel</a:t>
          </a:r>
        </a:p>
      </dsp:txBody>
      <dsp:txXfrm>
        <a:off x="0" y="2593074"/>
        <a:ext cx="5890426" cy="518614"/>
      </dsp:txXfrm>
    </dsp:sp>
    <dsp:sp modelId="{6FDFE026-B500-4C95-8FD3-BDBE2D83E9B3}">
      <dsp:nvSpPr>
        <dsp:cNvPr id="0" name=""/>
        <dsp:cNvSpPr/>
      </dsp:nvSpPr>
      <dsp:spPr>
        <a:xfrm>
          <a:off x="0" y="3111689"/>
          <a:ext cx="5890426"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EFB9A15-0079-479F-B30B-B5A22F225EA9}">
      <dsp:nvSpPr>
        <dsp:cNvPr id="0" name=""/>
        <dsp:cNvSpPr/>
      </dsp:nvSpPr>
      <dsp:spPr>
        <a:xfrm>
          <a:off x="0" y="3111689"/>
          <a:ext cx="5890426" cy="518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R studio </a:t>
          </a:r>
        </a:p>
      </dsp:txBody>
      <dsp:txXfrm>
        <a:off x="0" y="3111689"/>
        <a:ext cx="5890426" cy="518614"/>
      </dsp:txXfrm>
    </dsp:sp>
    <dsp:sp modelId="{3FDDD3A7-AD52-9B4E-8A2E-C2DC71CB9E94}">
      <dsp:nvSpPr>
        <dsp:cNvPr id="0" name=""/>
        <dsp:cNvSpPr/>
      </dsp:nvSpPr>
      <dsp:spPr>
        <a:xfrm>
          <a:off x="0" y="3630304"/>
          <a:ext cx="5890426"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B9D99D0-D3E1-264B-BF94-CBB1E8CF2A85}">
      <dsp:nvSpPr>
        <dsp:cNvPr id="0" name=""/>
        <dsp:cNvSpPr/>
      </dsp:nvSpPr>
      <dsp:spPr>
        <a:xfrm>
          <a:off x="0" y="3630304"/>
          <a:ext cx="5890426" cy="518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Tableau</a:t>
          </a:r>
        </a:p>
      </dsp:txBody>
      <dsp:txXfrm>
        <a:off x="0" y="3630304"/>
        <a:ext cx="5890426" cy="51861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6/28/2024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6218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6/28/2024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21591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6/28/2024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06198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6/28/2024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335044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6/28/2024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6766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6/28/2024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018869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6/28/2024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86151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6/28/2024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6919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6/28/2024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9831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6/28/2024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098863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6/28/2024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93167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6/28/2024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019475"/>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svg"/><Relationship Id="rId7" Type="http://schemas.openxmlformats.org/officeDocument/2006/relationships/diagramColors" Target="../diagrams/colors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3" descr="Diagram&#10;&#10;Description automatically generated">
            <a:extLst>
              <a:ext uri="{FF2B5EF4-FFF2-40B4-BE49-F238E27FC236}">
                <a16:creationId xmlns:a16="http://schemas.microsoft.com/office/drawing/2014/main" id="{4BEF418D-6695-B52C-2065-8F69F93C7ADB}"/>
              </a:ext>
            </a:extLst>
          </p:cNvPr>
          <p:cNvPicPr>
            <a:picLocks noChangeAspect="1"/>
          </p:cNvPicPr>
          <p:nvPr/>
        </p:nvPicPr>
        <p:blipFill rotWithShape="1">
          <a:blip r:embed="rId2"/>
          <a:srcRect l="38017"/>
          <a:stretch/>
        </p:blipFill>
        <p:spPr>
          <a:xfrm>
            <a:off x="16" y="10"/>
            <a:ext cx="7556889" cy="6857990"/>
          </a:xfrm>
          <a:prstGeom prst="rect">
            <a:avLst/>
          </a:prstGeom>
        </p:spPr>
      </p:pic>
      <p:sp>
        <p:nvSpPr>
          <p:cNvPr id="15" name="Rectangle 14">
            <a:extLst>
              <a:ext uri="{FF2B5EF4-FFF2-40B4-BE49-F238E27FC236}">
                <a16:creationId xmlns:a16="http://schemas.microsoft.com/office/drawing/2014/main" id="{E9ED41B5-F9B0-4DE1-8C59-A980468A7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1F737C58-BAEF-91AB-F20A-2DF494EA1E5E}"/>
              </a:ext>
            </a:extLst>
          </p:cNvPr>
          <p:cNvSpPr txBox="1"/>
          <p:nvPr/>
        </p:nvSpPr>
        <p:spPr>
          <a:xfrm>
            <a:off x="7683397" y="640080"/>
            <a:ext cx="4285385" cy="292608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85000"/>
              </a:lnSpc>
              <a:spcBef>
                <a:spcPct val="0"/>
              </a:spcBef>
              <a:spcAft>
                <a:spcPts val="600"/>
              </a:spcAft>
            </a:pPr>
            <a:r>
              <a:rPr lang="en-US" sz="4000" spc="-50" dirty="0">
                <a:solidFill>
                  <a:schemeClr val="tx1"/>
                </a:solidFill>
                <a:latin typeface="Century Gothic"/>
                <a:ea typeface="+mj-ea"/>
                <a:cs typeface="Calibri Light"/>
              </a:rPr>
              <a:t>LET'S TALK ONLINE ADVERTISEMENTS</a:t>
            </a:r>
          </a:p>
        </p:txBody>
      </p:sp>
      <p:sp>
        <p:nvSpPr>
          <p:cNvPr id="17" name="Rectangle 16">
            <a:extLst>
              <a:ext uri="{FF2B5EF4-FFF2-40B4-BE49-F238E27FC236}">
                <a16:creationId xmlns:a16="http://schemas.microsoft.com/office/drawing/2014/main" id="{C482A030-873A-4216-B6A6-C3348B9CA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85055DAC-41C6-B1CF-5039-9DC5CCC9AF87}"/>
              </a:ext>
            </a:extLst>
          </p:cNvPr>
          <p:cNvSpPr txBox="1"/>
          <p:nvPr/>
        </p:nvSpPr>
        <p:spPr>
          <a:xfrm>
            <a:off x="-234419" y="3395814"/>
            <a:ext cx="19611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Tree>
    <p:extLst>
      <p:ext uri="{BB962C8B-B14F-4D97-AF65-F5344CB8AC3E}">
        <p14:creationId xmlns:p14="http://schemas.microsoft.com/office/powerpoint/2010/main" val="272125831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5014DE1B-FD50-40B1-A8A5-304666E7C6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0">
            <a:extLst>
              <a:ext uri="{FF2B5EF4-FFF2-40B4-BE49-F238E27FC236}">
                <a16:creationId xmlns:a16="http://schemas.microsoft.com/office/drawing/2014/main" id="{91B41FE9-4F8F-4675-8668-D3330B371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3" name="Picture 3" descr="Chart, shape&#10;&#10;Description automatically generated">
            <a:extLst>
              <a:ext uri="{FF2B5EF4-FFF2-40B4-BE49-F238E27FC236}">
                <a16:creationId xmlns:a16="http://schemas.microsoft.com/office/drawing/2014/main" id="{D3E8F16A-EFE6-70FE-FC66-83C364996A12}"/>
              </a:ext>
            </a:extLst>
          </p:cNvPr>
          <p:cNvPicPr>
            <a:picLocks noChangeAspect="1"/>
          </p:cNvPicPr>
          <p:nvPr/>
        </p:nvPicPr>
        <p:blipFill>
          <a:blip r:embed="rId2"/>
          <a:stretch>
            <a:fillRect/>
          </a:stretch>
        </p:blipFill>
        <p:spPr>
          <a:xfrm>
            <a:off x="477012" y="3090930"/>
            <a:ext cx="4905986" cy="3287010"/>
          </a:xfrm>
          <a:prstGeom prst="rect">
            <a:avLst/>
          </a:prstGeom>
        </p:spPr>
      </p:pic>
      <p:pic>
        <p:nvPicPr>
          <p:cNvPr id="4" name="Picture 4" descr="Chart, pie chart&#10;&#10;Description automatically generated">
            <a:extLst>
              <a:ext uri="{FF2B5EF4-FFF2-40B4-BE49-F238E27FC236}">
                <a16:creationId xmlns:a16="http://schemas.microsoft.com/office/drawing/2014/main" id="{3FAE0D8C-3341-A859-8014-F0358A5BEB19}"/>
              </a:ext>
            </a:extLst>
          </p:cNvPr>
          <p:cNvPicPr>
            <a:picLocks noChangeAspect="1"/>
          </p:cNvPicPr>
          <p:nvPr/>
        </p:nvPicPr>
        <p:blipFill>
          <a:blip r:embed="rId3"/>
          <a:stretch>
            <a:fillRect/>
          </a:stretch>
        </p:blipFill>
        <p:spPr>
          <a:xfrm>
            <a:off x="4402309" y="654726"/>
            <a:ext cx="5136388" cy="3171718"/>
          </a:xfrm>
          <a:prstGeom prst="rect">
            <a:avLst/>
          </a:prstGeom>
        </p:spPr>
      </p:pic>
      <p:pic>
        <p:nvPicPr>
          <p:cNvPr id="7" name="Picture 2" descr="Chart, sunburst chart&#10;&#10;Description automatically generated">
            <a:extLst>
              <a:ext uri="{FF2B5EF4-FFF2-40B4-BE49-F238E27FC236}">
                <a16:creationId xmlns:a16="http://schemas.microsoft.com/office/drawing/2014/main" id="{7FF41DEB-A578-F24E-778E-8C400F1176AD}"/>
              </a:ext>
            </a:extLst>
          </p:cNvPr>
          <p:cNvPicPr>
            <a:picLocks noChangeAspect="1"/>
          </p:cNvPicPr>
          <p:nvPr/>
        </p:nvPicPr>
        <p:blipFill rotWithShape="1">
          <a:blip r:embed="rId4"/>
          <a:srcRect l="6374" r="7690"/>
          <a:stretch/>
        </p:blipFill>
        <p:spPr>
          <a:xfrm>
            <a:off x="7441508" y="3181082"/>
            <a:ext cx="4273480" cy="3181398"/>
          </a:xfrm>
          <a:prstGeom prst="rect">
            <a:avLst/>
          </a:prstGeom>
        </p:spPr>
      </p:pic>
    </p:spTree>
    <p:extLst>
      <p:ext uri="{BB962C8B-B14F-4D97-AF65-F5344CB8AC3E}">
        <p14:creationId xmlns:p14="http://schemas.microsoft.com/office/powerpoint/2010/main" val="69040409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E14809C-AB06-455C-9E09-733EC00DD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F9612D73-1056-4289-A977-92C9190C7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13">
            <a:extLst>
              <a:ext uri="{FF2B5EF4-FFF2-40B4-BE49-F238E27FC236}">
                <a16:creationId xmlns:a16="http://schemas.microsoft.com/office/drawing/2014/main" id="{5014DE1B-FD50-40B1-A8A5-304666E7C6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B41FE9-4F8F-4675-8668-D3330B371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2A08835A-29CE-8C19-AB53-6957603F0FA7}"/>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400000"/>
                    </a14:imgEffect>
                  </a14:imgLayer>
                </a14:imgProps>
              </a:ext>
            </a:extLst>
          </a:blip>
          <a:srcRect r="12616"/>
          <a:stretch/>
        </p:blipFill>
        <p:spPr>
          <a:xfrm>
            <a:off x="627797" y="754038"/>
            <a:ext cx="5268036" cy="5349924"/>
          </a:xfrm>
          <a:prstGeom prst="rect">
            <a:avLst/>
          </a:prstGeom>
        </p:spPr>
      </p:pic>
      <p:pic>
        <p:nvPicPr>
          <p:cNvPr id="5" name="Picture 5" descr="Chart, histogram&#10;&#10;Description automatically generated">
            <a:extLst>
              <a:ext uri="{FF2B5EF4-FFF2-40B4-BE49-F238E27FC236}">
                <a16:creationId xmlns:a16="http://schemas.microsoft.com/office/drawing/2014/main" id="{548E9B2C-69E6-EFEA-E474-3E8F945CBDD4}"/>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300000"/>
                    </a14:imgEffect>
                  </a14:imgLayer>
                </a14:imgProps>
              </a:ext>
            </a:extLst>
          </a:blip>
          <a:srcRect b="4592"/>
          <a:stretch/>
        </p:blipFill>
        <p:spPr>
          <a:xfrm>
            <a:off x="6018360" y="876868"/>
            <a:ext cx="5696628" cy="5104264"/>
          </a:xfrm>
          <a:prstGeom prst="rect">
            <a:avLst/>
          </a:prstGeom>
        </p:spPr>
      </p:pic>
    </p:spTree>
    <p:extLst>
      <p:ext uri="{BB962C8B-B14F-4D97-AF65-F5344CB8AC3E}">
        <p14:creationId xmlns:p14="http://schemas.microsoft.com/office/powerpoint/2010/main" val="409198857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014DE1B-FD50-40B1-A8A5-304666E7C6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91B41FE9-4F8F-4675-8668-D3330B371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Chart, box and whisker chart&#10;&#10;Description automatically generated">
            <a:extLst>
              <a:ext uri="{FF2B5EF4-FFF2-40B4-BE49-F238E27FC236}">
                <a16:creationId xmlns:a16="http://schemas.microsoft.com/office/drawing/2014/main" id="{4F85A8A6-F250-D260-7021-4B4C089828E3}"/>
              </a:ext>
            </a:extLst>
          </p:cNvPr>
          <p:cNvPicPr>
            <a:picLocks noChangeAspect="1"/>
          </p:cNvPicPr>
          <p:nvPr/>
        </p:nvPicPr>
        <p:blipFill>
          <a:blip r:embed="rId2"/>
          <a:stretch>
            <a:fillRect/>
          </a:stretch>
        </p:blipFill>
        <p:spPr>
          <a:xfrm>
            <a:off x="3747560" y="667397"/>
            <a:ext cx="4060223" cy="5523206"/>
          </a:xfrm>
          <a:prstGeom prst="rect">
            <a:avLst/>
          </a:prstGeom>
        </p:spPr>
      </p:pic>
    </p:spTree>
    <p:extLst>
      <p:ext uri="{BB962C8B-B14F-4D97-AF65-F5344CB8AC3E}">
        <p14:creationId xmlns:p14="http://schemas.microsoft.com/office/powerpoint/2010/main" val="327564083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0">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Logo, company name&#10;&#10;Description automatically generated">
            <a:extLst>
              <a:ext uri="{FF2B5EF4-FFF2-40B4-BE49-F238E27FC236}">
                <a16:creationId xmlns:a16="http://schemas.microsoft.com/office/drawing/2014/main" id="{210E8319-02CD-EFA3-187D-7AD1850D3919}"/>
              </a:ext>
            </a:extLst>
          </p:cNvPr>
          <p:cNvPicPr>
            <a:picLocks noChangeAspect="1"/>
          </p:cNvPicPr>
          <p:nvPr/>
        </p:nvPicPr>
        <p:blipFill rotWithShape="1">
          <a:blip r:embed="rId2"/>
          <a:srcRect t="4676" b="2868"/>
          <a:stretch/>
        </p:blipFill>
        <p:spPr>
          <a:xfrm>
            <a:off x="1266715" y="905933"/>
            <a:ext cx="9690574" cy="5039728"/>
          </a:xfrm>
          <a:prstGeom prst="rect">
            <a:avLst/>
          </a:prstGeom>
        </p:spPr>
      </p:pic>
      <p:sp>
        <p:nvSpPr>
          <p:cNvPr id="3" name="TextBox 2">
            <a:extLst>
              <a:ext uri="{FF2B5EF4-FFF2-40B4-BE49-F238E27FC236}">
                <a16:creationId xmlns:a16="http://schemas.microsoft.com/office/drawing/2014/main" id="{046431B8-2DBD-35B5-9ED2-D22BB59D9705}"/>
              </a:ext>
            </a:extLst>
          </p:cNvPr>
          <p:cNvSpPr txBox="1"/>
          <p:nvPr/>
        </p:nvSpPr>
        <p:spPr>
          <a:xfrm>
            <a:off x="5118000" y="1116000"/>
            <a:ext cx="1956000" cy="1107996"/>
          </a:xfrm>
          <a:prstGeom prst="rect">
            <a:avLst/>
          </a:prstGeom>
          <a:solidFill>
            <a:srgbClr val="FFFAF6"/>
          </a:solidFill>
          <a:ln>
            <a:solidFill>
              <a:srgbClr val="FFFAF6"/>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dirty="0">
                <a:ln>
                  <a:solidFill>
                    <a:srgbClr val="1F3F3A"/>
                  </a:solidFill>
                </a:ln>
                <a:solidFill>
                  <a:srgbClr val="22423D"/>
                </a:solidFill>
                <a:latin typeface="Cambria"/>
                <a:ea typeface="Cambria"/>
                <a:cs typeface="Calibri"/>
              </a:rPr>
              <a:t>3.</a:t>
            </a:r>
            <a:endParaRPr lang="en-US" sz="6600" dirty="0">
              <a:ln>
                <a:solidFill>
                  <a:srgbClr val="1F3F3A"/>
                </a:solidFill>
              </a:ln>
              <a:solidFill>
                <a:srgbClr val="22423D"/>
              </a:solidFill>
              <a:latin typeface="Cambria"/>
              <a:ea typeface="Cambria"/>
            </a:endParaRPr>
          </a:p>
        </p:txBody>
      </p:sp>
    </p:spTree>
    <p:extLst>
      <p:ext uri="{BB962C8B-B14F-4D97-AF65-F5344CB8AC3E}">
        <p14:creationId xmlns:p14="http://schemas.microsoft.com/office/powerpoint/2010/main" val="33024085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Logo, company name&#10;&#10;Description automatically generated">
            <a:extLst>
              <a:ext uri="{FF2B5EF4-FFF2-40B4-BE49-F238E27FC236}">
                <a16:creationId xmlns:a16="http://schemas.microsoft.com/office/drawing/2014/main" id="{6913F05C-FFCA-B53B-CEF7-4E4CAA91CC7F}"/>
              </a:ext>
            </a:extLst>
          </p:cNvPr>
          <p:cNvPicPr>
            <a:picLocks noChangeAspect="1"/>
          </p:cNvPicPr>
          <p:nvPr/>
        </p:nvPicPr>
        <p:blipFill rotWithShape="1">
          <a:blip r:embed="rId2"/>
          <a:stretch/>
        </p:blipFill>
        <p:spPr>
          <a:xfrm>
            <a:off x="1116646" y="547933"/>
            <a:ext cx="9904116" cy="5571065"/>
          </a:xfrm>
          <a:prstGeom prst="rect">
            <a:avLst/>
          </a:prstGeom>
          <a:ln>
            <a:noFill/>
          </a:ln>
        </p:spPr>
      </p:pic>
    </p:spTree>
    <p:extLst>
      <p:ext uri="{BB962C8B-B14F-4D97-AF65-F5344CB8AC3E}">
        <p14:creationId xmlns:p14="http://schemas.microsoft.com/office/powerpoint/2010/main" val="125490378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BE0DE-1A27-3C03-D7B5-3043E3B4AC5A}"/>
              </a:ext>
            </a:extLst>
          </p:cNvPr>
          <p:cNvSpPr>
            <a:spLocks noGrp="1"/>
          </p:cNvSpPr>
          <p:nvPr>
            <p:ph type="title"/>
          </p:nvPr>
        </p:nvSpPr>
        <p:spPr>
          <a:xfrm>
            <a:off x="1097280" y="286603"/>
            <a:ext cx="10058400" cy="1450757"/>
          </a:xfrm>
        </p:spPr>
        <p:txBody>
          <a:bodyPr>
            <a:normAutofit/>
          </a:bodyPr>
          <a:lstStyle/>
          <a:p>
            <a:r>
              <a:rPr lang="en-US" dirty="0">
                <a:latin typeface="Century Gothic"/>
                <a:cs typeface="Calibri Light"/>
              </a:rPr>
              <a:t>CHI SQUARE TEST</a:t>
            </a:r>
            <a:endParaRPr lang="en-US" dirty="0">
              <a:latin typeface="Century Gothic"/>
            </a:endParaRPr>
          </a:p>
        </p:txBody>
      </p:sp>
      <p:sp>
        <p:nvSpPr>
          <p:cNvPr id="3" name="Content Placeholder 2">
            <a:extLst>
              <a:ext uri="{FF2B5EF4-FFF2-40B4-BE49-F238E27FC236}">
                <a16:creationId xmlns:a16="http://schemas.microsoft.com/office/drawing/2014/main" id="{1A54CC31-87C5-D46D-00A0-48B2C499A9DE}"/>
              </a:ext>
            </a:extLst>
          </p:cNvPr>
          <p:cNvSpPr>
            <a:spLocks noGrp="1"/>
          </p:cNvSpPr>
          <p:nvPr>
            <p:ph idx="1"/>
          </p:nvPr>
        </p:nvSpPr>
        <p:spPr>
          <a:xfrm>
            <a:off x="1097280" y="1845734"/>
            <a:ext cx="6454986" cy="4023360"/>
          </a:xfrm>
        </p:spPr>
        <p:txBody>
          <a:bodyPr vert="horz" lIns="0" tIns="45720" rIns="0" bIns="45720" rtlCol="0">
            <a:normAutofit/>
          </a:bodyPr>
          <a:lstStyle/>
          <a:p>
            <a:r>
              <a:rPr lang="en-US" sz="2400" dirty="0">
                <a:latin typeface="Century Gothic"/>
                <a:ea typeface="+mn-lt"/>
                <a:cs typeface="+mn-lt"/>
              </a:rPr>
              <a:t>A chi-squared test (also chi-square or </a:t>
            </a:r>
            <a:r>
              <a:rPr lang="el-GR" sz="2400" dirty="0">
                <a:latin typeface="Cambria Math" panose="02040503050406030204" pitchFamily="18" charset="0"/>
                <a:ea typeface="Cambria Math" panose="02040503050406030204" pitchFamily="18" charset="0"/>
                <a:cs typeface="+mn-lt"/>
              </a:rPr>
              <a:t>χ²</a:t>
            </a:r>
            <a:r>
              <a:rPr lang="en-US" sz="2400" dirty="0">
                <a:latin typeface="Century Gothic"/>
                <a:ea typeface="+mn-lt"/>
                <a:cs typeface="+mn-lt"/>
              </a:rPr>
              <a:t> test) is a statistical hypothesis test used in the analysis of contingency tables when the sample sizes are large. In simpler terms, this test is primarily used to examine whether two categorical variables (two dimensions of the contingency table) are independent in influencing the test statistic</a:t>
            </a:r>
            <a:endParaRPr lang="en-US" sz="2400" dirty="0">
              <a:latin typeface="Century Gothic"/>
            </a:endParaRPr>
          </a:p>
        </p:txBody>
      </p:sp>
      <p:pic>
        <p:nvPicPr>
          <p:cNvPr id="7" name="Graphic 6" descr="Statistics">
            <a:extLst>
              <a:ext uri="{FF2B5EF4-FFF2-40B4-BE49-F238E27FC236}">
                <a16:creationId xmlns:a16="http://schemas.microsoft.com/office/drawing/2014/main" id="{EFC1C51F-33C1-0287-6170-5E5D243620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277930761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89733-2B38-7177-6CDA-BEAA4AAF2A8D}"/>
              </a:ext>
            </a:extLst>
          </p:cNvPr>
          <p:cNvSpPr>
            <a:spLocks noGrp="1"/>
          </p:cNvSpPr>
          <p:nvPr>
            <p:ph type="title"/>
          </p:nvPr>
        </p:nvSpPr>
        <p:spPr>
          <a:xfrm>
            <a:off x="1182442" y="296974"/>
            <a:ext cx="10506456" cy="1408995"/>
          </a:xfrm>
        </p:spPr>
        <p:txBody>
          <a:bodyPr vert="horz" lIns="91440" tIns="45720" rIns="91440" bIns="45720" rtlCol="0" anchor="b">
            <a:normAutofit/>
          </a:bodyPr>
          <a:lstStyle/>
          <a:p>
            <a:r>
              <a:rPr lang="en-US" sz="2100" kern="1200" dirty="0">
                <a:solidFill>
                  <a:schemeClr val="tx1"/>
                </a:solidFill>
                <a:latin typeface="+mj-lt"/>
                <a:ea typeface="+mj-ea"/>
                <a:cs typeface="+mj-cs"/>
              </a:rPr>
              <a:t>To Check The Association Between Income and Celebrity Endorsement</a:t>
            </a:r>
            <a:br>
              <a:rPr lang="en-US" sz="2100" kern="1200" dirty="0">
                <a:solidFill>
                  <a:schemeClr val="tx1"/>
                </a:solidFill>
                <a:latin typeface="+mj-lt"/>
                <a:ea typeface="+mj-ea"/>
                <a:cs typeface="+mj-cs"/>
              </a:rPr>
            </a:br>
            <a:endParaRPr lang="en-US" sz="2100" kern="1200" dirty="0">
              <a:solidFill>
                <a:schemeClr val="tx1"/>
              </a:solidFill>
              <a:latin typeface="+mj-lt"/>
              <a:ea typeface="+mj-ea"/>
              <a:cs typeface="+mj-cs"/>
            </a:endParaRPr>
          </a:p>
          <a:p>
            <a:r>
              <a:rPr lang="en-US" sz="2100" kern="1200" dirty="0">
                <a:solidFill>
                  <a:schemeClr val="tx1"/>
                </a:solidFill>
                <a:latin typeface="+mj-lt"/>
                <a:ea typeface="+mj-ea"/>
                <a:cs typeface="+mj-cs"/>
              </a:rPr>
              <a:t>Ho : There is no association between income and celebrity endorsement</a:t>
            </a:r>
          </a:p>
          <a:p>
            <a:r>
              <a:rPr lang="en-US" sz="2100" kern="1200" dirty="0">
                <a:solidFill>
                  <a:schemeClr val="tx1"/>
                </a:solidFill>
                <a:latin typeface="+mj-lt"/>
                <a:ea typeface="+mj-ea"/>
                <a:cs typeface="+mj-cs"/>
              </a:rPr>
              <a:t>H1 : Not Ho</a:t>
            </a:r>
          </a:p>
        </p:txBody>
      </p:sp>
      <p:graphicFrame>
        <p:nvGraphicFramePr>
          <p:cNvPr id="6" name="Table 5">
            <a:extLst>
              <a:ext uri="{FF2B5EF4-FFF2-40B4-BE49-F238E27FC236}">
                <a16:creationId xmlns:a16="http://schemas.microsoft.com/office/drawing/2014/main" id="{6409F8D9-3AE8-99E8-EACA-7CB3B3DCD5D2}"/>
              </a:ext>
            </a:extLst>
          </p:cNvPr>
          <p:cNvGraphicFramePr>
            <a:graphicFrameLocks noGrp="1"/>
          </p:cNvGraphicFramePr>
          <p:nvPr>
            <p:extLst>
              <p:ext uri="{D42A27DB-BD31-4B8C-83A1-F6EECF244321}">
                <p14:modId xmlns:p14="http://schemas.microsoft.com/office/powerpoint/2010/main" val="482461169"/>
              </p:ext>
            </p:extLst>
          </p:nvPr>
        </p:nvGraphicFramePr>
        <p:xfrm>
          <a:off x="838200" y="1927823"/>
          <a:ext cx="4250909" cy="2307347"/>
        </p:xfrm>
        <a:graphic>
          <a:graphicData uri="http://schemas.openxmlformats.org/drawingml/2006/table">
            <a:tbl>
              <a:tblPr firstRow="1" bandRow="1">
                <a:tableStyleId>{5C22544A-7EE6-4342-B048-85BDC9FD1C3A}</a:tableStyleId>
              </a:tblPr>
              <a:tblGrid>
                <a:gridCol w="1268226">
                  <a:extLst>
                    <a:ext uri="{9D8B030D-6E8A-4147-A177-3AD203B41FA5}">
                      <a16:colId xmlns:a16="http://schemas.microsoft.com/office/drawing/2014/main" val="1915091090"/>
                    </a:ext>
                  </a:extLst>
                </a:gridCol>
                <a:gridCol w="816428">
                  <a:extLst>
                    <a:ext uri="{9D8B030D-6E8A-4147-A177-3AD203B41FA5}">
                      <a16:colId xmlns:a16="http://schemas.microsoft.com/office/drawing/2014/main" val="3327136435"/>
                    </a:ext>
                  </a:extLst>
                </a:gridCol>
                <a:gridCol w="1012370">
                  <a:extLst>
                    <a:ext uri="{9D8B030D-6E8A-4147-A177-3AD203B41FA5}">
                      <a16:colId xmlns:a16="http://schemas.microsoft.com/office/drawing/2014/main" val="3788594814"/>
                    </a:ext>
                  </a:extLst>
                </a:gridCol>
                <a:gridCol w="1153885">
                  <a:extLst>
                    <a:ext uri="{9D8B030D-6E8A-4147-A177-3AD203B41FA5}">
                      <a16:colId xmlns:a16="http://schemas.microsoft.com/office/drawing/2014/main" val="1624873371"/>
                    </a:ext>
                  </a:extLst>
                </a:gridCol>
              </a:tblGrid>
              <a:tr h="329621">
                <a:tc>
                  <a:txBody>
                    <a:bodyPr/>
                    <a:lstStyle/>
                    <a:p>
                      <a:pPr algn="ctr" rtl="0" fontAlgn="b"/>
                      <a:r>
                        <a:rPr lang="en-US" sz="1200" dirty="0">
                          <a:effectLst/>
                          <a:latin typeface="Century Gothic"/>
                        </a:rPr>
                        <a:t>Income</a:t>
                      </a:r>
                    </a:p>
                  </a:txBody>
                  <a:tcPr marL="28575" marR="28575" marT="19050" marB="19050" anchor="b"/>
                </a:tc>
                <a:tc>
                  <a:txBody>
                    <a:bodyPr/>
                    <a:lstStyle/>
                    <a:p>
                      <a:pPr algn="ctr" rtl="0" fontAlgn="b"/>
                      <a:r>
                        <a:rPr lang="en-US" sz="1200" dirty="0">
                          <a:effectLst/>
                          <a:latin typeface="Century Gothic"/>
                        </a:rPr>
                        <a:t>Yes</a:t>
                      </a:r>
                    </a:p>
                  </a:txBody>
                  <a:tcPr marL="28575" marR="28575" marT="19050" marB="19050" anchor="b"/>
                </a:tc>
                <a:tc>
                  <a:txBody>
                    <a:bodyPr/>
                    <a:lstStyle/>
                    <a:p>
                      <a:pPr algn="ctr" rtl="0" fontAlgn="b"/>
                      <a:r>
                        <a:rPr lang="en-US" sz="1200" dirty="0">
                          <a:effectLst/>
                          <a:latin typeface="Century Gothic"/>
                        </a:rPr>
                        <a:t>No</a:t>
                      </a:r>
                    </a:p>
                  </a:txBody>
                  <a:tcPr marL="28575" marR="28575" marT="19050" marB="19050" anchor="b"/>
                </a:tc>
                <a:tc>
                  <a:txBody>
                    <a:bodyPr/>
                    <a:lstStyle/>
                    <a:p>
                      <a:pPr algn="ctr" rtl="0" fontAlgn="b"/>
                      <a:r>
                        <a:rPr lang="en-US" sz="1200" dirty="0">
                          <a:effectLst/>
                          <a:latin typeface="Century Gothic"/>
                        </a:rPr>
                        <a:t>Total</a:t>
                      </a:r>
                    </a:p>
                  </a:txBody>
                  <a:tcPr marL="28575" marR="28575" marT="19050" marB="19050" anchor="b"/>
                </a:tc>
                <a:extLst>
                  <a:ext uri="{0D108BD9-81ED-4DB2-BD59-A6C34878D82A}">
                    <a16:rowId xmlns:a16="http://schemas.microsoft.com/office/drawing/2014/main" val="3764673487"/>
                  </a:ext>
                </a:extLst>
              </a:tr>
              <a:tr h="329621">
                <a:tc>
                  <a:txBody>
                    <a:bodyPr/>
                    <a:lstStyle/>
                    <a:p>
                      <a:pPr algn="ctr" rtl="0" fontAlgn="b"/>
                      <a:r>
                        <a:rPr lang="en-US" sz="1200" dirty="0">
                          <a:effectLst/>
                          <a:latin typeface="Century Gothic"/>
                        </a:rPr>
                        <a:t>&lt;3</a:t>
                      </a:r>
                    </a:p>
                  </a:txBody>
                  <a:tcPr marL="28575" marR="28575" marT="19050" marB="19050" anchor="b"/>
                </a:tc>
                <a:tc>
                  <a:txBody>
                    <a:bodyPr/>
                    <a:lstStyle/>
                    <a:p>
                      <a:pPr algn="ctr" rtl="0" fontAlgn="b"/>
                      <a:r>
                        <a:rPr lang="en-US" sz="1200" dirty="0">
                          <a:effectLst/>
                          <a:latin typeface="Century Gothic"/>
                        </a:rPr>
                        <a:t>22</a:t>
                      </a:r>
                    </a:p>
                  </a:txBody>
                  <a:tcPr marL="28575" marR="28575" marT="19050" marB="19050" anchor="b"/>
                </a:tc>
                <a:tc>
                  <a:txBody>
                    <a:bodyPr/>
                    <a:lstStyle/>
                    <a:p>
                      <a:pPr algn="ctr" rtl="0" fontAlgn="b"/>
                      <a:r>
                        <a:rPr lang="en-US" sz="1200" dirty="0">
                          <a:effectLst/>
                          <a:latin typeface="Century Gothic"/>
                        </a:rPr>
                        <a:t>37</a:t>
                      </a:r>
                    </a:p>
                  </a:txBody>
                  <a:tcPr marL="28575" marR="28575" marT="19050" marB="19050" anchor="b"/>
                </a:tc>
                <a:tc>
                  <a:txBody>
                    <a:bodyPr/>
                    <a:lstStyle/>
                    <a:p>
                      <a:pPr algn="ctr" rtl="0" fontAlgn="b"/>
                      <a:r>
                        <a:rPr lang="en-US" sz="1200" dirty="0">
                          <a:effectLst/>
                          <a:latin typeface="Century Gothic"/>
                        </a:rPr>
                        <a:t>59</a:t>
                      </a:r>
                    </a:p>
                  </a:txBody>
                  <a:tcPr marL="28575" marR="28575" marT="19050" marB="19050" anchor="b"/>
                </a:tc>
                <a:extLst>
                  <a:ext uri="{0D108BD9-81ED-4DB2-BD59-A6C34878D82A}">
                    <a16:rowId xmlns:a16="http://schemas.microsoft.com/office/drawing/2014/main" val="875526981"/>
                  </a:ext>
                </a:extLst>
              </a:tr>
              <a:tr h="329621">
                <a:tc>
                  <a:txBody>
                    <a:bodyPr/>
                    <a:lstStyle/>
                    <a:p>
                      <a:pPr algn="ctr" rtl="0" fontAlgn="b"/>
                      <a:r>
                        <a:rPr lang="en-US" sz="1200" dirty="0">
                          <a:effectLst/>
                          <a:latin typeface="Century Gothic"/>
                        </a:rPr>
                        <a:t>3 to 6</a:t>
                      </a:r>
                    </a:p>
                  </a:txBody>
                  <a:tcPr marL="28575" marR="28575" marT="19050" marB="19050" anchor="b"/>
                </a:tc>
                <a:tc>
                  <a:txBody>
                    <a:bodyPr/>
                    <a:lstStyle/>
                    <a:p>
                      <a:pPr algn="ctr" rtl="0" fontAlgn="b"/>
                      <a:r>
                        <a:rPr lang="en-US" sz="1200" dirty="0">
                          <a:effectLst/>
                          <a:latin typeface="Century Gothic"/>
                        </a:rPr>
                        <a:t>14</a:t>
                      </a:r>
                    </a:p>
                  </a:txBody>
                  <a:tcPr marL="28575" marR="28575" marT="19050" marB="19050" anchor="b"/>
                </a:tc>
                <a:tc>
                  <a:txBody>
                    <a:bodyPr/>
                    <a:lstStyle/>
                    <a:p>
                      <a:pPr algn="ctr" rtl="0" fontAlgn="b"/>
                      <a:r>
                        <a:rPr lang="en-US" sz="1200" dirty="0">
                          <a:effectLst/>
                          <a:latin typeface="Century Gothic"/>
                        </a:rPr>
                        <a:t>38</a:t>
                      </a:r>
                    </a:p>
                  </a:txBody>
                  <a:tcPr marL="28575" marR="28575" marT="19050" marB="19050" anchor="b"/>
                </a:tc>
                <a:tc>
                  <a:txBody>
                    <a:bodyPr/>
                    <a:lstStyle/>
                    <a:p>
                      <a:pPr algn="ctr" rtl="0" fontAlgn="b"/>
                      <a:r>
                        <a:rPr lang="en-US" sz="1200" dirty="0">
                          <a:effectLst/>
                          <a:latin typeface="Century Gothic"/>
                        </a:rPr>
                        <a:t>52</a:t>
                      </a:r>
                    </a:p>
                  </a:txBody>
                  <a:tcPr marL="28575" marR="28575" marT="19050" marB="19050" anchor="b"/>
                </a:tc>
                <a:extLst>
                  <a:ext uri="{0D108BD9-81ED-4DB2-BD59-A6C34878D82A}">
                    <a16:rowId xmlns:a16="http://schemas.microsoft.com/office/drawing/2014/main" val="477999540"/>
                  </a:ext>
                </a:extLst>
              </a:tr>
              <a:tr h="329621">
                <a:tc>
                  <a:txBody>
                    <a:bodyPr/>
                    <a:lstStyle/>
                    <a:p>
                      <a:pPr algn="ctr" rtl="0" fontAlgn="b"/>
                      <a:r>
                        <a:rPr lang="en-US" sz="1200" dirty="0">
                          <a:effectLst/>
                          <a:latin typeface="Century Gothic"/>
                        </a:rPr>
                        <a:t>6 to 9</a:t>
                      </a:r>
                    </a:p>
                  </a:txBody>
                  <a:tcPr marL="28575" marR="28575" marT="19050" marB="19050" anchor="b"/>
                </a:tc>
                <a:tc>
                  <a:txBody>
                    <a:bodyPr/>
                    <a:lstStyle/>
                    <a:p>
                      <a:pPr algn="ctr" rtl="0" fontAlgn="b"/>
                      <a:r>
                        <a:rPr lang="en-US" sz="1200" dirty="0">
                          <a:effectLst/>
                          <a:latin typeface="Century Gothic"/>
                        </a:rPr>
                        <a:t>14</a:t>
                      </a:r>
                    </a:p>
                  </a:txBody>
                  <a:tcPr marL="28575" marR="28575" marT="19050" marB="19050" anchor="b"/>
                </a:tc>
                <a:tc>
                  <a:txBody>
                    <a:bodyPr/>
                    <a:lstStyle/>
                    <a:p>
                      <a:pPr algn="ctr" rtl="0" fontAlgn="b"/>
                      <a:r>
                        <a:rPr lang="en-US" sz="1200" dirty="0">
                          <a:effectLst/>
                          <a:latin typeface="Century Gothic"/>
                        </a:rPr>
                        <a:t>26</a:t>
                      </a:r>
                    </a:p>
                  </a:txBody>
                  <a:tcPr marL="28575" marR="28575" marT="19050" marB="19050" anchor="b"/>
                </a:tc>
                <a:tc>
                  <a:txBody>
                    <a:bodyPr/>
                    <a:lstStyle/>
                    <a:p>
                      <a:pPr algn="ctr" rtl="0" fontAlgn="b"/>
                      <a:r>
                        <a:rPr lang="en-US" sz="1200" dirty="0">
                          <a:effectLst/>
                          <a:latin typeface="Century Gothic"/>
                        </a:rPr>
                        <a:t>40</a:t>
                      </a:r>
                    </a:p>
                  </a:txBody>
                  <a:tcPr marL="28575" marR="28575" marT="19050" marB="19050" anchor="b"/>
                </a:tc>
                <a:extLst>
                  <a:ext uri="{0D108BD9-81ED-4DB2-BD59-A6C34878D82A}">
                    <a16:rowId xmlns:a16="http://schemas.microsoft.com/office/drawing/2014/main" val="3774950342"/>
                  </a:ext>
                </a:extLst>
              </a:tr>
              <a:tr h="329621">
                <a:tc>
                  <a:txBody>
                    <a:bodyPr/>
                    <a:lstStyle/>
                    <a:p>
                      <a:pPr algn="ctr" rtl="0" fontAlgn="b"/>
                      <a:r>
                        <a:rPr lang="en-US" sz="1200" dirty="0">
                          <a:effectLst/>
                          <a:latin typeface="Century Gothic"/>
                        </a:rPr>
                        <a:t>9 to 12</a:t>
                      </a:r>
                    </a:p>
                  </a:txBody>
                  <a:tcPr marL="28575" marR="28575" marT="19050" marB="19050" anchor="b"/>
                </a:tc>
                <a:tc>
                  <a:txBody>
                    <a:bodyPr/>
                    <a:lstStyle/>
                    <a:p>
                      <a:pPr algn="ctr" rtl="0" fontAlgn="b"/>
                      <a:r>
                        <a:rPr lang="en-US" sz="1200" dirty="0">
                          <a:effectLst/>
                          <a:latin typeface="Century Gothic"/>
                        </a:rPr>
                        <a:t>6</a:t>
                      </a:r>
                    </a:p>
                  </a:txBody>
                  <a:tcPr marL="28575" marR="28575" marT="19050" marB="19050" anchor="b"/>
                </a:tc>
                <a:tc>
                  <a:txBody>
                    <a:bodyPr/>
                    <a:lstStyle/>
                    <a:p>
                      <a:pPr algn="ctr" rtl="0" fontAlgn="b"/>
                      <a:r>
                        <a:rPr lang="en-US" sz="1200" dirty="0">
                          <a:effectLst/>
                          <a:latin typeface="Century Gothic"/>
                        </a:rPr>
                        <a:t>19</a:t>
                      </a:r>
                    </a:p>
                  </a:txBody>
                  <a:tcPr marL="28575" marR="28575" marT="19050" marB="19050" anchor="b"/>
                </a:tc>
                <a:tc>
                  <a:txBody>
                    <a:bodyPr/>
                    <a:lstStyle/>
                    <a:p>
                      <a:pPr algn="ctr" rtl="0" fontAlgn="b"/>
                      <a:r>
                        <a:rPr lang="en-US" sz="1200" dirty="0">
                          <a:effectLst/>
                          <a:latin typeface="Century Gothic"/>
                        </a:rPr>
                        <a:t>25</a:t>
                      </a:r>
                    </a:p>
                  </a:txBody>
                  <a:tcPr marL="28575" marR="28575" marT="19050" marB="19050" anchor="b"/>
                </a:tc>
                <a:extLst>
                  <a:ext uri="{0D108BD9-81ED-4DB2-BD59-A6C34878D82A}">
                    <a16:rowId xmlns:a16="http://schemas.microsoft.com/office/drawing/2014/main" val="2378000795"/>
                  </a:ext>
                </a:extLst>
              </a:tr>
              <a:tr h="329621">
                <a:tc>
                  <a:txBody>
                    <a:bodyPr/>
                    <a:lstStyle/>
                    <a:p>
                      <a:pPr algn="ctr" rtl="0" fontAlgn="b"/>
                      <a:r>
                        <a:rPr lang="en-US" sz="1200" dirty="0">
                          <a:effectLst/>
                          <a:latin typeface="Century Gothic"/>
                        </a:rPr>
                        <a:t>12 and above</a:t>
                      </a:r>
                    </a:p>
                  </a:txBody>
                  <a:tcPr marL="28575" marR="28575" marT="19050" marB="19050" anchor="b"/>
                </a:tc>
                <a:tc>
                  <a:txBody>
                    <a:bodyPr/>
                    <a:lstStyle/>
                    <a:p>
                      <a:pPr algn="ctr" rtl="0" fontAlgn="b"/>
                      <a:r>
                        <a:rPr lang="en-US" sz="1200" dirty="0">
                          <a:effectLst/>
                          <a:latin typeface="Century Gothic"/>
                        </a:rPr>
                        <a:t>14</a:t>
                      </a:r>
                    </a:p>
                  </a:txBody>
                  <a:tcPr marL="28575" marR="28575" marT="19050" marB="19050" anchor="b"/>
                </a:tc>
                <a:tc>
                  <a:txBody>
                    <a:bodyPr/>
                    <a:lstStyle/>
                    <a:p>
                      <a:pPr algn="ctr" rtl="0" fontAlgn="b"/>
                      <a:r>
                        <a:rPr lang="en-US" sz="1200" dirty="0">
                          <a:effectLst/>
                          <a:latin typeface="Century Gothic"/>
                        </a:rPr>
                        <a:t>38</a:t>
                      </a:r>
                    </a:p>
                  </a:txBody>
                  <a:tcPr marL="28575" marR="28575" marT="19050" marB="19050" anchor="b"/>
                </a:tc>
                <a:tc>
                  <a:txBody>
                    <a:bodyPr/>
                    <a:lstStyle/>
                    <a:p>
                      <a:pPr algn="ctr" rtl="0" fontAlgn="b"/>
                      <a:r>
                        <a:rPr lang="en-US" sz="1200" dirty="0">
                          <a:effectLst/>
                          <a:latin typeface="Century Gothic"/>
                        </a:rPr>
                        <a:t>52</a:t>
                      </a:r>
                    </a:p>
                  </a:txBody>
                  <a:tcPr marL="28575" marR="28575" marT="19050" marB="19050" anchor="b"/>
                </a:tc>
                <a:extLst>
                  <a:ext uri="{0D108BD9-81ED-4DB2-BD59-A6C34878D82A}">
                    <a16:rowId xmlns:a16="http://schemas.microsoft.com/office/drawing/2014/main" val="3963964895"/>
                  </a:ext>
                </a:extLst>
              </a:tr>
              <a:tr h="329621">
                <a:tc>
                  <a:txBody>
                    <a:bodyPr/>
                    <a:lstStyle/>
                    <a:p>
                      <a:pPr algn="ctr" rtl="0" fontAlgn="b"/>
                      <a:r>
                        <a:rPr lang="en-US" sz="1200" dirty="0">
                          <a:effectLst/>
                          <a:latin typeface="Century Gothic"/>
                        </a:rPr>
                        <a:t>Total</a:t>
                      </a:r>
                    </a:p>
                  </a:txBody>
                  <a:tcPr marL="28575" marR="28575" marT="19050" marB="19050" anchor="b"/>
                </a:tc>
                <a:tc>
                  <a:txBody>
                    <a:bodyPr/>
                    <a:lstStyle/>
                    <a:p>
                      <a:pPr algn="ctr" rtl="0" fontAlgn="b"/>
                      <a:r>
                        <a:rPr lang="en-US" sz="1200" dirty="0">
                          <a:effectLst/>
                          <a:latin typeface="Century Gothic"/>
                        </a:rPr>
                        <a:t>70</a:t>
                      </a:r>
                    </a:p>
                  </a:txBody>
                  <a:tcPr marL="28575" marR="28575" marT="19050" marB="19050" anchor="b"/>
                </a:tc>
                <a:tc>
                  <a:txBody>
                    <a:bodyPr/>
                    <a:lstStyle/>
                    <a:p>
                      <a:pPr algn="ctr" rtl="0" fontAlgn="b"/>
                      <a:r>
                        <a:rPr lang="en-US" sz="1200" dirty="0">
                          <a:effectLst/>
                          <a:latin typeface="Century Gothic"/>
                        </a:rPr>
                        <a:t>158</a:t>
                      </a:r>
                    </a:p>
                  </a:txBody>
                  <a:tcPr marL="28575" marR="28575" marT="19050" marB="19050" anchor="b"/>
                </a:tc>
                <a:tc>
                  <a:txBody>
                    <a:bodyPr/>
                    <a:lstStyle/>
                    <a:p>
                      <a:pPr algn="ctr" rtl="0" fontAlgn="b"/>
                      <a:r>
                        <a:rPr lang="en-US" sz="1200" dirty="0">
                          <a:effectLst/>
                          <a:latin typeface="Century Gothic"/>
                        </a:rPr>
                        <a:t>228</a:t>
                      </a:r>
                    </a:p>
                  </a:txBody>
                  <a:tcPr marL="28575" marR="28575" marT="19050" marB="19050" anchor="b"/>
                </a:tc>
                <a:extLst>
                  <a:ext uri="{0D108BD9-81ED-4DB2-BD59-A6C34878D82A}">
                    <a16:rowId xmlns:a16="http://schemas.microsoft.com/office/drawing/2014/main" val="3447334359"/>
                  </a:ext>
                </a:extLst>
              </a:tr>
            </a:tbl>
          </a:graphicData>
        </a:graphic>
      </p:graphicFrame>
      <p:graphicFrame>
        <p:nvGraphicFramePr>
          <p:cNvPr id="8" name="Table 7">
            <a:extLst>
              <a:ext uri="{FF2B5EF4-FFF2-40B4-BE49-F238E27FC236}">
                <a16:creationId xmlns:a16="http://schemas.microsoft.com/office/drawing/2014/main" id="{8E7586D2-736E-11D3-E3C2-676F5E009AFC}"/>
              </a:ext>
            </a:extLst>
          </p:cNvPr>
          <p:cNvGraphicFramePr>
            <a:graphicFrameLocks noGrp="1"/>
          </p:cNvGraphicFramePr>
          <p:nvPr>
            <p:extLst>
              <p:ext uri="{D42A27DB-BD31-4B8C-83A1-F6EECF244321}">
                <p14:modId xmlns:p14="http://schemas.microsoft.com/office/powerpoint/2010/main" val="4115840603"/>
              </p:ext>
            </p:extLst>
          </p:nvPr>
        </p:nvGraphicFramePr>
        <p:xfrm>
          <a:off x="6477522" y="1927824"/>
          <a:ext cx="4659553" cy="2319432"/>
        </p:xfrm>
        <a:graphic>
          <a:graphicData uri="http://schemas.openxmlformats.org/drawingml/2006/table">
            <a:tbl>
              <a:tblPr firstRow="1" bandRow="1">
                <a:tableStyleId>{5C22544A-7EE6-4342-B048-85BDC9FD1C3A}</a:tableStyleId>
              </a:tblPr>
              <a:tblGrid>
                <a:gridCol w="1251857">
                  <a:extLst>
                    <a:ext uri="{9D8B030D-6E8A-4147-A177-3AD203B41FA5}">
                      <a16:colId xmlns:a16="http://schemas.microsoft.com/office/drawing/2014/main" val="3992972793"/>
                    </a:ext>
                  </a:extLst>
                </a:gridCol>
                <a:gridCol w="1687755">
                  <a:extLst>
                    <a:ext uri="{9D8B030D-6E8A-4147-A177-3AD203B41FA5}">
                      <a16:colId xmlns:a16="http://schemas.microsoft.com/office/drawing/2014/main" val="3457206030"/>
                    </a:ext>
                  </a:extLst>
                </a:gridCol>
                <a:gridCol w="1719941">
                  <a:extLst>
                    <a:ext uri="{9D8B030D-6E8A-4147-A177-3AD203B41FA5}">
                      <a16:colId xmlns:a16="http://schemas.microsoft.com/office/drawing/2014/main" val="2585652385"/>
                    </a:ext>
                  </a:extLst>
                </a:gridCol>
              </a:tblGrid>
              <a:tr h="386572">
                <a:tc>
                  <a:txBody>
                    <a:bodyPr/>
                    <a:lstStyle/>
                    <a:p>
                      <a:pPr algn="ctr" rtl="0" fontAlgn="b"/>
                      <a:r>
                        <a:rPr lang="en-US" sz="1200" dirty="0">
                          <a:effectLst/>
                          <a:latin typeface="Century Gothic"/>
                        </a:rPr>
                        <a:t>Income</a:t>
                      </a:r>
                    </a:p>
                  </a:txBody>
                  <a:tcPr marL="28575" marR="28575" marT="19050" marB="19050" anchor="b"/>
                </a:tc>
                <a:tc>
                  <a:txBody>
                    <a:bodyPr/>
                    <a:lstStyle/>
                    <a:p>
                      <a:pPr algn="ctr" rtl="0" fontAlgn="b"/>
                      <a:r>
                        <a:rPr lang="en-US" sz="1200" dirty="0">
                          <a:effectLst/>
                          <a:latin typeface="Century Gothic"/>
                        </a:rPr>
                        <a:t>yes</a:t>
                      </a:r>
                    </a:p>
                  </a:txBody>
                  <a:tcPr marL="28575" marR="28575" marT="19050" marB="19050" anchor="b"/>
                </a:tc>
                <a:tc>
                  <a:txBody>
                    <a:bodyPr/>
                    <a:lstStyle/>
                    <a:p>
                      <a:pPr algn="ctr" rtl="0" fontAlgn="b"/>
                      <a:r>
                        <a:rPr lang="en-US" sz="1200" dirty="0">
                          <a:effectLst/>
                          <a:latin typeface="Century Gothic"/>
                        </a:rPr>
                        <a:t>no</a:t>
                      </a:r>
                    </a:p>
                  </a:txBody>
                  <a:tcPr marL="28575" marR="28575" marT="19050" marB="19050" anchor="b"/>
                </a:tc>
                <a:extLst>
                  <a:ext uri="{0D108BD9-81ED-4DB2-BD59-A6C34878D82A}">
                    <a16:rowId xmlns:a16="http://schemas.microsoft.com/office/drawing/2014/main" val="3526582480"/>
                  </a:ext>
                </a:extLst>
              </a:tr>
              <a:tr h="386572">
                <a:tc>
                  <a:txBody>
                    <a:bodyPr/>
                    <a:lstStyle/>
                    <a:p>
                      <a:pPr algn="ctr" rtl="0" fontAlgn="b"/>
                      <a:r>
                        <a:rPr lang="en-US" sz="1200" dirty="0">
                          <a:effectLst/>
                          <a:latin typeface="Century Gothic"/>
                        </a:rPr>
                        <a:t>&lt;3</a:t>
                      </a:r>
                    </a:p>
                  </a:txBody>
                  <a:tcPr marL="28575" marR="28575" marT="19050" marB="19050" anchor="b"/>
                </a:tc>
                <a:tc>
                  <a:txBody>
                    <a:bodyPr/>
                    <a:lstStyle/>
                    <a:p>
                      <a:pPr algn="ctr" rtl="0" fontAlgn="b"/>
                      <a:r>
                        <a:rPr lang="en-US" sz="1200" dirty="0">
                          <a:effectLst/>
                          <a:latin typeface="Century Gothic"/>
                        </a:rPr>
                        <a:t>18.11404</a:t>
                      </a:r>
                    </a:p>
                  </a:txBody>
                  <a:tcPr marL="28575" marR="28575" marT="19050" marB="19050" anchor="b"/>
                </a:tc>
                <a:tc>
                  <a:txBody>
                    <a:bodyPr/>
                    <a:lstStyle/>
                    <a:p>
                      <a:pPr algn="ctr" rtl="0" fontAlgn="b"/>
                      <a:r>
                        <a:rPr lang="en-US" sz="1200" dirty="0">
                          <a:effectLst/>
                          <a:latin typeface="Century Gothic"/>
                        </a:rPr>
                        <a:t>40.88596</a:t>
                      </a:r>
                    </a:p>
                  </a:txBody>
                  <a:tcPr marL="28575" marR="28575" marT="19050" marB="19050" anchor="b"/>
                </a:tc>
                <a:extLst>
                  <a:ext uri="{0D108BD9-81ED-4DB2-BD59-A6C34878D82A}">
                    <a16:rowId xmlns:a16="http://schemas.microsoft.com/office/drawing/2014/main" val="2504992124"/>
                  </a:ext>
                </a:extLst>
              </a:tr>
              <a:tr h="386572">
                <a:tc>
                  <a:txBody>
                    <a:bodyPr/>
                    <a:lstStyle/>
                    <a:p>
                      <a:pPr algn="ctr" rtl="0" fontAlgn="b"/>
                      <a:r>
                        <a:rPr lang="en-US" sz="1200" dirty="0">
                          <a:effectLst/>
                          <a:latin typeface="Century Gothic"/>
                        </a:rPr>
                        <a:t>3 to 6</a:t>
                      </a:r>
                    </a:p>
                  </a:txBody>
                  <a:tcPr marL="28575" marR="28575" marT="19050" marB="19050" anchor="b"/>
                </a:tc>
                <a:tc>
                  <a:txBody>
                    <a:bodyPr/>
                    <a:lstStyle/>
                    <a:p>
                      <a:pPr algn="ctr" rtl="0" fontAlgn="b"/>
                      <a:r>
                        <a:rPr lang="en-US" sz="1200" dirty="0">
                          <a:effectLst/>
                          <a:latin typeface="Century Gothic"/>
                        </a:rPr>
                        <a:t>15.96491</a:t>
                      </a:r>
                    </a:p>
                  </a:txBody>
                  <a:tcPr marL="28575" marR="28575" marT="19050" marB="19050" anchor="b"/>
                </a:tc>
                <a:tc>
                  <a:txBody>
                    <a:bodyPr/>
                    <a:lstStyle/>
                    <a:p>
                      <a:pPr algn="ctr" rtl="0" fontAlgn="b"/>
                      <a:r>
                        <a:rPr lang="en-US" sz="1200" dirty="0">
                          <a:effectLst/>
                          <a:latin typeface="Century Gothic"/>
                        </a:rPr>
                        <a:t>36.03509</a:t>
                      </a:r>
                    </a:p>
                  </a:txBody>
                  <a:tcPr marL="28575" marR="28575" marT="19050" marB="19050" anchor="b"/>
                </a:tc>
                <a:extLst>
                  <a:ext uri="{0D108BD9-81ED-4DB2-BD59-A6C34878D82A}">
                    <a16:rowId xmlns:a16="http://schemas.microsoft.com/office/drawing/2014/main" val="1931192321"/>
                  </a:ext>
                </a:extLst>
              </a:tr>
              <a:tr h="386572">
                <a:tc>
                  <a:txBody>
                    <a:bodyPr/>
                    <a:lstStyle/>
                    <a:p>
                      <a:pPr algn="ctr" rtl="0" fontAlgn="b"/>
                      <a:r>
                        <a:rPr lang="en-US" sz="1200" dirty="0">
                          <a:effectLst/>
                          <a:latin typeface="Century Gothic"/>
                        </a:rPr>
                        <a:t>6 to 9</a:t>
                      </a:r>
                    </a:p>
                  </a:txBody>
                  <a:tcPr marL="28575" marR="28575" marT="19050" marB="19050" anchor="b"/>
                </a:tc>
                <a:tc>
                  <a:txBody>
                    <a:bodyPr/>
                    <a:lstStyle/>
                    <a:p>
                      <a:pPr algn="ctr" rtl="0" fontAlgn="b"/>
                      <a:r>
                        <a:rPr lang="en-US" sz="1200" dirty="0">
                          <a:effectLst/>
                          <a:latin typeface="Century Gothic"/>
                        </a:rPr>
                        <a:t>12.2807</a:t>
                      </a:r>
                    </a:p>
                  </a:txBody>
                  <a:tcPr marL="28575" marR="28575" marT="19050" marB="19050" anchor="b"/>
                </a:tc>
                <a:tc>
                  <a:txBody>
                    <a:bodyPr/>
                    <a:lstStyle/>
                    <a:p>
                      <a:pPr algn="ctr" rtl="0" fontAlgn="b"/>
                      <a:r>
                        <a:rPr lang="en-US" sz="1200" dirty="0">
                          <a:effectLst/>
                          <a:latin typeface="Century Gothic"/>
                        </a:rPr>
                        <a:t>27.7193</a:t>
                      </a:r>
                    </a:p>
                  </a:txBody>
                  <a:tcPr marL="28575" marR="28575" marT="19050" marB="19050" anchor="b"/>
                </a:tc>
                <a:extLst>
                  <a:ext uri="{0D108BD9-81ED-4DB2-BD59-A6C34878D82A}">
                    <a16:rowId xmlns:a16="http://schemas.microsoft.com/office/drawing/2014/main" val="2525473237"/>
                  </a:ext>
                </a:extLst>
              </a:tr>
              <a:tr h="386572">
                <a:tc>
                  <a:txBody>
                    <a:bodyPr/>
                    <a:lstStyle/>
                    <a:p>
                      <a:pPr algn="ctr" rtl="0" fontAlgn="b"/>
                      <a:r>
                        <a:rPr lang="en-US" sz="1200" dirty="0">
                          <a:effectLst/>
                          <a:latin typeface="Century Gothic"/>
                        </a:rPr>
                        <a:t>9 to 12</a:t>
                      </a:r>
                    </a:p>
                  </a:txBody>
                  <a:tcPr marL="28575" marR="28575" marT="19050" marB="19050" anchor="b"/>
                </a:tc>
                <a:tc>
                  <a:txBody>
                    <a:bodyPr/>
                    <a:lstStyle/>
                    <a:p>
                      <a:pPr algn="ctr" rtl="0" fontAlgn="b"/>
                      <a:r>
                        <a:rPr lang="en-US" sz="1200" dirty="0">
                          <a:effectLst/>
                          <a:latin typeface="Century Gothic"/>
                        </a:rPr>
                        <a:t>7.675439</a:t>
                      </a:r>
                    </a:p>
                  </a:txBody>
                  <a:tcPr marL="28575" marR="28575" marT="19050" marB="19050" anchor="b"/>
                </a:tc>
                <a:tc>
                  <a:txBody>
                    <a:bodyPr/>
                    <a:lstStyle/>
                    <a:p>
                      <a:pPr algn="ctr" rtl="0" fontAlgn="b"/>
                      <a:r>
                        <a:rPr lang="en-US" sz="1200" dirty="0">
                          <a:effectLst/>
                          <a:latin typeface="Century Gothic"/>
                        </a:rPr>
                        <a:t>17.32456</a:t>
                      </a:r>
                    </a:p>
                  </a:txBody>
                  <a:tcPr marL="28575" marR="28575" marT="19050" marB="19050" anchor="b"/>
                </a:tc>
                <a:extLst>
                  <a:ext uri="{0D108BD9-81ED-4DB2-BD59-A6C34878D82A}">
                    <a16:rowId xmlns:a16="http://schemas.microsoft.com/office/drawing/2014/main" val="432067710"/>
                  </a:ext>
                </a:extLst>
              </a:tr>
              <a:tr h="386572">
                <a:tc>
                  <a:txBody>
                    <a:bodyPr/>
                    <a:lstStyle/>
                    <a:p>
                      <a:pPr algn="ctr" rtl="0" fontAlgn="b"/>
                      <a:r>
                        <a:rPr lang="en-US" sz="1200" dirty="0">
                          <a:effectLst/>
                          <a:latin typeface="Century Gothic"/>
                        </a:rPr>
                        <a:t>12 and above</a:t>
                      </a:r>
                    </a:p>
                  </a:txBody>
                  <a:tcPr marL="28575" marR="28575" marT="19050" marB="19050" anchor="b"/>
                </a:tc>
                <a:tc>
                  <a:txBody>
                    <a:bodyPr/>
                    <a:lstStyle/>
                    <a:p>
                      <a:pPr algn="ctr" rtl="0" fontAlgn="b"/>
                      <a:r>
                        <a:rPr lang="en-US" sz="1200" dirty="0">
                          <a:effectLst/>
                          <a:latin typeface="Century Gothic"/>
                        </a:rPr>
                        <a:t>15.96491</a:t>
                      </a:r>
                    </a:p>
                  </a:txBody>
                  <a:tcPr marL="28575" marR="28575" marT="19050" marB="19050" anchor="b"/>
                </a:tc>
                <a:tc>
                  <a:txBody>
                    <a:bodyPr/>
                    <a:lstStyle/>
                    <a:p>
                      <a:pPr algn="ctr" rtl="0" fontAlgn="b"/>
                      <a:r>
                        <a:rPr lang="en-US" sz="1200" dirty="0">
                          <a:effectLst/>
                          <a:latin typeface="Century Gothic"/>
                        </a:rPr>
                        <a:t>36.03509</a:t>
                      </a:r>
                    </a:p>
                  </a:txBody>
                  <a:tcPr marL="28575" marR="28575" marT="19050" marB="19050" anchor="b"/>
                </a:tc>
                <a:extLst>
                  <a:ext uri="{0D108BD9-81ED-4DB2-BD59-A6C34878D82A}">
                    <a16:rowId xmlns:a16="http://schemas.microsoft.com/office/drawing/2014/main" val="2790713749"/>
                  </a:ext>
                </a:extLst>
              </a:tr>
            </a:tbl>
          </a:graphicData>
        </a:graphic>
      </p:graphicFrame>
      <p:graphicFrame>
        <p:nvGraphicFramePr>
          <p:cNvPr id="12" name="Table 11">
            <a:extLst>
              <a:ext uri="{FF2B5EF4-FFF2-40B4-BE49-F238E27FC236}">
                <a16:creationId xmlns:a16="http://schemas.microsoft.com/office/drawing/2014/main" id="{FA064F27-D4F3-A03F-E00E-2D1A26BDAE24}"/>
              </a:ext>
            </a:extLst>
          </p:cNvPr>
          <p:cNvGraphicFramePr>
            <a:graphicFrameLocks noGrp="1"/>
          </p:cNvGraphicFramePr>
          <p:nvPr>
            <p:extLst>
              <p:ext uri="{D42A27DB-BD31-4B8C-83A1-F6EECF244321}">
                <p14:modId xmlns:p14="http://schemas.microsoft.com/office/powerpoint/2010/main" val="942496809"/>
              </p:ext>
            </p:extLst>
          </p:nvPr>
        </p:nvGraphicFramePr>
        <p:xfrm>
          <a:off x="1446747" y="4906154"/>
          <a:ext cx="2719092" cy="1314918"/>
        </p:xfrm>
        <a:graphic>
          <a:graphicData uri="http://schemas.openxmlformats.org/drawingml/2006/table">
            <a:tbl>
              <a:tblPr firstRow="1" bandRow="1">
                <a:tableStyleId>{5C22544A-7EE6-4342-B048-85BDC9FD1C3A}</a:tableStyleId>
              </a:tblPr>
              <a:tblGrid>
                <a:gridCol w="1359546">
                  <a:extLst>
                    <a:ext uri="{9D8B030D-6E8A-4147-A177-3AD203B41FA5}">
                      <a16:colId xmlns:a16="http://schemas.microsoft.com/office/drawing/2014/main" val="1381442988"/>
                    </a:ext>
                  </a:extLst>
                </a:gridCol>
                <a:gridCol w="1359546">
                  <a:extLst>
                    <a:ext uri="{9D8B030D-6E8A-4147-A177-3AD203B41FA5}">
                      <a16:colId xmlns:a16="http://schemas.microsoft.com/office/drawing/2014/main" val="3445870717"/>
                    </a:ext>
                  </a:extLst>
                </a:gridCol>
              </a:tblGrid>
              <a:tr h="438306">
                <a:tc>
                  <a:txBody>
                    <a:bodyPr/>
                    <a:lstStyle/>
                    <a:p>
                      <a:pPr algn="ctr" rtl="0" fontAlgn="b"/>
                      <a:r>
                        <a:rPr lang="en-US" sz="1200" dirty="0">
                          <a:effectLst/>
                          <a:latin typeface="Century Gothic"/>
                        </a:rPr>
                        <a:t>X²</a:t>
                      </a:r>
                      <a:endParaRPr lang="en-US" sz="1200">
                        <a:effectLst/>
                        <a:latin typeface="Century Gothic"/>
                      </a:endParaRPr>
                    </a:p>
                  </a:txBody>
                  <a:tcPr marL="28575" marR="28575" marT="19050" marB="19050" anchor="b"/>
                </a:tc>
                <a:tc>
                  <a:txBody>
                    <a:bodyPr/>
                    <a:lstStyle/>
                    <a:p>
                      <a:pPr algn="ctr" rtl="0" fontAlgn="b"/>
                      <a:r>
                        <a:rPr lang="en-US" sz="1200" dirty="0">
                          <a:effectLst/>
                          <a:latin typeface="Century Gothic"/>
                        </a:rPr>
                        <a:t>2.776036</a:t>
                      </a:r>
                      <a:endParaRPr lang="en-US" sz="1200">
                        <a:effectLst/>
                        <a:latin typeface="Century Gothic"/>
                      </a:endParaRPr>
                    </a:p>
                  </a:txBody>
                  <a:tcPr marL="28575" marR="28575" marT="19050" marB="19050" anchor="b"/>
                </a:tc>
                <a:extLst>
                  <a:ext uri="{0D108BD9-81ED-4DB2-BD59-A6C34878D82A}">
                    <a16:rowId xmlns:a16="http://schemas.microsoft.com/office/drawing/2014/main" val="1981586120"/>
                  </a:ext>
                </a:extLst>
              </a:tr>
              <a:tr h="438306">
                <a:tc>
                  <a:txBody>
                    <a:bodyPr/>
                    <a:lstStyle/>
                    <a:p>
                      <a:pPr algn="ctr" rtl="0" fontAlgn="b"/>
                      <a:r>
                        <a:rPr lang="en-US" sz="1200" dirty="0" err="1">
                          <a:effectLst/>
                          <a:latin typeface="Century Gothic"/>
                        </a:rPr>
                        <a:t>df</a:t>
                      </a:r>
                      <a:endParaRPr lang="en-US" sz="1200">
                        <a:effectLst/>
                        <a:latin typeface="Century Gothic"/>
                      </a:endParaRPr>
                    </a:p>
                  </a:txBody>
                  <a:tcPr marL="28575" marR="28575" marT="19050" marB="19050" anchor="b"/>
                </a:tc>
                <a:tc>
                  <a:txBody>
                    <a:bodyPr/>
                    <a:lstStyle/>
                    <a:p>
                      <a:pPr algn="ctr" rtl="0" fontAlgn="b"/>
                      <a:r>
                        <a:rPr lang="en-US" sz="1200" dirty="0">
                          <a:effectLst/>
                          <a:latin typeface="Century Gothic"/>
                        </a:rPr>
                        <a:t>4</a:t>
                      </a:r>
                      <a:endParaRPr lang="en-US" sz="1200">
                        <a:effectLst/>
                        <a:latin typeface="Century Gothic"/>
                      </a:endParaRPr>
                    </a:p>
                  </a:txBody>
                  <a:tcPr marL="28575" marR="28575" marT="19050" marB="19050" anchor="b"/>
                </a:tc>
                <a:extLst>
                  <a:ext uri="{0D108BD9-81ED-4DB2-BD59-A6C34878D82A}">
                    <a16:rowId xmlns:a16="http://schemas.microsoft.com/office/drawing/2014/main" val="2143534823"/>
                  </a:ext>
                </a:extLst>
              </a:tr>
              <a:tr h="438306">
                <a:tc>
                  <a:txBody>
                    <a:bodyPr/>
                    <a:lstStyle/>
                    <a:p>
                      <a:pPr algn="ctr" rtl="0" fontAlgn="b"/>
                      <a:r>
                        <a:rPr lang="en-US" sz="1200" dirty="0">
                          <a:effectLst/>
                          <a:latin typeface="Century Gothic"/>
                        </a:rPr>
                        <a:t>p-value</a:t>
                      </a:r>
                      <a:endParaRPr lang="en-US" sz="1200">
                        <a:effectLst/>
                        <a:latin typeface="Century Gothic"/>
                      </a:endParaRPr>
                    </a:p>
                  </a:txBody>
                  <a:tcPr marL="28575" marR="28575" marT="19050" marB="19050" anchor="b"/>
                </a:tc>
                <a:tc>
                  <a:txBody>
                    <a:bodyPr/>
                    <a:lstStyle/>
                    <a:p>
                      <a:pPr algn="ctr" rtl="0" fontAlgn="b"/>
                      <a:r>
                        <a:rPr lang="en-US" sz="1200" dirty="0">
                          <a:effectLst/>
                          <a:latin typeface="Century Gothic"/>
                        </a:rPr>
                        <a:t>0.595976</a:t>
                      </a:r>
                      <a:endParaRPr lang="en-US" sz="1200">
                        <a:effectLst/>
                        <a:latin typeface="Century Gothic"/>
                      </a:endParaRPr>
                    </a:p>
                  </a:txBody>
                  <a:tcPr marL="28575" marR="28575" marT="19050" marB="19050" anchor="b"/>
                </a:tc>
                <a:extLst>
                  <a:ext uri="{0D108BD9-81ED-4DB2-BD59-A6C34878D82A}">
                    <a16:rowId xmlns:a16="http://schemas.microsoft.com/office/drawing/2014/main" val="2541964701"/>
                  </a:ext>
                </a:extLst>
              </a:tr>
            </a:tbl>
          </a:graphicData>
        </a:graphic>
      </p:graphicFrame>
      <p:sp>
        <p:nvSpPr>
          <p:cNvPr id="14" name="TextBox 13">
            <a:extLst>
              <a:ext uri="{FF2B5EF4-FFF2-40B4-BE49-F238E27FC236}">
                <a16:creationId xmlns:a16="http://schemas.microsoft.com/office/drawing/2014/main" id="{16E403FA-5047-42FE-2327-FF8A7FE1FFAC}"/>
              </a:ext>
            </a:extLst>
          </p:cNvPr>
          <p:cNvSpPr txBox="1"/>
          <p:nvPr/>
        </p:nvSpPr>
        <p:spPr>
          <a:xfrm>
            <a:off x="4667534" y="4926842"/>
            <a:ext cx="6521170" cy="12754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12937">
              <a:spcAft>
                <a:spcPts val="624"/>
              </a:spcAft>
            </a:pPr>
            <a:r>
              <a:rPr lang="en-US" sz="1797" kern="1200" dirty="0">
                <a:solidFill>
                  <a:srgbClr val="1F1F1F"/>
                </a:solidFill>
                <a:latin typeface="Century Gothic"/>
                <a:ea typeface="+mn-lt"/>
                <a:cs typeface="+mn-lt"/>
              </a:rPr>
              <a:t>Conclusion:</a:t>
            </a:r>
            <a:endParaRPr lang="en-US" sz="1797" dirty="0">
              <a:solidFill>
                <a:srgbClr val="000000"/>
              </a:solidFill>
              <a:latin typeface="Century Gothic"/>
              <a:ea typeface="+mn-lt"/>
              <a:cs typeface="+mn-lt"/>
            </a:endParaRPr>
          </a:p>
          <a:p>
            <a:pPr defTabSz="912937">
              <a:spcAft>
                <a:spcPts val="624"/>
              </a:spcAft>
            </a:pPr>
            <a:r>
              <a:rPr lang="en-US" sz="1797" kern="1200" dirty="0">
                <a:solidFill>
                  <a:srgbClr val="000000"/>
                </a:solidFill>
                <a:latin typeface="Century Gothic"/>
                <a:ea typeface="+mn-lt"/>
                <a:cs typeface="+mn-lt"/>
              </a:rPr>
              <a:t>Since p value </a:t>
            </a:r>
            <a:r>
              <a:rPr lang="en-US" sz="1797" dirty="0">
                <a:solidFill>
                  <a:srgbClr val="000000"/>
                </a:solidFill>
                <a:latin typeface="Century Gothic"/>
                <a:ea typeface="+mn-lt"/>
                <a:cs typeface="+mn-lt"/>
              </a:rPr>
              <a:t>&gt; 0.05, we do not reject </a:t>
            </a:r>
            <a:r>
              <a:rPr lang="en-US" sz="1797" kern="1200" dirty="0">
                <a:solidFill>
                  <a:srgbClr val="1F1F1F"/>
                </a:solidFill>
                <a:latin typeface="Century Gothic"/>
                <a:ea typeface="+mn-lt"/>
                <a:cs typeface="+mn-lt"/>
              </a:rPr>
              <a:t>Ho and conclude that there is no association between income and purchasing a product if celebrity endorses it.</a:t>
            </a:r>
            <a:endParaRPr lang="en-US" dirty="0">
              <a:latin typeface="Century Gothic"/>
              <a:cs typeface="Calibri"/>
            </a:endParaRPr>
          </a:p>
        </p:txBody>
      </p:sp>
    </p:spTree>
    <p:extLst>
      <p:ext uri="{BB962C8B-B14F-4D97-AF65-F5344CB8AC3E}">
        <p14:creationId xmlns:p14="http://schemas.microsoft.com/office/powerpoint/2010/main" val="392048178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71544-48F4-8A3C-9CC0-8F5AF3A5ECF8}"/>
              </a:ext>
            </a:extLst>
          </p:cNvPr>
          <p:cNvSpPr>
            <a:spLocks noGrp="1"/>
          </p:cNvSpPr>
          <p:nvPr>
            <p:ph type="title"/>
          </p:nvPr>
        </p:nvSpPr>
        <p:spPr>
          <a:xfrm>
            <a:off x="777922" y="256032"/>
            <a:ext cx="10569781" cy="1463586"/>
          </a:xfrm>
        </p:spPr>
        <p:txBody>
          <a:bodyPr vert="horz" lIns="91440" tIns="45720" rIns="91440" bIns="45720" rtlCol="0" anchor="b">
            <a:normAutofit/>
          </a:bodyPr>
          <a:lstStyle/>
          <a:p>
            <a:pPr marL="342900" indent="-342900"/>
            <a:r>
              <a:rPr lang="en-US" sz="2100" kern="1200" dirty="0">
                <a:solidFill>
                  <a:schemeClr val="tx1"/>
                </a:solidFill>
                <a:latin typeface="+mj-lt"/>
                <a:ea typeface="+mj-ea"/>
                <a:cs typeface="+mj-cs"/>
              </a:rPr>
              <a:t>	To Check The Association Between Gender and types of products purchased.</a:t>
            </a:r>
            <a:br>
              <a:rPr lang="en-US" sz="2100" kern="1200" dirty="0">
                <a:solidFill>
                  <a:schemeClr val="tx1"/>
                </a:solidFill>
                <a:latin typeface="+mj-lt"/>
                <a:ea typeface="+mj-ea"/>
                <a:cs typeface="+mj-cs"/>
              </a:rPr>
            </a:br>
            <a:br>
              <a:rPr lang="en-US" sz="2100" dirty="0">
                <a:solidFill>
                  <a:schemeClr val="tx1"/>
                </a:solidFill>
              </a:rPr>
            </a:br>
            <a:r>
              <a:rPr lang="en-US" sz="2100" kern="1200" dirty="0">
                <a:solidFill>
                  <a:schemeClr val="tx1"/>
                </a:solidFill>
                <a:latin typeface="+mj-lt"/>
                <a:ea typeface="+mj-ea"/>
                <a:cs typeface="+mj-cs"/>
              </a:rPr>
              <a:t>Ho: There is no association between gender and types of products purchased</a:t>
            </a:r>
            <a:br>
              <a:rPr lang="en-US" sz="2100" kern="1200" dirty="0">
                <a:solidFill>
                  <a:schemeClr val="tx1"/>
                </a:solidFill>
                <a:latin typeface="+mj-lt"/>
                <a:ea typeface="+mj-ea"/>
                <a:cs typeface="+mj-cs"/>
              </a:rPr>
            </a:br>
            <a:r>
              <a:rPr lang="en-US" sz="2100" kern="1200" dirty="0">
                <a:solidFill>
                  <a:schemeClr val="tx1"/>
                </a:solidFill>
                <a:latin typeface="+mj-lt"/>
                <a:ea typeface="+mj-ea"/>
                <a:cs typeface="+mj-cs"/>
              </a:rPr>
              <a:t>H1: Not Ho</a:t>
            </a:r>
          </a:p>
        </p:txBody>
      </p:sp>
      <p:sp>
        <p:nvSpPr>
          <p:cNvPr id="5" name="TextBox 4">
            <a:extLst>
              <a:ext uri="{FF2B5EF4-FFF2-40B4-BE49-F238E27FC236}">
                <a16:creationId xmlns:a16="http://schemas.microsoft.com/office/drawing/2014/main" id="{883425A5-64E7-2291-E7EF-7F3C4C158786}"/>
              </a:ext>
            </a:extLst>
          </p:cNvPr>
          <p:cNvSpPr txBox="1"/>
          <p:nvPr/>
        </p:nvSpPr>
        <p:spPr>
          <a:xfrm>
            <a:off x="4733644" y="3182032"/>
            <a:ext cx="2456215" cy="339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16559">
              <a:spcAft>
                <a:spcPts val="570"/>
              </a:spcAft>
            </a:pPr>
            <a:r>
              <a:rPr lang="en-US" sz="1607" kern="1200">
                <a:solidFill>
                  <a:schemeClr val="tx1"/>
                </a:solidFill>
                <a:latin typeface="+mn-lt"/>
                <a:ea typeface="+mn-ea"/>
                <a:cs typeface="Calibri"/>
              </a:rPr>
              <a:t>​</a:t>
            </a:r>
            <a:endParaRPr lang="en-US"/>
          </a:p>
        </p:txBody>
      </p:sp>
      <p:graphicFrame>
        <p:nvGraphicFramePr>
          <p:cNvPr id="7" name="Table 6">
            <a:extLst>
              <a:ext uri="{FF2B5EF4-FFF2-40B4-BE49-F238E27FC236}">
                <a16:creationId xmlns:a16="http://schemas.microsoft.com/office/drawing/2014/main" id="{1CD54E91-C1C5-2801-7624-2400969E1373}"/>
              </a:ext>
            </a:extLst>
          </p:cNvPr>
          <p:cNvGraphicFramePr>
            <a:graphicFrameLocks noGrp="1"/>
          </p:cNvGraphicFramePr>
          <p:nvPr>
            <p:extLst>
              <p:ext uri="{D42A27DB-BD31-4B8C-83A1-F6EECF244321}">
                <p14:modId xmlns:p14="http://schemas.microsoft.com/office/powerpoint/2010/main" val="814006355"/>
              </p:ext>
            </p:extLst>
          </p:nvPr>
        </p:nvGraphicFramePr>
        <p:xfrm>
          <a:off x="838200" y="2183068"/>
          <a:ext cx="5614973" cy="2338066"/>
        </p:xfrm>
        <a:graphic>
          <a:graphicData uri="http://schemas.openxmlformats.org/drawingml/2006/table">
            <a:tbl>
              <a:tblPr firstRow="1" bandRow="1">
                <a:tableStyleId>{5C22544A-7EE6-4342-B048-85BDC9FD1C3A}</a:tableStyleId>
              </a:tblPr>
              <a:tblGrid>
                <a:gridCol w="1628544">
                  <a:extLst>
                    <a:ext uri="{9D8B030D-6E8A-4147-A177-3AD203B41FA5}">
                      <a16:colId xmlns:a16="http://schemas.microsoft.com/office/drawing/2014/main" val="2247727421"/>
                    </a:ext>
                  </a:extLst>
                </a:gridCol>
                <a:gridCol w="1284513">
                  <a:extLst>
                    <a:ext uri="{9D8B030D-6E8A-4147-A177-3AD203B41FA5}">
                      <a16:colId xmlns:a16="http://schemas.microsoft.com/office/drawing/2014/main" val="1568698972"/>
                    </a:ext>
                  </a:extLst>
                </a:gridCol>
                <a:gridCol w="1371600">
                  <a:extLst>
                    <a:ext uri="{9D8B030D-6E8A-4147-A177-3AD203B41FA5}">
                      <a16:colId xmlns:a16="http://schemas.microsoft.com/office/drawing/2014/main" val="4249618344"/>
                    </a:ext>
                  </a:extLst>
                </a:gridCol>
                <a:gridCol w="1330316">
                  <a:extLst>
                    <a:ext uri="{9D8B030D-6E8A-4147-A177-3AD203B41FA5}">
                      <a16:colId xmlns:a16="http://schemas.microsoft.com/office/drawing/2014/main" val="1432416519"/>
                    </a:ext>
                  </a:extLst>
                </a:gridCol>
              </a:tblGrid>
              <a:tr h="289378">
                <a:tc>
                  <a:txBody>
                    <a:bodyPr/>
                    <a:lstStyle/>
                    <a:p>
                      <a:pPr rtl="0" fontAlgn="b"/>
                      <a:endParaRPr lang="en-US" sz="1600" dirty="0">
                        <a:effectLst/>
                        <a:latin typeface="Century Gothic"/>
                      </a:endParaRPr>
                    </a:p>
                  </a:txBody>
                  <a:tcPr marL="28575" marR="28575" marT="19050" marB="19050" anchor="b"/>
                </a:tc>
                <a:tc>
                  <a:txBody>
                    <a:bodyPr/>
                    <a:lstStyle/>
                    <a:p>
                      <a:pPr algn="ctr" rtl="0" fontAlgn="b"/>
                      <a:r>
                        <a:rPr lang="en-US" sz="1600" dirty="0">
                          <a:effectLst/>
                          <a:latin typeface="Century Gothic"/>
                        </a:rPr>
                        <a:t>Male</a:t>
                      </a:r>
                      <a:endParaRPr lang="en-US" sz="1600" b="0">
                        <a:effectLst/>
                        <a:latin typeface="Century Gothic"/>
                      </a:endParaRPr>
                    </a:p>
                  </a:txBody>
                  <a:tcPr marL="28575" marR="28575" marT="19050" marB="19050" anchor="b"/>
                </a:tc>
                <a:tc>
                  <a:txBody>
                    <a:bodyPr/>
                    <a:lstStyle/>
                    <a:p>
                      <a:pPr algn="ctr" rtl="0" fontAlgn="b"/>
                      <a:r>
                        <a:rPr lang="en-US" sz="1600" dirty="0">
                          <a:effectLst/>
                          <a:latin typeface="Century Gothic"/>
                        </a:rPr>
                        <a:t>Female</a:t>
                      </a:r>
                      <a:endParaRPr lang="en-US" sz="1600" b="0">
                        <a:effectLst/>
                        <a:latin typeface="Century Gothic"/>
                      </a:endParaRPr>
                    </a:p>
                  </a:txBody>
                  <a:tcPr marL="28575" marR="28575" marT="19050" marB="19050" anchor="b"/>
                </a:tc>
                <a:tc>
                  <a:txBody>
                    <a:bodyPr/>
                    <a:lstStyle/>
                    <a:p>
                      <a:pPr algn="ctr" rtl="0" fontAlgn="b"/>
                      <a:r>
                        <a:rPr lang="en-US" sz="1600" dirty="0">
                          <a:effectLst/>
                          <a:latin typeface="Century Gothic"/>
                        </a:rPr>
                        <a:t>Total</a:t>
                      </a:r>
                      <a:endParaRPr lang="en-US" sz="1600" b="0">
                        <a:effectLst/>
                        <a:latin typeface="Century Gothic"/>
                      </a:endParaRPr>
                    </a:p>
                  </a:txBody>
                  <a:tcPr marL="28575" marR="28575" marT="19050" marB="19050" anchor="b"/>
                </a:tc>
                <a:extLst>
                  <a:ext uri="{0D108BD9-81ED-4DB2-BD59-A6C34878D82A}">
                    <a16:rowId xmlns:a16="http://schemas.microsoft.com/office/drawing/2014/main" val="4114511362"/>
                  </a:ext>
                </a:extLst>
              </a:tr>
              <a:tr h="289378">
                <a:tc>
                  <a:txBody>
                    <a:bodyPr/>
                    <a:lstStyle/>
                    <a:p>
                      <a:pPr algn="ctr" rtl="0" fontAlgn="b"/>
                      <a:r>
                        <a:rPr lang="en-US" sz="1600" dirty="0">
                          <a:effectLst/>
                          <a:latin typeface="Century Gothic"/>
                        </a:rPr>
                        <a:t>Fashion</a:t>
                      </a:r>
                      <a:endParaRPr lang="en-US" sz="1600" b="0">
                        <a:effectLst/>
                        <a:latin typeface="Century Gothic"/>
                      </a:endParaRPr>
                    </a:p>
                  </a:txBody>
                  <a:tcPr marL="28575" marR="28575" marT="19050" marB="19050" anchor="b"/>
                </a:tc>
                <a:tc>
                  <a:txBody>
                    <a:bodyPr/>
                    <a:lstStyle/>
                    <a:p>
                      <a:pPr algn="ctr" rtl="0" fontAlgn="b"/>
                      <a:r>
                        <a:rPr lang="en-US" sz="1600" dirty="0">
                          <a:effectLst/>
                          <a:latin typeface="Century Gothic"/>
                        </a:rPr>
                        <a:t>41</a:t>
                      </a:r>
                      <a:endParaRPr lang="en-US" sz="1600" b="0">
                        <a:effectLst/>
                        <a:latin typeface="Century Gothic"/>
                      </a:endParaRPr>
                    </a:p>
                  </a:txBody>
                  <a:tcPr marL="28575" marR="28575" marT="19050" marB="19050" anchor="b"/>
                </a:tc>
                <a:tc>
                  <a:txBody>
                    <a:bodyPr/>
                    <a:lstStyle/>
                    <a:p>
                      <a:pPr algn="ctr" rtl="0" fontAlgn="b"/>
                      <a:r>
                        <a:rPr lang="en-US" sz="1600" dirty="0">
                          <a:effectLst/>
                          <a:latin typeface="Century Gothic"/>
                        </a:rPr>
                        <a:t>119</a:t>
                      </a:r>
                      <a:endParaRPr lang="en-US" sz="1600" b="0">
                        <a:effectLst/>
                        <a:latin typeface="Century Gothic"/>
                      </a:endParaRPr>
                    </a:p>
                  </a:txBody>
                  <a:tcPr marL="28575" marR="28575" marT="19050" marB="19050" anchor="b"/>
                </a:tc>
                <a:tc>
                  <a:txBody>
                    <a:bodyPr/>
                    <a:lstStyle/>
                    <a:p>
                      <a:pPr algn="ctr" rtl="0" fontAlgn="b"/>
                      <a:r>
                        <a:rPr lang="en-US" sz="1600" dirty="0">
                          <a:effectLst/>
                          <a:latin typeface="Century Gothic"/>
                        </a:rPr>
                        <a:t>160</a:t>
                      </a:r>
                      <a:endParaRPr lang="en-US" sz="1600" b="0">
                        <a:effectLst/>
                        <a:latin typeface="Century Gothic"/>
                      </a:endParaRPr>
                    </a:p>
                  </a:txBody>
                  <a:tcPr marL="28575" marR="28575" marT="19050" marB="19050" anchor="b"/>
                </a:tc>
                <a:extLst>
                  <a:ext uri="{0D108BD9-81ED-4DB2-BD59-A6C34878D82A}">
                    <a16:rowId xmlns:a16="http://schemas.microsoft.com/office/drawing/2014/main" val="3830707458"/>
                  </a:ext>
                </a:extLst>
              </a:tr>
              <a:tr h="289378">
                <a:tc>
                  <a:txBody>
                    <a:bodyPr/>
                    <a:lstStyle/>
                    <a:p>
                      <a:pPr algn="ctr" rtl="0" fontAlgn="b"/>
                      <a:r>
                        <a:rPr lang="en-US" sz="1600" dirty="0">
                          <a:effectLst/>
                          <a:latin typeface="Century Gothic"/>
                        </a:rPr>
                        <a:t>Beauty</a:t>
                      </a:r>
                      <a:endParaRPr lang="en-US" sz="1600" b="0">
                        <a:effectLst/>
                        <a:latin typeface="Century Gothic"/>
                      </a:endParaRPr>
                    </a:p>
                  </a:txBody>
                  <a:tcPr marL="28575" marR="28575" marT="19050" marB="19050" anchor="b"/>
                </a:tc>
                <a:tc>
                  <a:txBody>
                    <a:bodyPr/>
                    <a:lstStyle/>
                    <a:p>
                      <a:pPr algn="ctr" rtl="0" fontAlgn="b"/>
                      <a:r>
                        <a:rPr lang="en-US" sz="1600" dirty="0">
                          <a:effectLst/>
                          <a:latin typeface="Century Gothic"/>
                        </a:rPr>
                        <a:t>14</a:t>
                      </a:r>
                      <a:endParaRPr lang="en-US" sz="1600" b="0">
                        <a:effectLst/>
                        <a:latin typeface="Century Gothic"/>
                      </a:endParaRPr>
                    </a:p>
                  </a:txBody>
                  <a:tcPr marL="28575" marR="28575" marT="19050" marB="19050" anchor="b"/>
                </a:tc>
                <a:tc>
                  <a:txBody>
                    <a:bodyPr/>
                    <a:lstStyle/>
                    <a:p>
                      <a:pPr algn="ctr" rtl="0" fontAlgn="b"/>
                      <a:r>
                        <a:rPr lang="en-US" sz="1600" dirty="0">
                          <a:effectLst/>
                          <a:latin typeface="Century Gothic"/>
                        </a:rPr>
                        <a:t>95</a:t>
                      </a:r>
                      <a:endParaRPr lang="en-US" sz="1600" b="0">
                        <a:effectLst/>
                        <a:latin typeface="Century Gothic"/>
                      </a:endParaRPr>
                    </a:p>
                  </a:txBody>
                  <a:tcPr marL="28575" marR="28575" marT="19050" marB="19050" anchor="b"/>
                </a:tc>
                <a:tc>
                  <a:txBody>
                    <a:bodyPr/>
                    <a:lstStyle/>
                    <a:p>
                      <a:pPr algn="ctr" rtl="0" fontAlgn="b"/>
                      <a:r>
                        <a:rPr lang="en-US" sz="1600" dirty="0">
                          <a:effectLst/>
                          <a:latin typeface="Century Gothic"/>
                        </a:rPr>
                        <a:t>109</a:t>
                      </a:r>
                      <a:endParaRPr lang="en-US" sz="1600" b="0">
                        <a:effectLst/>
                        <a:latin typeface="Century Gothic"/>
                      </a:endParaRPr>
                    </a:p>
                  </a:txBody>
                  <a:tcPr marL="28575" marR="28575" marT="19050" marB="19050" anchor="b"/>
                </a:tc>
                <a:extLst>
                  <a:ext uri="{0D108BD9-81ED-4DB2-BD59-A6C34878D82A}">
                    <a16:rowId xmlns:a16="http://schemas.microsoft.com/office/drawing/2014/main" val="3216040523"/>
                  </a:ext>
                </a:extLst>
              </a:tr>
              <a:tr h="289378">
                <a:tc>
                  <a:txBody>
                    <a:bodyPr/>
                    <a:lstStyle/>
                    <a:p>
                      <a:pPr algn="ctr" rtl="0" fontAlgn="b"/>
                      <a:r>
                        <a:rPr lang="en-US" sz="1600" dirty="0">
                          <a:effectLst/>
                          <a:latin typeface="Century Gothic"/>
                        </a:rPr>
                        <a:t>Home Products</a:t>
                      </a:r>
                      <a:endParaRPr lang="en-US" sz="1600" b="0">
                        <a:effectLst/>
                        <a:latin typeface="Century Gothic"/>
                      </a:endParaRPr>
                    </a:p>
                  </a:txBody>
                  <a:tcPr marL="28575" marR="28575" marT="19050" marB="19050" anchor="b"/>
                </a:tc>
                <a:tc>
                  <a:txBody>
                    <a:bodyPr/>
                    <a:lstStyle/>
                    <a:p>
                      <a:pPr algn="ctr" rtl="0" fontAlgn="b"/>
                      <a:r>
                        <a:rPr lang="en-US" sz="1600" dirty="0">
                          <a:effectLst/>
                          <a:latin typeface="Century Gothic"/>
                        </a:rPr>
                        <a:t>21</a:t>
                      </a:r>
                      <a:endParaRPr lang="en-US" sz="1600" b="0">
                        <a:effectLst/>
                        <a:latin typeface="Century Gothic"/>
                      </a:endParaRPr>
                    </a:p>
                  </a:txBody>
                  <a:tcPr marL="28575" marR="28575" marT="19050" marB="19050" anchor="b"/>
                </a:tc>
                <a:tc>
                  <a:txBody>
                    <a:bodyPr/>
                    <a:lstStyle/>
                    <a:p>
                      <a:pPr algn="ctr" rtl="0" fontAlgn="b"/>
                      <a:r>
                        <a:rPr lang="en-US" sz="1600" dirty="0">
                          <a:effectLst/>
                          <a:latin typeface="Century Gothic"/>
                        </a:rPr>
                        <a:t>51</a:t>
                      </a:r>
                      <a:endParaRPr lang="en-US" sz="1600" b="0">
                        <a:effectLst/>
                        <a:latin typeface="Century Gothic"/>
                      </a:endParaRPr>
                    </a:p>
                  </a:txBody>
                  <a:tcPr marL="28575" marR="28575" marT="19050" marB="19050" anchor="b"/>
                </a:tc>
                <a:tc>
                  <a:txBody>
                    <a:bodyPr/>
                    <a:lstStyle/>
                    <a:p>
                      <a:pPr algn="ctr" rtl="0" fontAlgn="b"/>
                      <a:r>
                        <a:rPr lang="en-US" sz="1600" dirty="0">
                          <a:effectLst/>
                          <a:latin typeface="Century Gothic"/>
                        </a:rPr>
                        <a:t>72</a:t>
                      </a:r>
                      <a:endParaRPr lang="en-US" sz="1600" b="0">
                        <a:effectLst/>
                        <a:latin typeface="Century Gothic"/>
                      </a:endParaRPr>
                    </a:p>
                  </a:txBody>
                  <a:tcPr marL="28575" marR="28575" marT="19050" marB="19050" anchor="b"/>
                </a:tc>
                <a:extLst>
                  <a:ext uri="{0D108BD9-81ED-4DB2-BD59-A6C34878D82A}">
                    <a16:rowId xmlns:a16="http://schemas.microsoft.com/office/drawing/2014/main" val="1617009635"/>
                  </a:ext>
                </a:extLst>
              </a:tr>
              <a:tr h="289378">
                <a:tc>
                  <a:txBody>
                    <a:bodyPr/>
                    <a:lstStyle/>
                    <a:p>
                      <a:pPr algn="ctr" rtl="0" fontAlgn="b"/>
                      <a:r>
                        <a:rPr lang="en-US" sz="1600" dirty="0">
                          <a:effectLst/>
                          <a:latin typeface="Century Gothic"/>
                        </a:rPr>
                        <a:t>Electronics</a:t>
                      </a:r>
                      <a:endParaRPr lang="en-US" sz="1600" b="0">
                        <a:effectLst/>
                        <a:latin typeface="Century Gothic"/>
                      </a:endParaRPr>
                    </a:p>
                  </a:txBody>
                  <a:tcPr marL="28575" marR="28575" marT="19050" marB="19050" anchor="b"/>
                </a:tc>
                <a:tc>
                  <a:txBody>
                    <a:bodyPr/>
                    <a:lstStyle/>
                    <a:p>
                      <a:pPr algn="ctr" rtl="0" fontAlgn="b"/>
                      <a:r>
                        <a:rPr lang="en-US" sz="1600" dirty="0">
                          <a:effectLst/>
                          <a:latin typeface="Century Gothic"/>
                        </a:rPr>
                        <a:t>61</a:t>
                      </a:r>
                      <a:endParaRPr lang="en-US" sz="1600" b="0">
                        <a:effectLst/>
                        <a:latin typeface="Century Gothic"/>
                      </a:endParaRPr>
                    </a:p>
                  </a:txBody>
                  <a:tcPr marL="28575" marR="28575" marT="19050" marB="19050" anchor="b"/>
                </a:tc>
                <a:tc>
                  <a:txBody>
                    <a:bodyPr/>
                    <a:lstStyle/>
                    <a:p>
                      <a:pPr algn="ctr" rtl="0" fontAlgn="b"/>
                      <a:r>
                        <a:rPr lang="en-US" sz="1600" dirty="0">
                          <a:effectLst/>
                          <a:latin typeface="Century Gothic"/>
                        </a:rPr>
                        <a:t>33</a:t>
                      </a:r>
                      <a:endParaRPr lang="en-US" sz="1600" b="0">
                        <a:effectLst/>
                        <a:latin typeface="Century Gothic"/>
                      </a:endParaRPr>
                    </a:p>
                  </a:txBody>
                  <a:tcPr marL="28575" marR="28575" marT="19050" marB="19050" anchor="b"/>
                </a:tc>
                <a:tc>
                  <a:txBody>
                    <a:bodyPr/>
                    <a:lstStyle/>
                    <a:p>
                      <a:pPr algn="ctr" rtl="0" fontAlgn="b"/>
                      <a:r>
                        <a:rPr lang="en-US" sz="1600" dirty="0">
                          <a:effectLst/>
                          <a:latin typeface="Century Gothic"/>
                        </a:rPr>
                        <a:t>94</a:t>
                      </a:r>
                      <a:endParaRPr lang="en-US" sz="1600" b="0">
                        <a:effectLst/>
                        <a:latin typeface="Century Gothic"/>
                      </a:endParaRPr>
                    </a:p>
                  </a:txBody>
                  <a:tcPr marL="28575" marR="28575" marT="19050" marB="19050" anchor="b"/>
                </a:tc>
                <a:extLst>
                  <a:ext uri="{0D108BD9-81ED-4DB2-BD59-A6C34878D82A}">
                    <a16:rowId xmlns:a16="http://schemas.microsoft.com/office/drawing/2014/main" val="958217516"/>
                  </a:ext>
                </a:extLst>
              </a:tr>
              <a:tr h="289378">
                <a:tc>
                  <a:txBody>
                    <a:bodyPr/>
                    <a:lstStyle/>
                    <a:p>
                      <a:pPr algn="ctr" rtl="0" fontAlgn="b"/>
                      <a:r>
                        <a:rPr lang="en-US" sz="1600" dirty="0">
                          <a:effectLst/>
                          <a:latin typeface="Century Gothic"/>
                        </a:rPr>
                        <a:t>Food</a:t>
                      </a:r>
                      <a:endParaRPr lang="en-US" sz="1600" b="0">
                        <a:effectLst/>
                        <a:latin typeface="Century Gothic"/>
                      </a:endParaRPr>
                    </a:p>
                  </a:txBody>
                  <a:tcPr marL="28575" marR="28575" marT="19050" marB="19050" anchor="b"/>
                </a:tc>
                <a:tc>
                  <a:txBody>
                    <a:bodyPr/>
                    <a:lstStyle/>
                    <a:p>
                      <a:pPr algn="ctr" rtl="0" fontAlgn="b"/>
                      <a:r>
                        <a:rPr lang="en-US" sz="1600" dirty="0">
                          <a:effectLst/>
                          <a:latin typeface="Century Gothic"/>
                        </a:rPr>
                        <a:t>40</a:t>
                      </a:r>
                      <a:endParaRPr lang="en-US" sz="1600" b="0">
                        <a:effectLst/>
                        <a:latin typeface="Century Gothic"/>
                      </a:endParaRPr>
                    </a:p>
                  </a:txBody>
                  <a:tcPr marL="28575" marR="28575" marT="19050" marB="19050" anchor="b"/>
                </a:tc>
                <a:tc>
                  <a:txBody>
                    <a:bodyPr/>
                    <a:lstStyle/>
                    <a:p>
                      <a:pPr algn="ctr" rtl="0" fontAlgn="b"/>
                      <a:r>
                        <a:rPr lang="en-US" sz="1600" dirty="0">
                          <a:effectLst/>
                          <a:latin typeface="Century Gothic"/>
                        </a:rPr>
                        <a:t>76</a:t>
                      </a:r>
                      <a:endParaRPr lang="en-US" sz="1600" b="0">
                        <a:effectLst/>
                        <a:latin typeface="Century Gothic"/>
                      </a:endParaRPr>
                    </a:p>
                  </a:txBody>
                  <a:tcPr marL="28575" marR="28575" marT="19050" marB="19050" anchor="b"/>
                </a:tc>
                <a:tc>
                  <a:txBody>
                    <a:bodyPr/>
                    <a:lstStyle/>
                    <a:p>
                      <a:pPr algn="ctr" rtl="0" fontAlgn="b"/>
                      <a:r>
                        <a:rPr lang="en-US" sz="1600" dirty="0">
                          <a:effectLst/>
                          <a:latin typeface="Century Gothic"/>
                        </a:rPr>
                        <a:t>116</a:t>
                      </a:r>
                      <a:endParaRPr lang="en-US" sz="1600" b="0">
                        <a:effectLst/>
                        <a:latin typeface="Century Gothic"/>
                      </a:endParaRPr>
                    </a:p>
                  </a:txBody>
                  <a:tcPr marL="28575" marR="28575" marT="19050" marB="19050" anchor="b"/>
                </a:tc>
                <a:extLst>
                  <a:ext uri="{0D108BD9-81ED-4DB2-BD59-A6C34878D82A}">
                    <a16:rowId xmlns:a16="http://schemas.microsoft.com/office/drawing/2014/main" val="3069647064"/>
                  </a:ext>
                </a:extLst>
              </a:tr>
              <a:tr h="289378">
                <a:tc>
                  <a:txBody>
                    <a:bodyPr/>
                    <a:lstStyle/>
                    <a:p>
                      <a:pPr algn="ctr" rtl="0" fontAlgn="b"/>
                      <a:r>
                        <a:rPr lang="en-US" sz="1600" dirty="0">
                          <a:effectLst/>
                          <a:latin typeface="Century Gothic"/>
                        </a:rPr>
                        <a:t>Total</a:t>
                      </a:r>
                      <a:endParaRPr lang="en-US" sz="1600" b="0">
                        <a:effectLst/>
                        <a:latin typeface="Century Gothic"/>
                      </a:endParaRPr>
                    </a:p>
                  </a:txBody>
                  <a:tcPr marL="28575" marR="28575" marT="19050" marB="19050" anchor="b"/>
                </a:tc>
                <a:tc>
                  <a:txBody>
                    <a:bodyPr/>
                    <a:lstStyle/>
                    <a:p>
                      <a:pPr algn="ctr" rtl="0" fontAlgn="b"/>
                      <a:r>
                        <a:rPr lang="en-US" sz="1600" dirty="0">
                          <a:effectLst/>
                          <a:latin typeface="Century Gothic"/>
                        </a:rPr>
                        <a:t>177</a:t>
                      </a:r>
                      <a:endParaRPr lang="en-US" sz="1600" b="0">
                        <a:effectLst/>
                        <a:latin typeface="Century Gothic"/>
                      </a:endParaRPr>
                    </a:p>
                  </a:txBody>
                  <a:tcPr marL="28575" marR="28575" marT="19050" marB="19050" anchor="b"/>
                </a:tc>
                <a:tc>
                  <a:txBody>
                    <a:bodyPr/>
                    <a:lstStyle/>
                    <a:p>
                      <a:pPr algn="ctr" rtl="0" fontAlgn="b"/>
                      <a:r>
                        <a:rPr lang="en-US" sz="1600" dirty="0">
                          <a:effectLst/>
                          <a:latin typeface="Century Gothic"/>
                        </a:rPr>
                        <a:t>374</a:t>
                      </a:r>
                      <a:endParaRPr lang="en-US" sz="1600" b="0">
                        <a:effectLst/>
                        <a:latin typeface="Century Gothic"/>
                      </a:endParaRPr>
                    </a:p>
                  </a:txBody>
                  <a:tcPr marL="28575" marR="28575" marT="19050" marB="19050" anchor="b"/>
                </a:tc>
                <a:tc>
                  <a:txBody>
                    <a:bodyPr/>
                    <a:lstStyle/>
                    <a:p>
                      <a:pPr algn="ctr" rtl="0" fontAlgn="b"/>
                      <a:r>
                        <a:rPr lang="en-US" sz="1600" dirty="0">
                          <a:effectLst/>
                          <a:latin typeface="Century Gothic"/>
                        </a:rPr>
                        <a:t>551</a:t>
                      </a:r>
                      <a:endParaRPr lang="en-US" sz="1600" b="0">
                        <a:effectLst/>
                        <a:latin typeface="Century Gothic"/>
                      </a:endParaRPr>
                    </a:p>
                  </a:txBody>
                  <a:tcPr marL="28575" marR="28575" marT="19050" marB="19050" anchor="b"/>
                </a:tc>
                <a:extLst>
                  <a:ext uri="{0D108BD9-81ED-4DB2-BD59-A6C34878D82A}">
                    <a16:rowId xmlns:a16="http://schemas.microsoft.com/office/drawing/2014/main" val="3192228101"/>
                  </a:ext>
                </a:extLst>
              </a:tr>
              <a:tr h="289378">
                <a:tc>
                  <a:txBody>
                    <a:bodyPr/>
                    <a:lstStyle/>
                    <a:p>
                      <a:pPr algn="ctr" rtl="0" fontAlgn="b"/>
                      <a:endParaRPr lang="en-US" b="0">
                        <a:effectLst/>
                        <a:latin typeface="Arial" panose="020B0604020202020204" pitchFamily="34" charset="0"/>
                      </a:endParaRPr>
                    </a:p>
                  </a:txBody>
                  <a:tcPr marL="28575" marR="28575" marT="19050" marB="19050" anchor="b"/>
                </a:tc>
                <a:tc>
                  <a:txBody>
                    <a:bodyPr/>
                    <a:lstStyle/>
                    <a:p>
                      <a:pPr algn="ctr" rtl="0" fontAlgn="b"/>
                      <a:endParaRPr lang="en-US" b="0">
                        <a:effectLst/>
                        <a:latin typeface="Arial" panose="020B0604020202020204" pitchFamily="34" charset="0"/>
                      </a:endParaRPr>
                    </a:p>
                  </a:txBody>
                  <a:tcPr marL="28575" marR="28575" marT="19050" marB="19050" anchor="b"/>
                </a:tc>
                <a:tc>
                  <a:txBody>
                    <a:bodyPr/>
                    <a:lstStyle/>
                    <a:p>
                      <a:pPr algn="ctr" rtl="0" fontAlgn="b"/>
                      <a:endParaRPr lang="en-US" b="0">
                        <a:effectLst/>
                        <a:latin typeface="Arial" panose="020B0604020202020204" pitchFamily="34" charset="0"/>
                      </a:endParaRPr>
                    </a:p>
                  </a:txBody>
                  <a:tcPr marL="28575" marR="28575" marT="19050" marB="19050" anchor="b"/>
                </a:tc>
                <a:tc>
                  <a:txBody>
                    <a:bodyPr/>
                    <a:lstStyle/>
                    <a:p>
                      <a:pPr algn="ctr" rtl="0" fontAlgn="b"/>
                      <a:endParaRPr lang="en-US" b="0">
                        <a:effectLst/>
                        <a:latin typeface="Arial" panose="020B0604020202020204" pitchFamily="34" charset="0"/>
                      </a:endParaRPr>
                    </a:p>
                  </a:txBody>
                  <a:tcPr marL="28575" marR="28575" marT="19050" marB="19050" anchor="b"/>
                </a:tc>
                <a:extLst>
                  <a:ext uri="{0D108BD9-81ED-4DB2-BD59-A6C34878D82A}">
                    <a16:rowId xmlns:a16="http://schemas.microsoft.com/office/drawing/2014/main" val="555288062"/>
                  </a:ext>
                </a:extLst>
              </a:tr>
            </a:tbl>
          </a:graphicData>
        </a:graphic>
      </p:graphicFrame>
      <p:graphicFrame>
        <p:nvGraphicFramePr>
          <p:cNvPr id="9" name="Table 8">
            <a:extLst>
              <a:ext uri="{FF2B5EF4-FFF2-40B4-BE49-F238E27FC236}">
                <a16:creationId xmlns:a16="http://schemas.microsoft.com/office/drawing/2014/main" id="{F1F5613F-45AD-6873-8999-8806A1769BC3}"/>
              </a:ext>
            </a:extLst>
          </p:cNvPr>
          <p:cNvGraphicFramePr>
            <a:graphicFrameLocks noGrp="1"/>
          </p:cNvGraphicFramePr>
          <p:nvPr>
            <p:extLst>
              <p:ext uri="{D42A27DB-BD31-4B8C-83A1-F6EECF244321}">
                <p14:modId xmlns:p14="http://schemas.microsoft.com/office/powerpoint/2010/main" val="1314181144"/>
              </p:ext>
            </p:extLst>
          </p:nvPr>
        </p:nvGraphicFramePr>
        <p:xfrm>
          <a:off x="6521001" y="2450832"/>
          <a:ext cx="5079981" cy="1691640"/>
        </p:xfrm>
        <a:graphic>
          <a:graphicData uri="http://schemas.openxmlformats.org/drawingml/2006/table">
            <a:tbl>
              <a:tblPr firstRow="1" bandRow="1">
                <a:tableStyleId>{5C22544A-7EE6-4342-B048-85BDC9FD1C3A}</a:tableStyleId>
              </a:tblPr>
              <a:tblGrid>
                <a:gridCol w="1693327">
                  <a:extLst>
                    <a:ext uri="{9D8B030D-6E8A-4147-A177-3AD203B41FA5}">
                      <a16:colId xmlns:a16="http://schemas.microsoft.com/office/drawing/2014/main" val="1242597933"/>
                    </a:ext>
                  </a:extLst>
                </a:gridCol>
                <a:gridCol w="1693327">
                  <a:extLst>
                    <a:ext uri="{9D8B030D-6E8A-4147-A177-3AD203B41FA5}">
                      <a16:colId xmlns:a16="http://schemas.microsoft.com/office/drawing/2014/main" val="2493438557"/>
                    </a:ext>
                  </a:extLst>
                </a:gridCol>
                <a:gridCol w="1693327">
                  <a:extLst>
                    <a:ext uri="{9D8B030D-6E8A-4147-A177-3AD203B41FA5}">
                      <a16:colId xmlns:a16="http://schemas.microsoft.com/office/drawing/2014/main" val="4137835369"/>
                    </a:ext>
                  </a:extLst>
                </a:gridCol>
              </a:tblGrid>
              <a:tr h="200025">
                <a:tc>
                  <a:txBody>
                    <a:bodyPr/>
                    <a:lstStyle/>
                    <a:p>
                      <a:pPr algn="ctr" rtl="0" fontAlgn="b"/>
                      <a:endParaRPr lang="en-US" sz="1600" dirty="0">
                        <a:effectLst/>
                        <a:latin typeface="Century Gothic"/>
                      </a:endParaRPr>
                    </a:p>
                  </a:txBody>
                  <a:tcPr marL="28575" marR="28575" marT="19050" marB="19050" anchor="b"/>
                </a:tc>
                <a:tc>
                  <a:txBody>
                    <a:bodyPr/>
                    <a:lstStyle/>
                    <a:p>
                      <a:pPr algn="ctr" rtl="0" fontAlgn="b"/>
                      <a:r>
                        <a:rPr lang="en-US" sz="1600" dirty="0">
                          <a:effectLst/>
                          <a:latin typeface="Century Gothic"/>
                        </a:rPr>
                        <a:t>Male</a:t>
                      </a:r>
                    </a:p>
                  </a:txBody>
                  <a:tcPr marL="28575" marR="28575" marT="19050" marB="19050" anchor="b"/>
                </a:tc>
                <a:tc>
                  <a:txBody>
                    <a:bodyPr/>
                    <a:lstStyle/>
                    <a:p>
                      <a:pPr algn="ctr" rtl="0" fontAlgn="b"/>
                      <a:r>
                        <a:rPr lang="en-US" sz="1600" dirty="0">
                          <a:effectLst/>
                          <a:latin typeface="Century Gothic"/>
                        </a:rPr>
                        <a:t>Female</a:t>
                      </a:r>
                    </a:p>
                  </a:txBody>
                  <a:tcPr marL="28575" marR="28575" marT="19050" marB="19050" anchor="b"/>
                </a:tc>
                <a:extLst>
                  <a:ext uri="{0D108BD9-81ED-4DB2-BD59-A6C34878D82A}">
                    <a16:rowId xmlns:a16="http://schemas.microsoft.com/office/drawing/2014/main" val="1216393678"/>
                  </a:ext>
                </a:extLst>
              </a:tr>
              <a:tr h="200025">
                <a:tc>
                  <a:txBody>
                    <a:bodyPr/>
                    <a:lstStyle/>
                    <a:p>
                      <a:pPr algn="ctr" rtl="0" fontAlgn="b"/>
                      <a:r>
                        <a:rPr lang="en-US" sz="1600" dirty="0">
                          <a:effectLst/>
                          <a:latin typeface="Century Gothic"/>
                        </a:rPr>
                        <a:t>Fashion</a:t>
                      </a:r>
                    </a:p>
                  </a:txBody>
                  <a:tcPr marL="28575" marR="28575" marT="19050" marB="19050" anchor="b"/>
                </a:tc>
                <a:tc>
                  <a:txBody>
                    <a:bodyPr/>
                    <a:lstStyle/>
                    <a:p>
                      <a:pPr algn="ctr" rtl="0" fontAlgn="b"/>
                      <a:r>
                        <a:rPr lang="en-US" sz="1600" dirty="0">
                          <a:effectLst/>
                          <a:latin typeface="Century Gothic"/>
                        </a:rPr>
                        <a:t>51.39745917</a:t>
                      </a:r>
                    </a:p>
                  </a:txBody>
                  <a:tcPr marL="28575" marR="28575" marT="19050" marB="19050" anchor="b"/>
                </a:tc>
                <a:tc>
                  <a:txBody>
                    <a:bodyPr/>
                    <a:lstStyle/>
                    <a:p>
                      <a:pPr algn="ctr" rtl="0" fontAlgn="b"/>
                      <a:r>
                        <a:rPr lang="en-US" sz="1600" dirty="0">
                          <a:effectLst/>
                          <a:latin typeface="Century Gothic"/>
                        </a:rPr>
                        <a:t>108.6025408</a:t>
                      </a:r>
                    </a:p>
                  </a:txBody>
                  <a:tcPr marL="28575" marR="28575" marT="19050" marB="19050" anchor="b"/>
                </a:tc>
                <a:extLst>
                  <a:ext uri="{0D108BD9-81ED-4DB2-BD59-A6C34878D82A}">
                    <a16:rowId xmlns:a16="http://schemas.microsoft.com/office/drawing/2014/main" val="365053313"/>
                  </a:ext>
                </a:extLst>
              </a:tr>
              <a:tr h="200025">
                <a:tc>
                  <a:txBody>
                    <a:bodyPr/>
                    <a:lstStyle/>
                    <a:p>
                      <a:pPr algn="ctr" rtl="0" fontAlgn="b"/>
                      <a:r>
                        <a:rPr lang="en-US" sz="1600" dirty="0">
                          <a:effectLst/>
                          <a:latin typeface="Century Gothic"/>
                        </a:rPr>
                        <a:t>Beauty</a:t>
                      </a:r>
                    </a:p>
                  </a:txBody>
                  <a:tcPr marL="28575" marR="28575" marT="19050" marB="19050" anchor="b"/>
                </a:tc>
                <a:tc>
                  <a:txBody>
                    <a:bodyPr/>
                    <a:lstStyle/>
                    <a:p>
                      <a:pPr algn="ctr" rtl="0" fontAlgn="b"/>
                      <a:r>
                        <a:rPr lang="en-US" sz="1600" dirty="0">
                          <a:effectLst/>
                          <a:latin typeface="Century Gothic"/>
                        </a:rPr>
                        <a:t>35.01451906</a:t>
                      </a:r>
                    </a:p>
                  </a:txBody>
                  <a:tcPr marL="28575" marR="28575" marT="19050" marB="19050" anchor="b"/>
                </a:tc>
                <a:tc>
                  <a:txBody>
                    <a:bodyPr/>
                    <a:lstStyle/>
                    <a:p>
                      <a:pPr algn="ctr" rtl="0" fontAlgn="b"/>
                      <a:r>
                        <a:rPr lang="en-US" sz="1600" dirty="0">
                          <a:effectLst/>
                          <a:latin typeface="Century Gothic"/>
                        </a:rPr>
                        <a:t>73.98548094</a:t>
                      </a:r>
                    </a:p>
                  </a:txBody>
                  <a:tcPr marL="28575" marR="28575" marT="19050" marB="19050" anchor="b"/>
                </a:tc>
                <a:extLst>
                  <a:ext uri="{0D108BD9-81ED-4DB2-BD59-A6C34878D82A}">
                    <a16:rowId xmlns:a16="http://schemas.microsoft.com/office/drawing/2014/main" val="2569920665"/>
                  </a:ext>
                </a:extLst>
              </a:tr>
              <a:tr h="200025">
                <a:tc>
                  <a:txBody>
                    <a:bodyPr/>
                    <a:lstStyle/>
                    <a:p>
                      <a:pPr algn="ctr" rtl="0" fontAlgn="b"/>
                      <a:r>
                        <a:rPr lang="en-US" sz="1600" dirty="0">
                          <a:effectLst/>
                          <a:latin typeface="Century Gothic"/>
                        </a:rPr>
                        <a:t>Home Products</a:t>
                      </a:r>
                    </a:p>
                  </a:txBody>
                  <a:tcPr marL="28575" marR="28575" marT="19050" marB="19050" anchor="b"/>
                </a:tc>
                <a:tc>
                  <a:txBody>
                    <a:bodyPr/>
                    <a:lstStyle/>
                    <a:p>
                      <a:pPr algn="ctr" rtl="0" fontAlgn="b"/>
                      <a:r>
                        <a:rPr lang="en-US" sz="1600" dirty="0">
                          <a:effectLst/>
                          <a:latin typeface="Century Gothic"/>
                        </a:rPr>
                        <a:t>23.12885662</a:t>
                      </a:r>
                    </a:p>
                  </a:txBody>
                  <a:tcPr marL="28575" marR="28575" marT="19050" marB="19050" anchor="b"/>
                </a:tc>
                <a:tc>
                  <a:txBody>
                    <a:bodyPr/>
                    <a:lstStyle/>
                    <a:p>
                      <a:pPr algn="ctr" rtl="0" fontAlgn="b"/>
                      <a:r>
                        <a:rPr lang="en-US" sz="1600" dirty="0">
                          <a:effectLst/>
                          <a:latin typeface="Century Gothic"/>
                        </a:rPr>
                        <a:t>48.87114338</a:t>
                      </a:r>
                    </a:p>
                  </a:txBody>
                  <a:tcPr marL="28575" marR="28575" marT="19050" marB="19050" anchor="b"/>
                </a:tc>
                <a:extLst>
                  <a:ext uri="{0D108BD9-81ED-4DB2-BD59-A6C34878D82A}">
                    <a16:rowId xmlns:a16="http://schemas.microsoft.com/office/drawing/2014/main" val="2491374846"/>
                  </a:ext>
                </a:extLst>
              </a:tr>
              <a:tr h="200025">
                <a:tc>
                  <a:txBody>
                    <a:bodyPr/>
                    <a:lstStyle/>
                    <a:p>
                      <a:pPr algn="ctr" rtl="0" fontAlgn="b"/>
                      <a:r>
                        <a:rPr lang="en-US" sz="1600" dirty="0">
                          <a:effectLst/>
                          <a:latin typeface="Century Gothic"/>
                        </a:rPr>
                        <a:t>Electronics</a:t>
                      </a:r>
                    </a:p>
                  </a:txBody>
                  <a:tcPr marL="28575" marR="28575" marT="19050" marB="19050" anchor="b"/>
                </a:tc>
                <a:tc>
                  <a:txBody>
                    <a:bodyPr/>
                    <a:lstStyle/>
                    <a:p>
                      <a:pPr algn="ctr" rtl="0" fontAlgn="b"/>
                      <a:r>
                        <a:rPr lang="en-US" sz="1600" dirty="0">
                          <a:effectLst/>
                          <a:latin typeface="Century Gothic"/>
                        </a:rPr>
                        <a:t>30.19600726</a:t>
                      </a:r>
                    </a:p>
                  </a:txBody>
                  <a:tcPr marL="28575" marR="28575" marT="19050" marB="19050" anchor="b"/>
                </a:tc>
                <a:tc>
                  <a:txBody>
                    <a:bodyPr/>
                    <a:lstStyle/>
                    <a:p>
                      <a:pPr algn="ctr" rtl="0" fontAlgn="b"/>
                      <a:r>
                        <a:rPr lang="en-US" sz="1600" dirty="0">
                          <a:effectLst/>
                          <a:latin typeface="Century Gothic"/>
                        </a:rPr>
                        <a:t>63.80399274</a:t>
                      </a:r>
                    </a:p>
                  </a:txBody>
                  <a:tcPr marL="28575" marR="28575" marT="19050" marB="19050" anchor="b"/>
                </a:tc>
                <a:extLst>
                  <a:ext uri="{0D108BD9-81ED-4DB2-BD59-A6C34878D82A}">
                    <a16:rowId xmlns:a16="http://schemas.microsoft.com/office/drawing/2014/main" val="2805280826"/>
                  </a:ext>
                </a:extLst>
              </a:tr>
              <a:tr h="200025">
                <a:tc>
                  <a:txBody>
                    <a:bodyPr/>
                    <a:lstStyle/>
                    <a:p>
                      <a:pPr algn="ctr" rtl="0" fontAlgn="b"/>
                      <a:r>
                        <a:rPr lang="en-US" sz="1600" dirty="0">
                          <a:effectLst/>
                          <a:latin typeface="Century Gothic"/>
                        </a:rPr>
                        <a:t>Food</a:t>
                      </a:r>
                    </a:p>
                  </a:txBody>
                  <a:tcPr marL="28575" marR="28575" marT="19050" marB="19050" anchor="b"/>
                </a:tc>
                <a:tc>
                  <a:txBody>
                    <a:bodyPr/>
                    <a:lstStyle/>
                    <a:p>
                      <a:pPr algn="ctr" rtl="0" fontAlgn="b"/>
                      <a:r>
                        <a:rPr lang="en-US" sz="1600" dirty="0">
                          <a:effectLst/>
                          <a:latin typeface="Century Gothic"/>
                        </a:rPr>
                        <a:t>37.26315789</a:t>
                      </a:r>
                    </a:p>
                  </a:txBody>
                  <a:tcPr marL="28575" marR="28575" marT="19050" marB="19050" anchor="b"/>
                </a:tc>
                <a:tc>
                  <a:txBody>
                    <a:bodyPr/>
                    <a:lstStyle/>
                    <a:p>
                      <a:pPr algn="ctr" rtl="0" fontAlgn="b"/>
                      <a:r>
                        <a:rPr lang="en-US" sz="1600" dirty="0">
                          <a:effectLst/>
                          <a:latin typeface="Century Gothic"/>
                        </a:rPr>
                        <a:t>78.73684211</a:t>
                      </a:r>
                    </a:p>
                  </a:txBody>
                  <a:tcPr marL="28575" marR="28575" marT="19050" marB="19050" anchor="b"/>
                </a:tc>
                <a:extLst>
                  <a:ext uri="{0D108BD9-81ED-4DB2-BD59-A6C34878D82A}">
                    <a16:rowId xmlns:a16="http://schemas.microsoft.com/office/drawing/2014/main" val="1717286385"/>
                  </a:ext>
                </a:extLst>
              </a:tr>
            </a:tbl>
          </a:graphicData>
        </a:graphic>
      </p:graphicFrame>
      <p:graphicFrame>
        <p:nvGraphicFramePr>
          <p:cNvPr id="11" name="Table 10">
            <a:extLst>
              <a:ext uri="{FF2B5EF4-FFF2-40B4-BE49-F238E27FC236}">
                <a16:creationId xmlns:a16="http://schemas.microsoft.com/office/drawing/2014/main" id="{80B83621-5B38-41EF-FB8B-B17850997224}"/>
              </a:ext>
            </a:extLst>
          </p:cNvPr>
          <p:cNvGraphicFramePr>
            <a:graphicFrameLocks noGrp="1"/>
          </p:cNvGraphicFramePr>
          <p:nvPr>
            <p:extLst>
              <p:ext uri="{D42A27DB-BD31-4B8C-83A1-F6EECF244321}">
                <p14:modId xmlns:p14="http://schemas.microsoft.com/office/powerpoint/2010/main" val="626275580"/>
              </p:ext>
            </p:extLst>
          </p:nvPr>
        </p:nvGraphicFramePr>
        <p:xfrm>
          <a:off x="1636709" y="4889943"/>
          <a:ext cx="3406446" cy="1195200"/>
        </p:xfrm>
        <a:graphic>
          <a:graphicData uri="http://schemas.openxmlformats.org/drawingml/2006/table">
            <a:tbl>
              <a:tblPr firstRow="1" bandRow="1">
                <a:tableStyleId>{5C22544A-7EE6-4342-B048-85BDC9FD1C3A}</a:tableStyleId>
              </a:tblPr>
              <a:tblGrid>
                <a:gridCol w="1703223">
                  <a:extLst>
                    <a:ext uri="{9D8B030D-6E8A-4147-A177-3AD203B41FA5}">
                      <a16:colId xmlns:a16="http://schemas.microsoft.com/office/drawing/2014/main" val="4254952841"/>
                    </a:ext>
                  </a:extLst>
                </a:gridCol>
                <a:gridCol w="1703223">
                  <a:extLst>
                    <a:ext uri="{9D8B030D-6E8A-4147-A177-3AD203B41FA5}">
                      <a16:colId xmlns:a16="http://schemas.microsoft.com/office/drawing/2014/main" val="216833689"/>
                    </a:ext>
                  </a:extLst>
                </a:gridCol>
              </a:tblGrid>
              <a:tr h="398400">
                <a:tc>
                  <a:txBody>
                    <a:bodyPr/>
                    <a:lstStyle/>
                    <a:p>
                      <a:pPr algn="ctr" rtl="0" fontAlgn="b"/>
                      <a:r>
                        <a:rPr lang="en-US" sz="1600" dirty="0">
                          <a:effectLst/>
                          <a:latin typeface="Century Gothic"/>
                        </a:rPr>
                        <a:t>X²</a:t>
                      </a:r>
                    </a:p>
                  </a:txBody>
                  <a:tcPr marL="28575" marR="28575" marT="19050" marB="19050" anchor="b"/>
                </a:tc>
                <a:tc>
                  <a:txBody>
                    <a:bodyPr/>
                    <a:lstStyle/>
                    <a:p>
                      <a:pPr algn="ctr" rtl="0" fontAlgn="b"/>
                      <a:r>
                        <a:rPr lang="en-US" sz="1600" dirty="0">
                          <a:effectLst/>
                          <a:latin typeface="Century Gothic"/>
                        </a:rPr>
                        <a:t>68.56079864</a:t>
                      </a:r>
                    </a:p>
                  </a:txBody>
                  <a:tcPr marL="28575" marR="28575" marT="19050" marB="19050" anchor="b"/>
                </a:tc>
                <a:extLst>
                  <a:ext uri="{0D108BD9-81ED-4DB2-BD59-A6C34878D82A}">
                    <a16:rowId xmlns:a16="http://schemas.microsoft.com/office/drawing/2014/main" val="754887666"/>
                  </a:ext>
                </a:extLst>
              </a:tr>
              <a:tr h="398400">
                <a:tc>
                  <a:txBody>
                    <a:bodyPr/>
                    <a:lstStyle/>
                    <a:p>
                      <a:pPr algn="ctr" rtl="0" fontAlgn="b"/>
                      <a:r>
                        <a:rPr lang="en-US" sz="1600" dirty="0" err="1">
                          <a:effectLst/>
                          <a:latin typeface="Century Gothic"/>
                        </a:rPr>
                        <a:t>df</a:t>
                      </a:r>
                    </a:p>
                  </a:txBody>
                  <a:tcPr marL="28575" marR="28575" marT="19050" marB="19050" anchor="b"/>
                </a:tc>
                <a:tc>
                  <a:txBody>
                    <a:bodyPr/>
                    <a:lstStyle/>
                    <a:p>
                      <a:pPr algn="ctr" rtl="0" fontAlgn="b"/>
                      <a:r>
                        <a:rPr lang="en-US" sz="1600" dirty="0">
                          <a:effectLst/>
                          <a:latin typeface="Century Gothic"/>
                        </a:rPr>
                        <a:t>4</a:t>
                      </a:r>
                    </a:p>
                  </a:txBody>
                  <a:tcPr marL="28575" marR="28575" marT="19050" marB="19050" anchor="b"/>
                </a:tc>
                <a:extLst>
                  <a:ext uri="{0D108BD9-81ED-4DB2-BD59-A6C34878D82A}">
                    <a16:rowId xmlns:a16="http://schemas.microsoft.com/office/drawing/2014/main" val="3270890446"/>
                  </a:ext>
                </a:extLst>
              </a:tr>
              <a:tr h="398400">
                <a:tc>
                  <a:txBody>
                    <a:bodyPr/>
                    <a:lstStyle/>
                    <a:p>
                      <a:pPr algn="ctr" rtl="0" fontAlgn="b"/>
                      <a:r>
                        <a:rPr lang="en-US" sz="1600" dirty="0">
                          <a:effectLst/>
                          <a:latin typeface="Century Gothic"/>
                        </a:rPr>
                        <a:t>p-value</a:t>
                      </a:r>
                    </a:p>
                  </a:txBody>
                  <a:tcPr marL="28575" marR="28575" marT="19050" marB="19050" anchor="b"/>
                </a:tc>
                <a:tc>
                  <a:txBody>
                    <a:bodyPr/>
                    <a:lstStyle/>
                    <a:p>
                      <a:pPr algn="ctr" rtl="0" fontAlgn="b"/>
                      <a:r>
                        <a:rPr lang="en-US" sz="1600" dirty="0">
                          <a:effectLst/>
                          <a:latin typeface="Century Gothic"/>
                        </a:rPr>
                        <a:t>4.56E-14</a:t>
                      </a:r>
                    </a:p>
                  </a:txBody>
                  <a:tcPr marL="28575" marR="28575" marT="19050" marB="19050" anchor="b"/>
                </a:tc>
                <a:extLst>
                  <a:ext uri="{0D108BD9-81ED-4DB2-BD59-A6C34878D82A}">
                    <a16:rowId xmlns:a16="http://schemas.microsoft.com/office/drawing/2014/main" val="2472899478"/>
                  </a:ext>
                </a:extLst>
              </a:tr>
            </a:tbl>
          </a:graphicData>
        </a:graphic>
      </p:graphicFrame>
      <p:sp>
        <p:nvSpPr>
          <p:cNvPr id="13" name="TextBox 12">
            <a:extLst>
              <a:ext uri="{FF2B5EF4-FFF2-40B4-BE49-F238E27FC236}">
                <a16:creationId xmlns:a16="http://schemas.microsoft.com/office/drawing/2014/main" id="{EE149052-2E26-F408-BADF-65DCC90321AF}"/>
              </a:ext>
            </a:extLst>
          </p:cNvPr>
          <p:cNvSpPr txBox="1"/>
          <p:nvPr/>
        </p:nvSpPr>
        <p:spPr>
          <a:xfrm>
            <a:off x="5363570" y="4984091"/>
            <a:ext cx="6100550" cy="12772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16559">
              <a:spcAft>
                <a:spcPts val="570"/>
              </a:spcAft>
            </a:pPr>
            <a:r>
              <a:rPr lang="en-US" kern="1200" dirty="0">
                <a:solidFill>
                  <a:schemeClr val="tx1"/>
                </a:solidFill>
                <a:latin typeface="Century Gothic"/>
                <a:cs typeface="Calibri"/>
              </a:rPr>
              <a:t>Conclusion:</a:t>
            </a:r>
            <a:r>
              <a:rPr lang="en-US" kern="1200" dirty="0">
                <a:solidFill>
                  <a:srgbClr val="000000"/>
                </a:solidFill>
                <a:latin typeface="Century Gothic"/>
                <a:ea typeface="+mn-lt"/>
                <a:cs typeface="+mn-lt"/>
              </a:rPr>
              <a:t> </a:t>
            </a:r>
          </a:p>
          <a:p>
            <a:pPr defTabSz="816559">
              <a:spcAft>
                <a:spcPts val="570"/>
              </a:spcAft>
            </a:pPr>
            <a:r>
              <a:rPr lang="en-US" dirty="0">
                <a:solidFill>
                  <a:srgbClr val="1F1F1F"/>
                </a:solidFill>
                <a:latin typeface="Century Gothic"/>
                <a:ea typeface="+mn-lt"/>
                <a:cs typeface="+mn-lt"/>
              </a:rPr>
              <a:t>Since p value&lt; 0.05, we </a:t>
            </a:r>
            <a:r>
              <a:rPr lang="en-US" kern="1200" dirty="0">
                <a:solidFill>
                  <a:srgbClr val="1F1F1F"/>
                </a:solidFill>
                <a:latin typeface="Century Gothic"/>
                <a:ea typeface="+mn-lt"/>
                <a:cs typeface="+mn-lt"/>
              </a:rPr>
              <a:t>reject Ho and conclude that there is association between gender and types of products purchased.</a:t>
            </a:r>
            <a:endParaRPr lang="en-US" sz="2000" dirty="0">
              <a:latin typeface="Century Gothic"/>
            </a:endParaRPr>
          </a:p>
        </p:txBody>
      </p:sp>
    </p:spTree>
    <p:extLst>
      <p:ext uri="{BB962C8B-B14F-4D97-AF65-F5344CB8AC3E}">
        <p14:creationId xmlns:p14="http://schemas.microsoft.com/office/powerpoint/2010/main" val="134131840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B0670398-2969-79E8-70D7-7423DA4D4676}"/>
              </a:ext>
            </a:extLst>
          </p:cNvPr>
          <p:cNvGraphicFramePr>
            <a:graphicFrameLocks noGrp="1"/>
          </p:cNvGraphicFramePr>
          <p:nvPr>
            <p:extLst>
              <p:ext uri="{D42A27DB-BD31-4B8C-83A1-F6EECF244321}">
                <p14:modId xmlns:p14="http://schemas.microsoft.com/office/powerpoint/2010/main" val="1951429621"/>
              </p:ext>
            </p:extLst>
          </p:nvPr>
        </p:nvGraphicFramePr>
        <p:xfrm>
          <a:off x="96010" y="2021987"/>
          <a:ext cx="5976316" cy="3227987"/>
        </p:xfrm>
        <a:graphic>
          <a:graphicData uri="http://schemas.openxmlformats.org/drawingml/2006/table">
            <a:tbl>
              <a:tblPr firstRow="1" bandRow="1">
                <a:tableStyleId>{5C22544A-7EE6-4342-B048-85BDC9FD1C3A}</a:tableStyleId>
              </a:tblPr>
              <a:tblGrid>
                <a:gridCol w="1494079">
                  <a:extLst>
                    <a:ext uri="{9D8B030D-6E8A-4147-A177-3AD203B41FA5}">
                      <a16:colId xmlns:a16="http://schemas.microsoft.com/office/drawing/2014/main" val="3300497894"/>
                    </a:ext>
                  </a:extLst>
                </a:gridCol>
                <a:gridCol w="1449325">
                  <a:extLst>
                    <a:ext uri="{9D8B030D-6E8A-4147-A177-3AD203B41FA5}">
                      <a16:colId xmlns:a16="http://schemas.microsoft.com/office/drawing/2014/main" val="1849367717"/>
                    </a:ext>
                  </a:extLst>
                </a:gridCol>
                <a:gridCol w="1538833">
                  <a:extLst>
                    <a:ext uri="{9D8B030D-6E8A-4147-A177-3AD203B41FA5}">
                      <a16:colId xmlns:a16="http://schemas.microsoft.com/office/drawing/2014/main" val="1062000450"/>
                    </a:ext>
                  </a:extLst>
                </a:gridCol>
                <a:gridCol w="1494079">
                  <a:extLst>
                    <a:ext uri="{9D8B030D-6E8A-4147-A177-3AD203B41FA5}">
                      <a16:colId xmlns:a16="http://schemas.microsoft.com/office/drawing/2014/main" val="614517820"/>
                    </a:ext>
                  </a:extLst>
                </a:gridCol>
              </a:tblGrid>
              <a:tr h="1008746">
                <a:tc>
                  <a:txBody>
                    <a:bodyPr/>
                    <a:lstStyle/>
                    <a:p>
                      <a:pPr algn="ctr" rtl="0" fontAlgn="b"/>
                      <a:endParaRPr lang="en-US" sz="1400" dirty="0">
                        <a:effectLst/>
                        <a:latin typeface="Century Gothic"/>
                      </a:endParaRPr>
                    </a:p>
                  </a:txBody>
                  <a:tcPr marL="28575" marR="28575" marT="19050" marB="19050" anchor="b"/>
                </a:tc>
                <a:tc>
                  <a:txBody>
                    <a:bodyPr/>
                    <a:lstStyle/>
                    <a:p>
                      <a:pPr algn="ctr" rtl="0" fontAlgn="b"/>
                      <a:r>
                        <a:rPr lang="en-US" sz="1400" dirty="0">
                          <a:effectLst/>
                          <a:latin typeface="Century Gothic"/>
                        </a:rPr>
                        <a:t>price of product affect purchasing abilities</a:t>
                      </a:r>
                    </a:p>
                  </a:txBody>
                  <a:tcPr marL="0" marR="0" marT="19050" marB="19050" anchor="b"/>
                </a:tc>
                <a:tc>
                  <a:txBody>
                    <a:bodyPr/>
                    <a:lstStyle/>
                    <a:p>
                      <a:pPr algn="ctr" rtl="0" fontAlgn="b"/>
                      <a:endParaRPr lang="en-US" sz="1400" dirty="0">
                        <a:effectLst/>
                        <a:latin typeface="Century Gothic"/>
                      </a:endParaRPr>
                    </a:p>
                  </a:txBody>
                  <a:tcPr marL="28575" marR="28575" marT="19050" marB="19050" anchor="b"/>
                </a:tc>
                <a:tc>
                  <a:txBody>
                    <a:bodyPr/>
                    <a:lstStyle/>
                    <a:p>
                      <a:pPr algn="ctr" rtl="0" fontAlgn="b"/>
                      <a:endParaRPr lang="en-US" sz="1400" dirty="0">
                        <a:effectLst/>
                        <a:latin typeface="Century Gothic"/>
                      </a:endParaRPr>
                    </a:p>
                  </a:txBody>
                  <a:tcPr marL="28575" marR="28575" marT="19050" marB="19050" anchor="b"/>
                </a:tc>
                <a:extLst>
                  <a:ext uri="{0D108BD9-81ED-4DB2-BD59-A6C34878D82A}">
                    <a16:rowId xmlns:a16="http://schemas.microsoft.com/office/drawing/2014/main" val="1266243954"/>
                  </a:ext>
                </a:extLst>
              </a:tr>
              <a:tr h="282449">
                <a:tc>
                  <a:txBody>
                    <a:bodyPr/>
                    <a:lstStyle/>
                    <a:p>
                      <a:pPr algn="ctr" rtl="0" fontAlgn="b"/>
                      <a:r>
                        <a:rPr lang="en-US" sz="1400" dirty="0">
                          <a:effectLst/>
                          <a:latin typeface="Century Gothic"/>
                        </a:rPr>
                        <a:t>Income</a:t>
                      </a:r>
                    </a:p>
                  </a:txBody>
                  <a:tcPr marL="0" marR="0" marT="19050" marB="19050" anchor="b"/>
                </a:tc>
                <a:tc>
                  <a:txBody>
                    <a:bodyPr/>
                    <a:lstStyle/>
                    <a:p>
                      <a:pPr algn="ctr" rtl="0" fontAlgn="b"/>
                      <a:r>
                        <a:rPr lang="en-US" sz="1400" dirty="0">
                          <a:effectLst/>
                          <a:latin typeface="Century Gothic"/>
                        </a:rPr>
                        <a:t>Yes</a:t>
                      </a:r>
                    </a:p>
                  </a:txBody>
                  <a:tcPr marL="0" marR="0" marT="19050" marB="19050" anchor="b"/>
                </a:tc>
                <a:tc>
                  <a:txBody>
                    <a:bodyPr/>
                    <a:lstStyle/>
                    <a:p>
                      <a:pPr algn="ctr" rtl="0" fontAlgn="b"/>
                      <a:r>
                        <a:rPr lang="en-US" sz="1400" dirty="0">
                          <a:effectLst/>
                          <a:latin typeface="Century Gothic"/>
                        </a:rPr>
                        <a:t>No</a:t>
                      </a:r>
                    </a:p>
                  </a:txBody>
                  <a:tcPr marL="0" marR="0" marT="19050" marB="19050" anchor="b"/>
                </a:tc>
                <a:tc>
                  <a:txBody>
                    <a:bodyPr/>
                    <a:lstStyle/>
                    <a:p>
                      <a:pPr algn="ctr" rtl="0" fontAlgn="b"/>
                      <a:r>
                        <a:rPr lang="en-US" sz="1400" dirty="0">
                          <a:effectLst/>
                          <a:latin typeface="Century Gothic"/>
                        </a:rPr>
                        <a:t>Total</a:t>
                      </a:r>
                    </a:p>
                  </a:txBody>
                  <a:tcPr marL="0" marR="0" marT="19050" marB="19050" anchor="b"/>
                </a:tc>
                <a:extLst>
                  <a:ext uri="{0D108BD9-81ED-4DB2-BD59-A6C34878D82A}">
                    <a16:rowId xmlns:a16="http://schemas.microsoft.com/office/drawing/2014/main" val="2453613964"/>
                  </a:ext>
                </a:extLst>
              </a:tr>
              <a:tr h="282449">
                <a:tc>
                  <a:txBody>
                    <a:bodyPr/>
                    <a:lstStyle/>
                    <a:p>
                      <a:pPr algn="ctr" rtl="0" fontAlgn="b"/>
                      <a:r>
                        <a:rPr lang="en-US" sz="1400" dirty="0">
                          <a:effectLst/>
                          <a:latin typeface="Century Gothic"/>
                        </a:rPr>
                        <a:t>less than3 lacs</a:t>
                      </a:r>
                    </a:p>
                  </a:txBody>
                  <a:tcPr marL="0" marR="0" marT="19050" marB="19050" anchor="b"/>
                </a:tc>
                <a:tc>
                  <a:txBody>
                    <a:bodyPr/>
                    <a:lstStyle/>
                    <a:p>
                      <a:pPr algn="ctr" rtl="0" fontAlgn="b"/>
                      <a:r>
                        <a:rPr lang="en-US" sz="1400" dirty="0">
                          <a:effectLst/>
                          <a:latin typeface="Century Gothic"/>
                        </a:rPr>
                        <a:t>56</a:t>
                      </a:r>
                    </a:p>
                  </a:txBody>
                  <a:tcPr marL="28575" marR="28575" marT="19050" marB="19050" anchor="b"/>
                </a:tc>
                <a:tc>
                  <a:txBody>
                    <a:bodyPr/>
                    <a:lstStyle/>
                    <a:p>
                      <a:pPr algn="ctr" rtl="0" fontAlgn="b"/>
                      <a:r>
                        <a:rPr lang="en-US" sz="1400" dirty="0">
                          <a:effectLst/>
                          <a:latin typeface="Century Gothic"/>
                        </a:rPr>
                        <a:t>3</a:t>
                      </a:r>
                    </a:p>
                  </a:txBody>
                  <a:tcPr marL="28575" marR="28575" marT="19050" marB="19050" anchor="b"/>
                </a:tc>
                <a:tc>
                  <a:txBody>
                    <a:bodyPr/>
                    <a:lstStyle/>
                    <a:p>
                      <a:pPr algn="ctr" rtl="0" fontAlgn="b"/>
                      <a:r>
                        <a:rPr lang="en-US" sz="1400" dirty="0">
                          <a:effectLst/>
                          <a:latin typeface="Century Gothic"/>
                        </a:rPr>
                        <a:t>59</a:t>
                      </a:r>
                    </a:p>
                  </a:txBody>
                  <a:tcPr marL="28575" marR="28575" marT="19050" marB="19050" anchor="b"/>
                </a:tc>
                <a:extLst>
                  <a:ext uri="{0D108BD9-81ED-4DB2-BD59-A6C34878D82A}">
                    <a16:rowId xmlns:a16="http://schemas.microsoft.com/office/drawing/2014/main" val="2415160915"/>
                  </a:ext>
                </a:extLst>
              </a:tr>
              <a:tr h="282449">
                <a:tc>
                  <a:txBody>
                    <a:bodyPr/>
                    <a:lstStyle/>
                    <a:p>
                      <a:pPr algn="ctr" rtl="0" fontAlgn="b"/>
                      <a:r>
                        <a:rPr lang="en-US" sz="1400" dirty="0">
                          <a:effectLst/>
                          <a:latin typeface="Century Gothic"/>
                        </a:rPr>
                        <a:t>3 lacs- 6 lacs</a:t>
                      </a:r>
                    </a:p>
                  </a:txBody>
                  <a:tcPr marL="0" marR="0" marT="19050" marB="19050" anchor="b"/>
                </a:tc>
                <a:tc>
                  <a:txBody>
                    <a:bodyPr/>
                    <a:lstStyle/>
                    <a:p>
                      <a:pPr algn="ctr" rtl="0" fontAlgn="b"/>
                      <a:r>
                        <a:rPr lang="en-US" sz="1400" dirty="0">
                          <a:effectLst/>
                          <a:latin typeface="Century Gothic"/>
                        </a:rPr>
                        <a:t>46</a:t>
                      </a:r>
                    </a:p>
                  </a:txBody>
                  <a:tcPr marL="28575" marR="28575" marT="19050" marB="19050" anchor="b"/>
                </a:tc>
                <a:tc>
                  <a:txBody>
                    <a:bodyPr/>
                    <a:lstStyle/>
                    <a:p>
                      <a:pPr algn="ctr" rtl="0" fontAlgn="b"/>
                      <a:r>
                        <a:rPr lang="en-US" sz="1400" dirty="0">
                          <a:effectLst/>
                          <a:latin typeface="Century Gothic"/>
                        </a:rPr>
                        <a:t>6</a:t>
                      </a:r>
                    </a:p>
                  </a:txBody>
                  <a:tcPr marL="28575" marR="28575" marT="19050" marB="19050" anchor="b"/>
                </a:tc>
                <a:tc>
                  <a:txBody>
                    <a:bodyPr/>
                    <a:lstStyle/>
                    <a:p>
                      <a:pPr algn="ctr" rtl="0" fontAlgn="b"/>
                      <a:r>
                        <a:rPr lang="en-US" sz="1400" dirty="0">
                          <a:effectLst/>
                          <a:latin typeface="Century Gothic"/>
                        </a:rPr>
                        <a:t>52</a:t>
                      </a:r>
                    </a:p>
                  </a:txBody>
                  <a:tcPr marL="28575" marR="28575" marT="19050" marB="19050" anchor="b"/>
                </a:tc>
                <a:extLst>
                  <a:ext uri="{0D108BD9-81ED-4DB2-BD59-A6C34878D82A}">
                    <a16:rowId xmlns:a16="http://schemas.microsoft.com/office/drawing/2014/main" val="4058839079"/>
                  </a:ext>
                </a:extLst>
              </a:tr>
              <a:tr h="282449">
                <a:tc>
                  <a:txBody>
                    <a:bodyPr/>
                    <a:lstStyle/>
                    <a:p>
                      <a:pPr algn="ctr" rtl="0" fontAlgn="b"/>
                      <a:r>
                        <a:rPr lang="en-US" sz="1400" dirty="0">
                          <a:effectLst/>
                          <a:latin typeface="Century Gothic"/>
                        </a:rPr>
                        <a:t>6 lacs-9 lacs</a:t>
                      </a:r>
                    </a:p>
                  </a:txBody>
                  <a:tcPr marL="0" marR="0" marT="19050" marB="19050" anchor="b"/>
                </a:tc>
                <a:tc>
                  <a:txBody>
                    <a:bodyPr/>
                    <a:lstStyle/>
                    <a:p>
                      <a:pPr algn="ctr" rtl="0" fontAlgn="b"/>
                      <a:r>
                        <a:rPr lang="en-US" sz="1400" dirty="0">
                          <a:effectLst/>
                          <a:latin typeface="Century Gothic"/>
                        </a:rPr>
                        <a:t>38</a:t>
                      </a:r>
                    </a:p>
                  </a:txBody>
                  <a:tcPr marL="28575" marR="28575" marT="19050" marB="19050" anchor="b"/>
                </a:tc>
                <a:tc>
                  <a:txBody>
                    <a:bodyPr/>
                    <a:lstStyle/>
                    <a:p>
                      <a:pPr algn="ctr" rtl="0" fontAlgn="b"/>
                      <a:r>
                        <a:rPr lang="en-US" sz="1400" dirty="0">
                          <a:effectLst/>
                          <a:latin typeface="Century Gothic"/>
                        </a:rPr>
                        <a:t>2</a:t>
                      </a:r>
                    </a:p>
                  </a:txBody>
                  <a:tcPr marL="28575" marR="28575" marT="19050" marB="19050" anchor="b"/>
                </a:tc>
                <a:tc>
                  <a:txBody>
                    <a:bodyPr/>
                    <a:lstStyle/>
                    <a:p>
                      <a:pPr algn="ctr" rtl="0" fontAlgn="b"/>
                      <a:r>
                        <a:rPr lang="en-US" sz="1400" dirty="0">
                          <a:effectLst/>
                          <a:latin typeface="Century Gothic"/>
                        </a:rPr>
                        <a:t>40</a:t>
                      </a:r>
                    </a:p>
                  </a:txBody>
                  <a:tcPr marL="28575" marR="28575" marT="19050" marB="19050" anchor="b"/>
                </a:tc>
                <a:extLst>
                  <a:ext uri="{0D108BD9-81ED-4DB2-BD59-A6C34878D82A}">
                    <a16:rowId xmlns:a16="http://schemas.microsoft.com/office/drawing/2014/main" val="345142555"/>
                  </a:ext>
                </a:extLst>
              </a:tr>
              <a:tr h="282449">
                <a:tc>
                  <a:txBody>
                    <a:bodyPr/>
                    <a:lstStyle/>
                    <a:p>
                      <a:pPr algn="ctr" rtl="0" fontAlgn="b"/>
                      <a:r>
                        <a:rPr lang="en-US" sz="1400" dirty="0">
                          <a:effectLst/>
                          <a:latin typeface="Century Gothic"/>
                        </a:rPr>
                        <a:t>9 lacs-12 lacs</a:t>
                      </a:r>
                    </a:p>
                  </a:txBody>
                  <a:tcPr marL="0" marR="0" marT="19050" marB="19050" anchor="b"/>
                </a:tc>
                <a:tc>
                  <a:txBody>
                    <a:bodyPr/>
                    <a:lstStyle/>
                    <a:p>
                      <a:pPr algn="ctr" rtl="0" fontAlgn="b"/>
                      <a:r>
                        <a:rPr lang="en-US" sz="1400" dirty="0">
                          <a:effectLst/>
                          <a:latin typeface="Century Gothic"/>
                        </a:rPr>
                        <a:t>21</a:t>
                      </a:r>
                    </a:p>
                  </a:txBody>
                  <a:tcPr marL="28575" marR="28575" marT="19050" marB="19050" anchor="b"/>
                </a:tc>
                <a:tc>
                  <a:txBody>
                    <a:bodyPr/>
                    <a:lstStyle/>
                    <a:p>
                      <a:pPr algn="ctr" rtl="0" fontAlgn="b"/>
                      <a:r>
                        <a:rPr lang="en-US" sz="1400" dirty="0">
                          <a:effectLst/>
                          <a:latin typeface="Century Gothic"/>
                        </a:rPr>
                        <a:t>4</a:t>
                      </a:r>
                    </a:p>
                  </a:txBody>
                  <a:tcPr marL="28575" marR="28575" marT="19050" marB="19050" anchor="b"/>
                </a:tc>
                <a:tc>
                  <a:txBody>
                    <a:bodyPr/>
                    <a:lstStyle/>
                    <a:p>
                      <a:pPr algn="ctr" rtl="0" fontAlgn="b"/>
                      <a:r>
                        <a:rPr lang="en-US" sz="1400" dirty="0">
                          <a:effectLst/>
                          <a:latin typeface="Century Gothic"/>
                        </a:rPr>
                        <a:t>25</a:t>
                      </a:r>
                    </a:p>
                  </a:txBody>
                  <a:tcPr marL="28575" marR="28575" marT="19050" marB="19050" anchor="b"/>
                </a:tc>
                <a:extLst>
                  <a:ext uri="{0D108BD9-81ED-4DB2-BD59-A6C34878D82A}">
                    <a16:rowId xmlns:a16="http://schemas.microsoft.com/office/drawing/2014/main" val="2352714285"/>
                  </a:ext>
                </a:extLst>
              </a:tr>
              <a:tr h="524547">
                <a:tc>
                  <a:txBody>
                    <a:bodyPr/>
                    <a:lstStyle/>
                    <a:p>
                      <a:pPr algn="ctr" rtl="0" fontAlgn="b"/>
                      <a:r>
                        <a:rPr lang="en-US" sz="1400" dirty="0">
                          <a:effectLst/>
                          <a:latin typeface="Century Gothic"/>
                        </a:rPr>
                        <a:t>12 lacs and above</a:t>
                      </a:r>
                    </a:p>
                  </a:txBody>
                  <a:tcPr marL="0" marR="0" marT="19050" marB="19050" anchor="b"/>
                </a:tc>
                <a:tc>
                  <a:txBody>
                    <a:bodyPr/>
                    <a:lstStyle/>
                    <a:p>
                      <a:pPr algn="ctr" rtl="0" fontAlgn="b"/>
                      <a:r>
                        <a:rPr lang="en-US" sz="1400" dirty="0">
                          <a:effectLst/>
                          <a:latin typeface="Century Gothic"/>
                        </a:rPr>
                        <a:t>50</a:t>
                      </a:r>
                    </a:p>
                  </a:txBody>
                  <a:tcPr marL="28575" marR="28575" marT="19050" marB="19050" anchor="b"/>
                </a:tc>
                <a:tc>
                  <a:txBody>
                    <a:bodyPr/>
                    <a:lstStyle/>
                    <a:p>
                      <a:pPr algn="ctr" rtl="0" fontAlgn="b"/>
                      <a:r>
                        <a:rPr lang="en-US" sz="1400" dirty="0">
                          <a:effectLst/>
                          <a:latin typeface="Century Gothic"/>
                        </a:rPr>
                        <a:t>2</a:t>
                      </a:r>
                    </a:p>
                  </a:txBody>
                  <a:tcPr marL="28575" marR="28575" marT="19050" marB="19050" anchor="b"/>
                </a:tc>
                <a:tc>
                  <a:txBody>
                    <a:bodyPr/>
                    <a:lstStyle/>
                    <a:p>
                      <a:pPr algn="ctr" rtl="0" fontAlgn="b"/>
                      <a:r>
                        <a:rPr lang="en-US" sz="1400" dirty="0">
                          <a:effectLst/>
                          <a:latin typeface="Century Gothic"/>
                        </a:rPr>
                        <a:t>52</a:t>
                      </a:r>
                    </a:p>
                  </a:txBody>
                  <a:tcPr marL="28575" marR="28575" marT="19050" marB="19050" anchor="b"/>
                </a:tc>
                <a:extLst>
                  <a:ext uri="{0D108BD9-81ED-4DB2-BD59-A6C34878D82A}">
                    <a16:rowId xmlns:a16="http://schemas.microsoft.com/office/drawing/2014/main" val="1849974479"/>
                  </a:ext>
                </a:extLst>
              </a:tr>
              <a:tr h="282449">
                <a:tc>
                  <a:txBody>
                    <a:bodyPr/>
                    <a:lstStyle/>
                    <a:p>
                      <a:pPr algn="ctr" rtl="0" fontAlgn="b"/>
                      <a:r>
                        <a:rPr lang="en-US" sz="1400" dirty="0">
                          <a:effectLst/>
                          <a:latin typeface="Century Gothic"/>
                        </a:rPr>
                        <a:t>Total</a:t>
                      </a:r>
                    </a:p>
                  </a:txBody>
                  <a:tcPr marL="0" marR="0" marT="19050" marB="19050" anchor="b"/>
                </a:tc>
                <a:tc>
                  <a:txBody>
                    <a:bodyPr/>
                    <a:lstStyle/>
                    <a:p>
                      <a:pPr algn="ctr" rtl="0" fontAlgn="b"/>
                      <a:r>
                        <a:rPr lang="en-US" sz="1400" dirty="0">
                          <a:effectLst/>
                          <a:latin typeface="Century Gothic"/>
                        </a:rPr>
                        <a:t>211</a:t>
                      </a:r>
                    </a:p>
                  </a:txBody>
                  <a:tcPr marL="28575" marR="28575" marT="19050" marB="19050" anchor="b"/>
                </a:tc>
                <a:tc>
                  <a:txBody>
                    <a:bodyPr/>
                    <a:lstStyle/>
                    <a:p>
                      <a:pPr algn="ctr" rtl="0" fontAlgn="b"/>
                      <a:r>
                        <a:rPr lang="en-US" sz="1400" dirty="0">
                          <a:effectLst/>
                          <a:latin typeface="Century Gothic"/>
                        </a:rPr>
                        <a:t>17</a:t>
                      </a:r>
                    </a:p>
                  </a:txBody>
                  <a:tcPr marL="28575" marR="28575" marT="19050" marB="19050" anchor="b"/>
                </a:tc>
                <a:tc>
                  <a:txBody>
                    <a:bodyPr/>
                    <a:lstStyle/>
                    <a:p>
                      <a:pPr algn="ctr" rtl="0" fontAlgn="b"/>
                      <a:r>
                        <a:rPr lang="en-US" sz="1400" dirty="0">
                          <a:effectLst/>
                          <a:latin typeface="Century Gothic"/>
                        </a:rPr>
                        <a:t>228</a:t>
                      </a:r>
                    </a:p>
                  </a:txBody>
                  <a:tcPr marL="28575" marR="28575" marT="19050" marB="19050" anchor="b"/>
                </a:tc>
                <a:extLst>
                  <a:ext uri="{0D108BD9-81ED-4DB2-BD59-A6C34878D82A}">
                    <a16:rowId xmlns:a16="http://schemas.microsoft.com/office/drawing/2014/main" val="2392797888"/>
                  </a:ext>
                </a:extLst>
              </a:tr>
            </a:tbl>
          </a:graphicData>
        </a:graphic>
      </p:graphicFrame>
      <p:graphicFrame>
        <p:nvGraphicFramePr>
          <p:cNvPr id="9" name="Table 8">
            <a:extLst>
              <a:ext uri="{FF2B5EF4-FFF2-40B4-BE49-F238E27FC236}">
                <a16:creationId xmlns:a16="http://schemas.microsoft.com/office/drawing/2014/main" id="{726DDA7B-E044-299F-8670-183A3D2B2DFC}"/>
              </a:ext>
            </a:extLst>
          </p:cNvPr>
          <p:cNvGraphicFramePr>
            <a:graphicFrameLocks noGrp="1"/>
          </p:cNvGraphicFramePr>
          <p:nvPr>
            <p:extLst>
              <p:ext uri="{D42A27DB-BD31-4B8C-83A1-F6EECF244321}">
                <p14:modId xmlns:p14="http://schemas.microsoft.com/office/powerpoint/2010/main" val="403408447"/>
              </p:ext>
            </p:extLst>
          </p:nvPr>
        </p:nvGraphicFramePr>
        <p:xfrm>
          <a:off x="6181859" y="2318756"/>
          <a:ext cx="5850092" cy="2651760"/>
        </p:xfrm>
        <a:graphic>
          <a:graphicData uri="http://schemas.openxmlformats.org/drawingml/2006/table">
            <a:tbl>
              <a:tblPr firstRow="1" bandRow="1">
                <a:tableStyleId>{5C22544A-7EE6-4342-B048-85BDC9FD1C3A}</a:tableStyleId>
              </a:tblPr>
              <a:tblGrid>
                <a:gridCol w="1444794">
                  <a:extLst>
                    <a:ext uri="{9D8B030D-6E8A-4147-A177-3AD203B41FA5}">
                      <a16:colId xmlns:a16="http://schemas.microsoft.com/office/drawing/2014/main" val="976841585"/>
                    </a:ext>
                  </a:extLst>
                </a:gridCol>
                <a:gridCol w="1527735">
                  <a:extLst>
                    <a:ext uri="{9D8B030D-6E8A-4147-A177-3AD203B41FA5}">
                      <a16:colId xmlns:a16="http://schemas.microsoft.com/office/drawing/2014/main" val="3585944838"/>
                    </a:ext>
                  </a:extLst>
                </a:gridCol>
                <a:gridCol w="1527735">
                  <a:extLst>
                    <a:ext uri="{9D8B030D-6E8A-4147-A177-3AD203B41FA5}">
                      <a16:colId xmlns:a16="http://schemas.microsoft.com/office/drawing/2014/main" val="3234813250"/>
                    </a:ext>
                  </a:extLst>
                </a:gridCol>
                <a:gridCol w="1349828">
                  <a:extLst>
                    <a:ext uri="{9D8B030D-6E8A-4147-A177-3AD203B41FA5}">
                      <a16:colId xmlns:a16="http://schemas.microsoft.com/office/drawing/2014/main" val="1082740385"/>
                    </a:ext>
                  </a:extLst>
                </a:gridCol>
              </a:tblGrid>
              <a:tr h="200025">
                <a:tc>
                  <a:txBody>
                    <a:bodyPr/>
                    <a:lstStyle/>
                    <a:p>
                      <a:pPr algn="ctr" rtl="0" fontAlgn="b"/>
                      <a:endParaRPr lang="en-US" sz="1400" dirty="0">
                        <a:effectLst/>
                        <a:latin typeface="Century Gothic"/>
                      </a:endParaRPr>
                    </a:p>
                  </a:txBody>
                  <a:tcPr marL="28575" marR="28575" marT="19050" marB="19050" anchor="b"/>
                </a:tc>
                <a:tc>
                  <a:txBody>
                    <a:bodyPr/>
                    <a:lstStyle/>
                    <a:p>
                      <a:pPr algn="ctr" rtl="0" fontAlgn="b"/>
                      <a:r>
                        <a:rPr lang="en-US" sz="1400" dirty="0">
                          <a:effectLst/>
                          <a:latin typeface="Century Gothic"/>
                        </a:rPr>
                        <a:t>price of product affect purchasing abilities</a:t>
                      </a:r>
                    </a:p>
                  </a:txBody>
                  <a:tcPr marL="0" marR="0" marT="19050" marB="19050" anchor="b"/>
                </a:tc>
                <a:tc>
                  <a:txBody>
                    <a:bodyPr/>
                    <a:lstStyle/>
                    <a:p>
                      <a:pPr algn="ctr" rtl="0" fontAlgn="b"/>
                      <a:endParaRPr lang="en-US" sz="1400" dirty="0">
                        <a:effectLst/>
                        <a:latin typeface="Century Gothic"/>
                      </a:endParaRPr>
                    </a:p>
                  </a:txBody>
                  <a:tcPr marL="28575" marR="28575" marT="19050" marB="19050" anchor="b"/>
                </a:tc>
                <a:tc>
                  <a:txBody>
                    <a:bodyPr/>
                    <a:lstStyle/>
                    <a:p>
                      <a:pPr algn="ctr" rtl="0" fontAlgn="b"/>
                      <a:endParaRPr lang="en-US" sz="1400" dirty="0">
                        <a:effectLst/>
                        <a:latin typeface="Century Gothic"/>
                      </a:endParaRPr>
                    </a:p>
                  </a:txBody>
                  <a:tcPr marL="28575" marR="28575" marT="19050" marB="19050" anchor="b"/>
                </a:tc>
                <a:extLst>
                  <a:ext uri="{0D108BD9-81ED-4DB2-BD59-A6C34878D82A}">
                    <a16:rowId xmlns:a16="http://schemas.microsoft.com/office/drawing/2014/main" val="1886574289"/>
                  </a:ext>
                </a:extLst>
              </a:tr>
              <a:tr h="200025">
                <a:tc>
                  <a:txBody>
                    <a:bodyPr/>
                    <a:lstStyle/>
                    <a:p>
                      <a:pPr algn="ctr" rtl="0" fontAlgn="b"/>
                      <a:r>
                        <a:rPr lang="en-US" sz="1400" dirty="0">
                          <a:effectLst/>
                          <a:latin typeface="Century Gothic"/>
                        </a:rPr>
                        <a:t>Income</a:t>
                      </a:r>
                    </a:p>
                  </a:txBody>
                  <a:tcPr marL="0" marR="0" marT="19050" marB="19050" anchor="b"/>
                </a:tc>
                <a:tc>
                  <a:txBody>
                    <a:bodyPr/>
                    <a:lstStyle/>
                    <a:p>
                      <a:pPr algn="ctr" rtl="0" fontAlgn="b"/>
                      <a:r>
                        <a:rPr lang="en-US" sz="1400" dirty="0">
                          <a:effectLst/>
                          <a:latin typeface="Century Gothic"/>
                        </a:rPr>
                        <a:t>Yes</a:t>
                      </a:r>
                    </a:p>
                  </a:txBody>
                  <a:tcPr marL="0" marR="0" marT="19050" marB="19050" anchor="b"/>
                </a:tc>
                <a:tc>
                  <a:txBody>
                    <a:bodyPr/>
                    <a:lstStyle/>
                    <a:p>
                      <a:pPr algn="ctr" rtl="0" fontAlgn="b"/>
                      <a:r>
                        <a:rPr lang="en-US" sz="1400" dirty="0">
                          <a:effectLst/>
                          <a:latin typeface="Century Gothic"/>
                        </a:rPr>
                        <a:t>No</a:t>
                      </a:r>
                    </a:p>
                  </a:txBody>
                  <a:tcPr marL="0" marR="0" marT="19050" marB="19050" anchor="b"/>
                </a:tc>
                <a:tc>
                  <a:txBody>
                    <a:bodyPr/>
                    <a:lstStyle/>
                    <a:p>
                      <a:pPr algn="ctr" rtl="0" fontAlgn="b"/>
                      <a:r>
                        <a:rPr lang="en-US" sz="1400" dirty="0">
                          <a:effectLst/>
                          <a:latin typeface="Century Gothic"/>
                        </a:rPr>
                        <a:t>Total</a:t>
                      </a:r>
                    </a:p>
                  </a:txBody>
                  <a:tcPr marL="0" marR="0" marT="19050" marB="19050" anchor="b"/>
                </a:tc>
                <a:extLst>
                  <a:ext uri="{0D108BD9-81ED-4DB2-BD59-A6C34878D82A}">
                    <a16:rowId xmlns:a16="http://schemas.microsoft.com/office/drawing/2014/main" val="3674634344"/>
                  </a:ext>
                </a:extLst>
              </a:tr>
              <a:tr h="200025">
                <a:tc>
                  <a:txBody>
                    <a:bodyPr/>
                    <a:lstStyle/>
                    <a:p>
                      <a:pPr algn="ctr" rtl="0" fontAlgn="b"/>
                      <a:r>
                        <a:rPr lang="en-US" sz="1400" dirty="0">
                          <a:effectLst/>
                          <a:latin typeface="Century Gothic"/>
                        </a:rPr>
                        <a:t>less than3 lacs</a:t>
                      </a:r>
                    </a:p>
                  </a:txBody>
                  <a:tcPr marL="0" marR="0" marT="19050" marB="19050" anchor="b"/>
                </a:tc>
                <a:tc>
                  <a:txBody>
                    <a:bodyPr/>
                    <a:lstStyle/>
                    <a:p>
                      <a:pPr algn="ctr" rtl="0" fontAlgn="b"/>
                      <a:r>
                        <a:rPr lang="en-US" sz="1400" dirty="0">
                          <a:effectLst/>
                          <a:latin typeface="Century Gothic"/>
                        </a:rPr>
                        <a:t>54.60087719</a:t>
                      </a:r>
                    </a:p>
                  </a:txBody>
                  <a:tcPr marL="28575" marR="28575" marT="19050" marB="19050" anchor="b"/>
                </a:tc>
                <a:tc>
                  <a:txBody>
                    <a:bodyPr/>
                    <a:lstStyle/>
                    <a:p>
                      <a:pPr algn="ctr" rtl="0" fontAlgn="b"/>
                      <a:r>
                        <a:rPr lang="en-US" sz="1400" dirty="0">
                          <a:effectLst/>
                          <a:latin typeface="Century Gothic"/>
                        </a:rPr>
                        <a:t>4.399122807</a:t>
                      </a:r>
                    </a:p>
                  </a:txBody>
                  <a:tcPr marL="28575" marR="28575" marT="19050" marB="19050" anchor="b"/>
                </a:tc>
                <a:tc>
                  <a:txBody>
                    <a:bodyPr/>
                    <a:lstStyle/>
                    <a:p>
                      <a:pPr algn="ctr" rtl="0" fontAlgn="b"/>
                      <a:r>
                        <a:rPr lang="en-US" sz="1400" dirty="0">
                          <a:effectLst/>
                          <a:latin typeface="Century Gothic"/>
                        </a:rPr>
                        <a:t>59</a:t>
                      </a:r>
                    </a:p>
                  </a:txBody>
                  <a:tcPr marL="28575" marR="28575" marT="19050" marB="19050" anchor="b"/>
                </a:tc>
                <a:extLst>
                  <a:ext uri="{0D108BD9-81ED-4DB2-BD59-A6C34878D82A}">
                    <a16:rowId xmlns:a16="http://schemas.microsoft.com/office/drawing/2014/main" val="92438322"/>
                  </a:ext>
                </a:extLst>
              </a:tr>
              <a:tr h="200025">
                <a:tc>
                  <a:txBody>
                    <a:bodyPr/>
                    <a:lstStyle/>
                    <a:p>
                      <a:pPr algn="ctr" rtl="0" fontAlgn="b"/>
                      <a:r>
                        <a:rPr lang="en-US" sz="1400" dirty="0">
                          <a:effectLst/>
                          <a:latin typeface="Century Gothic"/>
                        </a:rPr>
                        <a:t>3 lacs- 6 lacs</a:t>
                      </a:r>
                    </a:p>
                  </a:txBody>
                  <a:tcPr marL="0" marR="0" marT="19050" marB="19050" anchor="b"/>
                </a:tc>
                <a:tc>
                  <a:txBody>
                    <a:bodyPr/>
                    <a:lstStyle/>
                    <a:p>
                      <a:pPr algn="ctr" rtl="0" fontAlgn="b"/>
                      <a:r>
                        <a:rPr lang="en-US" sz="1400" dirty="0">
                          <a:effectLst/>
                          <a:latin typeface="Century Gothic"/>
                        </a:rPr>
                        <a:t>48.12280702</a:t>
                      </a:r>
                    </a:p>
                  </a:txBody>
                  <a:tcPr marL="28575" marR="28575" marT="19050" marB="19050" anchor="b"/>
                </a:tc>
                <a:tc>
                  <a:txBody>
                    <a:bodyPr/>
                    <a:lstStyle/>
                    <a:p>
                      <a:pPr algn="ctr" rtl="0" fontAlgn="b"/>
                      <a:r>
                        <a:rPr lang="en-US" sz="1400" dirty="0">
                          <a:effectLst/>
                          <a:latin typeface="Century Gothic"/>
                        </a:rPr>
                        <a:t>3.877192982</a:t>
                      </a:r>
                    </a:p>
                  </a:txBody>
                  <a:tcPr marL="28575" marR="28575" marT="19050" marB="19050" anchor="b"/>
                </a:tc>
                <a:tc>
                  <a:txBody>
                    <a:bodyPr/>
                    <a:lstStyle/>
                    <a:p>
                      <a:pPr algn="ctr" rtl="0" fontAlgn="b"/>
                      <a:r>
                        <a:rPr lang="en-US" sz="1400" dirty="0">
                          <a:effectLst/>
                          <a:latin typeface="Century Gothic"/>
                        </a:rPr>
                        <a:t>52</a:t>
                      </a:r>
                    </a:p>
                  </a:txBody>
                  <a:tcPr marL="28575" marR="28575" marT="19050" marB="19050" anchor="b"/>
                </a:tc>
                <a:extLst>
                  <a:ext uri="{0D108BD9-81ED-4DB2-BD59-A6C34878D82A}">
                    <a16:rowId xmlns:a16="http://schemas.microsoft.com/office/drawing/2014/main" val="732855952"/>
                  </a:ext>
                </a:extLst>
              </a:tr>
              <a:tr h="200025">
                <a:tc>
                  <a:txBody>
                    <a:bodyPr/>
                    <a:lstStyle/>
                    <a:p>
                      <a:pPr algn="ctr" rtl="0" fontAlgn="b"/>
                      <a:r>
                        <a:rPr lang="en-US" sz="1400" dirty="0">
                          <a:effectLst/>
                          <a:latin typeface="Century Gothic"/>
                        </a:rPr>
                        <a:t>6 lacs-9 lacs</a:t>
                      </a:r>
                    </a:p>
                  </a:txBody>
                  <a:tcPr marL="0" marR="0" marT="19050" marB="19050" anchor="b"/>
                </a:tc>
                <a:tc>
                  <a:txBody>
                    <a:bodyPr/>
                    <a:lstStyle/>
                    <a:p>
                      <a:pPr algn="ctr" rtl="0" fontAlgn="b"/>
                      <a:r>
                        <a:rPr lang="en-US" sz="1400" dirty="0">
                          <a:effectLst/>
                          <a:latin typeface="Century Gothic"/>
                        </a:rPr>
                        <a:t>37.01754386</a:t>
                      </a:r>
                    </a:p>
                  </a:txBody>
                  <a:tcPr marL="28575" marR="28575" marT="19050" marB="19050" anchor="b"/>
                </a:tc>
                <a:tc>
                  <a:txBody>
                    <a:bodyPr/>
                    <a:lstStyle/>
                    <a:p>
                      <a:pPr algn="ctr" rtl="0" fontAlgn="b"/>
                      <a:r>
                        <a:rPr lang="en-US" sz="1400" dirty="0">
                          <a:effectLst/>
                          <a:latin typeface="Century Gothic"/>
                        </a:rPr>
                        <a:t>2.98245614</a:t>
                      </a:r>
                    </a:p>
                  </a:txBody>
                  <a:tcPr marL="28575" marR="28575" marT="19050" marB="19050" anchor="b"/>
                </a:tc>
                <a:tc>
                  <a:txBody>
                    <a:bodyPr/>
                    <a:lstStyle/>
                    <a:p>
                      <a:pPr algn="ctr" rtl="0" fontAlgn="b"/>
                      <a:r>
                        <a:rPr lang="en-US" sz="1400" dirty="0">
                          <a:effectLst/>
                          <a:latin typeface="Century Gothic"/>
                        </a:rPr>
                        <a:t>40</a:t>
                      </a:r>
                    </a:p>
                  </a:txBody>
                  <a:tcPr marL="28575" marR="28575" marT="19050" marB="19050" anchor="b"/>
                </a:tc>
                <a:extLst>
                  <a:ext uri="{0D108BD9-81ED-4DB2-BD59-A6C34878D82A}">
                    <a16:rowId xmlns:a16="http://schemas.microsoft.com/office/drawing/2014/main" val="3602978567"/>
                  </a:ext>
                </a:extLst>
              </a:tr>
              <a:tr h="200025">
                <a:tc>
                  <a:txBody>
                    <a:bodyPr/>
                    <a:lstStyle/>
                    <a:p>
                      <a:pPr algn="ctr" rtl="0" fontAlgn="b"/>
                      <a:r>
                        <a:rPr lang="en-US" sz="1400" dirty="0">
                          <a:effectLst/>
                          <a:latin typeface="Century Gothic"/>
                        </a:rPr>
                        <a:t>9 lacs-12 lacs</a:t>
                      </a:r>
                    </a:p>
                  </a:txBody>
                  <a:tcPr marL="0" marR="0" marT="19050" marB="19050" anchor="b"/>
                </a:tc>
                <a:tc>
                  <a:txBody>
                    <a:bodyPr/>
                    <a:lstStyle/>
                    <a:p>
                      <a:pPr algn="ctr" rtl="0" fontAlgn="b"/>
                      <a:r>
                        <a:rPr lang="en-US" sz="1400" dirty="0">
                          <a:effectLst/>
                          <a:latin typeface="Century Gothic"/>
                        </a:rPr>
                        <a:t>23.13596491</a:t>
                      </a:r>
                    </a:p>
                  </a:txBody>
                  <a:tcPr marL="28575" marR="28575" marT="19050" marB="19050" anchor="b"/>
                </a:tc>
                <a:tc>
                  <a:txBody>
                    <a:bodyPr/>
                    <a:lstStyle/>
                    <a:p>
                      <a:pPr algn="ctr" rtl="0" fontAlgn="b"/>
                      <a:r>
                        <a:rPr lang="en-US" sz="1400" dirty="0">
                          <a:effectLst/>
                          <a:latin typeface="Century Gothic"/>
                        </a:rPr>
                        <a:t>1.864035088</a:t>
                      </a:r>
                    </a:p>
                  </a:txBody>
                  <a:tcPr marL="28575" marR="28575" marT="19050" marB="19050" anchor="b"/>
                </a:tc>
                <a:tc>
                  <a:txBody>
                    <a:bodyPr/>
                    <a:lstStyle/>
                    <a:p>
                      <a:pPr algn="ctr" rtl="0" fontAlgn="b"/>
                      <a:r>
                        <a:rPr lang="en-US" sz="1400" dirty="0">
                          <a:effectLst/>
                          <a:latin typeface="Century Gothic"/>
                        </a:rPr>
                        <a:t>25</a:t>
                      </a:r>
                    </a:p>
                  </a:txBody>
                  <a:tcPr marL="28575" marR="28575" marT="19050" marB="19050" anchor="b"/>
                </a:tc>
                <a:extLst>
                  <a:ext uri="{0D108BD9-81ED-4DB2-BD59-A6C34878D82A}">
                    <a16:rowId xmlns:a16="http://schemas.microsoft.com/office/drawing/2014/main" val="2164106819"/>
                  </a:ext>
                </a:extLst>
              </a:tr>
              <a:tr h="200025">
                <a:tc>
                  <a:txBody>
                    <a:bodyPr/>
                    <a:lstStyle/>
                    <a:p>
                      <a:pPr algn="ctr" rtl="0" fontAlgn="b"/>
                      <a:r>
                        <a:rPr lang="en-US" sz="1400" dirty="0">
                          <a:effectLst/>
                          <a:latin typeface="Century Gothic"/>
                        </a:rPr>
                        <a:t>12 lacs and above</a:t>
                      </a:r>
                    </a:p>
                  </a:txBody>
                  <a:tcPr marL="0" marR="0" marT="19050" marB="19050" anchor="b"/>
                </a:tc>
                <a:tc>
                  <a:txBody>
                    <a:bodyPr/>
                    <a:lstStyle/>
                    <a:p>
                      <a:pPr algn="ctr" rtl="0" fontAlgn="b"/>
                      <a:r>
                        <a:rPr lang="en-US" sz="1400" dirty="0">
                          <a:effectLst/>
                          <a:latin typeface="Century Gothic"/>
                        </a:rPr>
                        <a:t>48.12280702</a:t>
                      </a:r>
                    </a:p>
                  </a:txBody>
                  <a:tcPr marL="28575" marR="28575" marT="19050" marB="19050" anchor="b"/>
                </a:tc>
                <a:tc>
                  <a:txBody>
                    <a:bodyPr/>
                    <a:lstStyle/>
                    <a:p>
                      <a:pPr algn="ctr" rtl="0" fontAlgn="b"/>
                      <a:r>
                        <a:rPr lang="en-US" sz="1400" dirty="0">
                          <a:effectLst/>
                          <a:latin typeface="Century Gothic"/>
                        </a:rPr>
                        <a:t>3.877192982</a:t>
                      </a:r>
                    </a:p>
                  </a:txBody>
                  <a:tcPr marL="28575" marR="28575" marT="19050" marB="19050" anchor="b"/>
                </a:tc>
                <a:tc>
                  <a:txBody>
                    <a:bodyPr/>
                    <a:lstStyle/>
                    <a:p>
                      <a:pPr algn="ctr" rtl="0" fontAlgn="b"/>
                      <a:r>
                        <a:rPr lang="en-US" sz="1400" dirty="0">
                          <a:effectLst/>
                          <a:latin typeface="Century Gothic"/>
                        </a:rPr>
                        <a:t>52</a:t>
                      </a:r>
                    </a:p>
                  </a:txBody>
                  <a:tcPr marL="28575" marR="28575" marT="19050" marB="19050" anchor="b"/>
                </a:tc>
                <a:extLst>
                  <a:ext uri="{0D108BD9-81ED-4DB2-BD59-A6C34878D82A}">
                    <a16:rowId xmlns:a16="http://schemas.microsoft.com/office/drawing/2014/main" val="1310007644"/>
                  </a:ext>
                </a:extLst>
              </a:tr>
              <a:tr h="200025">
                <a:tc>
                  <a:txBody>
                    <a:bodyPr/>
                    <a:lstStyle/>
                    <a:p>
                      <a:pPr algn="ctr" rtl="0" fontAlgn="b"/>
                      <a:r>
                        <a:rPr lang="en-US" sz="1400" dirty="0">
                          <a:effectLst/>
                          <a:latin typeface="Century Gothic"/>
                        </a:rPr>
                        <a:t>Total</a:t>
                      </a:r>
                    </a:p>
                  </a:txBody>
                  <a:tcPr marL="0" marR="0" marT="19050" marB="19050" anchor="b"/>
                </a:tc>
                <a:tc>
                  <a:txBody>
                    <a:bodyPr/>
                    <a:lstStyle/>
                    <a:p>
                      <a:pPr algn="ctr" rtl="0" fontAlgn="b"/>
                      <a:r>
                        <a:rPr lang="en-US" sz="1400" dirty="0">
                          <a:effectLst/>
                          <a:latin typeface="Century Gothic"/>
                        </a:rPr>
                        <a:t>211</a:t>
                      </a:r>
                    </a:p>
                  </a:txBody>
                  <a:tcPr marL="28575" marR="28575" marT="19050" marB="19050" anchor="b"/>
                </a:tc>
                <a:tc>
                  <a:txBody>
                    <a:bodyPr/>
                    <a:lstStyle/>
                    <a:p>
                      <a:pPr algn="ctr" rtl="0" fontAlgn="b"/>
                      <a:r>
                        <a:rPr lang="en-US" sz="1400" dirty="0">
                          <a:effectLst/>
                          <a:latin typeface="Century Gothic"/>
                        </a:rPr>
                        <a:t>17</a:t>
                      </a:r>
                    </a:p>
                  </a:txBody>
                  <a:tcPr marL="28575" marR="28575" marT="19050" marB="19050" anchor="b"/>
                </a:tc>
                <a:tc>
                  <a:txBody>
                    <a:bodyPr/>
                    <a:lstStyle/>
                    <a:p>
                      <a:pPr algn="ctr" rtl="0" fontAlgn="b"/>
                      <a:r>
                        <a:rPr lang="en-US" sz="1400" dirty="0">
                          <a:effectLst/>
                          <a:latin typeface="Century Gothic"/>
                        </a:rPr>
                        <a:t>228</a:t>
                      </a:r>
                    </a:p>
                  </a:txBody>
                  <a:tcPr marL="28575" marR="28575" marT="19050" marB="19050" anchor="b"/>
                </a:tc>
                <a:extLst>
                  <a:ext uri="{0D108BD9-81ED-4DB2-BD59-A6C34878D82A}">
                    <a16:rowId xmlns:a16="http://schemas.microsoft.com/office/drawing/2014/main" val="2534385411"/>
                  </a:ext>
                </a:extLst>
              </a:tr>
            </a:tbl>
          </a:graphicData>
        </a:graphic>
      </p:graphicFrame>
      <p:graphicFrame>
        <p:nvGraphicFramePr>
          <p:cNvPr id="11" name="Table 10">
            <a:extLst>
              <a:ext uri="{FF2B5EF4-FFF2-40B4-BE49-F238E27FC236}">
                <a16:creationId xmlns:a16="http://schemas.microsoft.com/office/drawing/2014/main" id="{A668CE93-AF39-706B-6FEA-F4B57D22BF30}"/>
              </a:ext>
            </a:extLst>
          </p:cNvPr>
          <p:cNvGraphicFramePr>
            <a:graphicFrameLocks noGrp="1"/>
          </p:cNvGraphicFramePr>
          <p:nvPr>
            <p:extLst>
              <p:ext uri="{D42A27DB-BD31-4B8C-83A1-F6EECF244321}">
                <p14:modId xmlns:p14="http://schemas.microsoft.com/office/powerpoint/2010/main" val="2325507237"/>
              </p:ext>
            </p:extLst>
          </p:nvPr>
        </p:nvGraphicFramePr>
        <p:xfrm>
          <a:off x="901484" y="5544565"/>
          <a:ext cx="4351185" cy="1127760"/>
        </p:xfrm>
        <a:graphic>
          <a:graphicData uri="http://schemas.openxmlformats.org/drawingml/2006/table">
            <a:tbl>
              <a:tblPr firstRow="1" bandRow="1">
                <a:tableStyleId>{5C22544A-7EE6-4342-B048-85BDC9FD1C3A}</a:tableStyleId>
              </a:tblPr>
              <a:tblGrid>
                <a:gridCol w="2296885">
                  <a:extLst>
                    <a:ext uri="{9D8B030D-6E8A-4147-A177-3AD203B41FA5}">
                      <a16:colId xmlns:a16="http://schemas.microsoft.com/office/drawing/2014/main" val="2707105114"/>
                    </a:ext>
                  </a:extLst>
                </a:gridCol>
                <a:gridCol w="2054300">
                  <a:extLst>
                    <a:ext uri="{9D8B030D-6E8A-4147-A177-3AD203B41FA5}">
                      <a16:colId xmlns:a16="http://schemas.microsoft.com/office/drawing/2014/main" val="3650346830"/>
                    </a:ext>
                  </a:extLst>
                </a:gridCol>
              </a:tblGrid>
              <a:tr h="200025">
                <a:tc>
                  <a:txBody>
                    <a:bodyPr/>
                    <a:lstStyle/>
                    <a:p>
                      <a:pPr algn="ctr" rtl="0" fontAlgn="b"/>
                      <a:r>
                        <a:rPr lang="en-US" sz="1600" dirty="0">
                          <a:effectLst/>
                          <a:latin typeface="Century Gothic"/>
                        </a:rPr>
                        <a:t>p value</a:t>
                      </a:r>
                    </a:p>
                  </a:txBody>
                  <a:tcPr marL="28575" marR="28575" marT="19050" marB="19050" anchor="b"/>
                </a:tc>
                <a:tc>
                  <a:txBody>
                    <a:bodyPr/>
                    <a:lstStyle/>
                    <a:p>
                      <a:pPr algn="ctr" rtl="0" fontAlgn="b"/>
                      <a:r>
                        <a:rPr lang="en-US" sz="1600" dirty="0">
                          <a:effectLst/>
                          <a:latin typeface="Century Gothic"/>
                        </a:rPr>
                        <a:t>0.2216065234</a:t>
                      </a:r>
                    </a:p>
                  </a:txBody>
                  <a:tcPr marL="28575" marR="28575" marT="19050" marB="19050" anchor="b"/>
                </a:tc>
                <a:extLst>
                  <a:ext uri="{0D108BD9-81ED-4DB2-BD59-A6C34878D82A}">
                    <a16:rowId xmlns:a16="http://schemas.microsoft.com/office/drawing/2014/main" val="476452612"/>
                  </a:ext>
                </a:extLst>
              </a:tr>
              <a:tr h="200025">
                <a:tc>
                  <a:txBody>
                    <a:bodyPr/>
                    <a:lstStyle/>
                    <a:p>
                      <a:pPr algn="ctr" rtl="0" fontAlgn="b"/>
                      <a:r>
                        <a:rPr lang="en-US" sz="1600" dirty="0">
                          <a:effectLst/>
                          <a:latin typeface="Century Gothic"/>
                        </a:rPr>
                        <a:t>Chi </a:t>
                      </a:r>
                      <a:r>
                        <a:rPr lang="en-US" sz="1600" dirty="0" err="1">
                          <a:effectLst/>
                          <a:latin typeface="Century Gothic"/>
                        </a:rPr>
                        <a:t>sq</a:t>
                      </a:r>
                      <a:endParaRPr lang="en-US" sz="1600" dirty="0">
                        <a:effectLst/>
                        <a:latin typeface="Century Gothic"/>
                      </a:endParaRPr>
                    </a:p>
                  </a:txBody>
                  <a:tcPr marL="28575" marR="28575" marT="19050" marB="19050" anchor="b"/>
                </a:tc>
                <a:tc>
                  <a:txBody>
                    <a:bodyPr/>
                    <a:lstStyle/>
                    <a:p>
                      <a:pPr algn="ctr" rtl="0" fontAlgn="b"/>
                      <a:r>
                        <a:rPr lang="en-US" sz="1600" dirty="0">
                          <a:effectLst/>
                          <a:latin typeface="Century Gothic"/>
                        </a:rPr>
                        <a:t>5.713302208</a:t>
                      </a:r>
                    </a:p>
                  </a:txBody>
                  <a:tcPr marL="28575" marR="28575" marT="19050" marB="19050" anchor="b"/>
                </a:tc>
                <a:extLst>
                  <a:ext uri="{0D108BD9-81ED-4DB2-BD59-A6C34878D82A}">
                    <a16:rowId xmlns:a16="http://schemas.microsoft.com/office/drawing/2014/main" val="3398880957"/>
                  </a:ext>
                </a:extLst>
              </a:tr>
              <a:tr h="200025">
                <a:tc>
                  <a:txBody>
                    <a:bodyPr/>
                    <a:lstStyle/>
                    <a:p>
                      <a:pPr algn="ctr" rtl="0" fontAlgn="b"/>
                      <a:r>
                        <a:rPr lang="en-US" sz="1600" dirty="0" err="1">
                          <a:effectLst/>
                          <a:latin typeface="Century Gothic"/>
                        </a:rPr>
                        <a:t>df</a:t>
                      </a:r>
                    </a:p>
                  </a:txBody>
                  <a:tcPr marL="28575" marR="28575" marT="19050" marB="19050" anchor="b"/>
                </a:tc>
                <a:tc>
                  <a:txBody>
                    <a:bodyPr/>
                    <a:lstStyle/>
                    <a:p>
                      <a:pPr algn="ctr" rtl="0" fontAlgn="b"/>
                      <a:r>
                        <a:rPr lang="en-US" sz="1600" dirty="0">
                          <a:effectLst/>
                          <a:latin typeface="Century Gothic"/>
                        </a:rPr>
                        <a:t>4</a:t>
                      </a:r>
                    </a:p>
                  </a:txBody>
                  <a:tcPr marL="28575" marR="28575" marT="19050" marB="19050" anchor="b"/>
                </a:tc>
                <a:extLst>
                  <a:ext uri="{0D108BD9-81ED-4DB2-BD59-A6C34878D82A}">
                    <a16:rowId xmlns:a16="http://schemas.microsoft.com/office/drawing/2014/main" val="4048305156"/>
                  </a:ext>
                </a:extLst>
              </a:tr>
              <a:tr h="200025">
                <a:tc>
                  <a:txBody>
                    <a:bodyPr/>
                    <a:lstStyle/>
                    <a:p>
                      <a:pPr algn="ctr" rtl="0" fontAlgn="b"/>
                      <a:r>
                        <a:rPr lang="en-US" sz="1600" dirty="0">
                          <a:effectLst/>
                          <a:latin typeface="Century Gothic"/>
                        </a:rPr>
                        <a:t>p value</a:t>
                      </a:r>
                    </a:p>
                  </a:txBody>
                  <a:tcPr marL="28575" marR="28575" marT="19050" marB="19050" anchor="b"/>
                </a:tc>
                <a:tc>
                  <a:txBody>
                    <a:bodyPr/>
                    <a:lstStyle/>
                    <a:p>
                      <a:pPr algn="ctr" rtl="0" fontAlgn="b"/>
                      <a:r>
                        <a:rPr lang="en-US" sz="1600" dirty="0">
                          <a:effectLst/>
                          <a:latin typeface="Century Gothic"/>
                        </a:rPr>
                        <a:t>0.2216065234</a:t>
                      </a:r>
                    </a:p>
                  </a:txBody>
                  <a:tcPr marL="28575" marR="28575" marT="19050" marB="19050" anchor="b"/>
                </a:tc>
                <a:extLst>
                  <a:ext uri="{0D108BD9-81ED-4DB2-BD59-A6C34878D82A}">
                    <a16:rowId xmlns:a16="http://schemas.microsoft.com/office/drawing/2014/main" val="2505927414"/>
                  </a:ext>
                </a:extLst>
              </a:tr>
            </a:tbl>
          </a:graphicData>
        </a:graphic>
      </p:graphicFrame>
      <p:sp>
        <p:nvSpPr>
          <p:cNvPr id="12" name="TextBox 11">
            <a:extLst>
              <a:ext uri="{FF2B5EF4-FFF2-40B4-BE49-F238E27FC236}">
                <a16:creationId xmlns:a16="http://schemas.microsoft.com/office/drawing/2014/main" id="{40BDE1FC-A1C5-A614-1917-FB9B48BCD6A3}"/>
              </a:ext>
            </a:extLst>
          </p:cNvPr>
          <p:cNvSpPr txBox="1"/>
          <p:nvPr/>
        </p:nvSpPr>
        <p:spPr>
          <a:xfrm>
            <a:off x="5381767" y="5486400"/>
            <a:ext cx="681023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1F1F1F"/>
                </a:solidFill>
                <a:latin typeface="Century Gothic"/>
                <a:ea typeface="+mn-lt"/>
                <a:cs typeface="+mn-lt"/>
              </a:rPr>
              <a:t>Conclusion :</a:t>
            </a:r>
            <a:endParaRPr lang="en-US" dirty="0">
              <a:solidFill>
                <a:srgbClr val="000000"/>
              </a:solidFill>
              <a:latin typeface="Century Gothic"/>
              <a:ea typeface="+mn-lt"/>
              <a:cs typeface="+mn-lt"/>
            </a:endParaRPr>
          </a:p>
          <a:p>
            <a:r>
              <a:rPr lang="en-US" dirty="0">
                <a:solidFill>
                  <a:srgbClr val="1F1F1F"/>
                </a:solidFill>
                <a:latin typeface="Century Gothic"/>
                <a:ea typeface="+mn-lt"/>
                <a:cs typeface="+mn-lt"/>
              </a:rPr>
              <a:t>Since p value &gt; 0.05, we do not reject Ho and conclude that there is no association between income and price of product.</a:t>
            </a:r>
          </a:p>
          <a:p>
            <a:endParaRPr lang="en-US" dirty="0">
              <a:solidFill>
                <a:srgbClr val="1F1F1F"/>
              </a:solidFill>
              <a:latin typeface="Century Gothic"/>
              <a:cs typeface="Calibri"/>
            </a:endParaRPr>
          </a:p>
        </p:txBody>
      </p:sp>
      <p:sp>
        <p:nvSpPr>
          <p:cNvPr id="2" name="Title 1">
            <a:extLst>
              <a:ext uri="{FF2B5EF4-FFF2-40B4-BE49-F238E27FC236}">
                <a16:creationId xmlns:a16="http://schemas.microsoft.com/office/drawing/2014/main" id="{78AAAC6C-1032-E0D5-0485-1C1A2D39AE67}"/>
              </a:ext>
            </a:extLst>
          </p:cNvPr>
          <p:cNvSpPr>
            <a:spLocks noGrp="1"/>
          </p:cNvSpPr>
          <p:nvPr/>
        </p:nvSpPr>
        <p:spPr>
          <a:xfrm>
            <a:off x="1108634" y="484694"/>
            <a:ext cx="10082529" cy="11568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28600" indent="-228600">
              <a:spcBef>
                <a:spcPts val="1000"/>
              </a:spcBef>
            </a:pPr>
            <a:r>
              <a:rPr lang="en-US" sz="1600" dirty="0">
                <a:latin typeface="Century Gothic"/>
                <a:ea typeface="+mj-lt"/>
                <a:cs typeface="+mj-lt"/>
              </a:rPr>
              <a:t>To Check The Association Between Income and </a:t>
            </a:r>
            <a:r>
              <a:rPr lang="en-US" sz="1600" dirty="0">
                <a:solidFill>
                  <a:srgbClr val="1F1F1F"/>
                </a:solidFill>
                <a:latin typeface="Century Gothic"/>
                <a:ea typeface="+mj-lt"/>
                <a:cs typeface="+mj-lt"/>
              </a:rPr>
              <a:t>price of product affects their purchasing abilities </a:t>
            </a:r>
          </a:p>
          <a:p>
            <a:pPr marL="228600" indent="-228600">
              <a:spcBef>
                <a:spcPts val="1000"/>
              </a:spcBef>
            </a:pPr>
            <a:endParaRPr lang="en-US" sz="1600" dirty="0">
              <a:solidFill>
                <a:srgbClr val="1F1F1F"/>
              </a:solidFill>
              <a:latin typeface="Century Gothic"/>
              <a:ea typeface="+mj-lt"/>
              <a:cs typeface="+mj-lt"/>
            </a:endParaRPr>
          </a:p>
          <a:p>
            <a:pPr>
              <a:spcBef>
                <a:spcPts val="1000"/>
              </a:spcBef>
            </a:pPr>
            <a:r>
              <a:rPr lang="en-US" sz="1600" dirty="0">
                <a:latin typeface="Century Gothic"/>
                <a:ea typeface="+mj-lt"/>
                <a:cs typeface="+mj-lt"/>
              </a:rPr>
              <a:t>Ho: </a:t>
            </a:r>
            <a:r>
              <a:rPr lang="en-US" sz="1600" dirty="0">
                <a:solidFill>
                  <a:srgbClr val="1F1F1F"/>
                </a:solidFill>
                <a:latin typeface="Century Gothic"/>
                <a:ea typeface="+mj-lt"/>
                <a:cs typeface="+mj-lt"/>
              </a:rPr>
              <a:t>There is no association between income and price of product affects their purchasing abilities </a:t>
            </a:r>
          </a:p>
          <a:p>
            <a:pPr>
              <a:spcBef>
                <a:spcPts val="1000"/>
              </a:spcBef>
            </a:pPr>
            <a:r>
              <a:rPr lang="en-US" sz="1600" dirty="0">
                <a:solidFill>
                  <a:srgbClr val="1F1F1F"/>
                </a:solidFill>
                <a:latin typeface="Century Gothic"/>
                <a:ea typeface="+mj-lt"/>
                <a:cs typeface="+mj-lt"/>
              </a:rPr>
              <a:t>H1:There is association</a:t>
            </a:r>
            <a:endParaRPr lang="en-US" dirty="0">
              <a:latin typeface="Century Gothic"/>
            </a:endParaRPr>
          </a:p>
        </p:txBody>
      </p:sp>
    </p:spTree>
    <p:extLst>
      <p:ext uri="{BB962C8B-B14F-4D97-AF65-F5344CB8AC3E}">
        <p14:creationId xmlns:p14="http://schemas.microsoft.com/office/powerpoint/2010/main" val="290801664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hart 3">
            <a:extLst>
              <a:ext uri="{FF2B5EF4-FFF2-40B4-BE49-F238E27FC236}">
                <a16:creationId xmlns:a16="http://schemas.microsoft.com/office/drawing/2014/main" id="{37E1BD2A-6C5C-AA28-A545-7CBC5F8BA8CE}"/>
              </a:ext>
            </a:extLst>
          </p:cNvPr>
          <p:cNvPicPr>
            <a:picLocks noGrp="1" noRot="1" noChangeAspect="1" noMove="1" noResize="1" noEditPoints="1" noAdjustHandles="1" noChangeArrowheads="1" noChangeShapeType="1"/>
          </p:cNvPicPr>
          <p:nvPr/>
        </p:nvPicPr>
        <p:blipFill rotWithShape="1">
          <a:blip r:embed="rId2"/>
          <a:srcRect t="8209"/>
          <a:stretch/>
        </p:blipFill>
        <p:spPr>
          <a:xfrm>
            <a:off x="617192" y="2575775"/>
            <a:ext cx="4857169" cy="3000281"/>
          </a:xfrm>
          <a:prstGeom prst="rect">
            <a:avLst/>
          </a:prstGeom>
        </p:spPr>
      </p:pic>
      <p:pic>
        <p:nvPicPr>
          <p:cNvPr id="5" name="Chart 4">
            <a:extLst>
              <a:ext uri="{FF2B5EF4-FFF2-40B4-BE49-F238E27FC236}">
                <a16:creationId xmlns:a16="http://schemas.microsoft.com/office/drawing/2014/main" id="{14354603-FCF7-1EF1-EDE8-1CF2964E0D49}"/>
              </a:ext>
            </a:extLst>
          </p:cNvPr>
          <p:cNvPicPr>
            <a:picLocks noGrp="1" noRot="1" noChangeAspect="1" noMove="1" noResize="1" noEditPoints="1" noAdjustHandles="1" noChangeArrowheads="1" noChangeShapeType="1"/>
          </p:cNvPicPr>
          <p:nvPr/>
        </p:nvPicPr>
        <p:blipFill rotWithShape="1">
          <a:blip r:embed="rId3"/>
          <a:srcRect t="7486"/>
          <a:stretch/>
        </p:blipFill>
        <p:spPr>
          <a:xfrm>
            <a:off x="6268739" y="2498501"/>
            <a:ext cx="4572000" cy="2981895"/>
          </a:xfrm>
          <a:prstGeom prst="rect">
            <a:avLst/>
          </a:prstGeom>
        </p:spPr>
      </p:pic>
      <p:sp>
        <p:nvSpPr>
          <p:cNvPr id="2" name="TextBox 1">
            <a:extLst>
              <a:ext uri="{FF2B5EF4-FFF2-40B4-BE49-F238E27FC236}">
                <a16:creationId xmlns:a16="http://schemas.microsoft.com/office/drawing/2014/main" id="{6E9E0723-F4F7-8EE1-CEE6-3725B4918F93}"/>
              </a:ext>
            </a:extLst>
          </p:cNvPr>
          <p:cNvSpPr txBox="1"/>
          <p:nvPr/>
        </p:nvSpPr>
        <p:spPr>
          <a:xfrm>
            <a:off x="600000" y="660000"/>
            <a:ext cx="52320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Century Gothic"/>
                <a:ea typeface="+mn-lt"/>
                <a:cs typeface="+mn-lt"/>
              </a:rPr>
              <a:t>PARETO ANALYSIS</a:t>
            </a:r>
            <a:endParaRPr lang="en-US" sz="2800" dirty="0">
              <a:latin typeface="Century Gothic"/>
            </a:endParaRPr>
          </a:p>
        </p:txBody>
      </p:sp>
      <p:sp>
        <p:nvSpPr>
          <p:cNvPr id="3" name="TextBox 2">
            <a:extLst>
              <a:ext uri="{FF2B5EF4-FFF2-40B4-BE49-F238E27FC236}">
                <a16:creationId xmlns:a16="http://schemas.microsoft.com/office/drawing/2014/main" id="{EBF5ED53-47CD-567C-D997-65F964EE4403}"/>
              </a:ext>
            </a:extLst>
          </p:cNvPr>
          <p:cNvSpPr txBox="1"/>
          <p:nvPr/>
        </p:nvSpPr>
        <p:spPr>
          <a:xfrm>
            <a:off x="2418000" y="1560674"/>
            <a:ext cx="6828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Century Gothic"/>
                <a:ea typeface="+mn-lt"/>
                <a:cs typeface="+mn-lt"/>
              </a:rPr>
              <a:t>Tendency of People buying products</a:t>
            </a:r>
            <a:endParaRPr lang="en-US" dirty="0">
              <a:latin typeface="Century Gothic"/>
            </a:endParaRPr>
          </a:p>
        </p:txBody>
      </p:sp>
    </p:spTree>
    <p:extLst>
      <p:ext uri="{BB962C8B-B14F-4D97-AF65-F5344CB8AC3E}">
        <p14:creationId xmlns:p14="http://schemas.microsoft.com/office/powerpoint/2010/main" val="230884336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Text, letter&#10;&#10;Description automatically generated">
            <a:extLst>
              <a:ext uri="{FF2B5EF4-FFF2-40B4-BE49-F238E27FC236}">
                <a16:creationId xmlns:a16="http://schemas.microsoft.com/office/drawing/2014/main" id="{A2079BC7-515C-02F9-9834-EE040A9E0A14}"/>
              </a:ext>
            </a:extLst>
          </p:cNvPr>
          <p:cNvPicPr>
            <a:picLocks noChangeAspect="1"/>
          </p:cNvPicPr>
          <p:nvPr/>
        </p:nvPicPr>
        <p:blipFill rotWithShape="1">
          <a:blip r:embed="rId2"/>
          <a:srcRect/>
          <a:stretch/>
        </p:blipFill>
        <p:spPr>
          <a:xfrm>
            <a:off x="20" y="10"/>
            <a:ext cx="12191980" cy="6857990"/>
          </a:xfrm>
          <a:prstGeom prst="rect">
            <a:avLst/>
          </a:prstGeom>
        </p:spPr>
      </p:pic>
    </p:spTree>
    <p:extLst>
      <p:ext uri="{BB962C8B-B14F-4D97-AF65-F5344CB8AC3E}">
        <p14:creationId xmlns:p14="http://schemas.microsoft.com/office/powerpoint/2010/main" val="2548384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Logo, company name&#10;&#10;Description automatically generated">
            <a:extLst>
              <a:ext uri="{FF2B5EF4-FFF2-40B4-BE49-F238E27FC236}">
                <a16:creationId xmlns:a16="http://schemas.microsoft.com/office/drawing/2014/main" id="{2D3711FA-205D-E0DC-6BF5-7ABF2C9BBAEA}"/>
              </a:ext>
            </a:extLst>
          </p:cNvPr>
          <p:cNvPicPr>
            <a:picLocks noChangeAspect="1"/>
          </p:cNvPicPr>
          <p:nvPr/>
        </p:nvPicPr>
        <p:blipFill rotWithShape="1">
          <a:blip r:embed="rId2"/>
          <a:srcRect l="1567" t="6441" r="1940" b="9381"/>
          <a:stretch/>
        </p:blipFill>
        <p:spPr>
          <a:xfrm>
            <a:off x="191069" y="464033"/>
            <a:ext cx="11764370" cy="5772993"/>
          </a:xfrm>
          <a:prstGeom prst="rect">
            <a:avLst/>
          </a:prstGeom>
        </p:spPr>
      </p:pic>
    </p:spTree>
    <p:extLst>
      <p:ext uri="{BB962C8B-B14F-4D97-AF65-F5344CB8AC3E}">
        <p14:creationId xmlns:p14="http://schemas.microsoft.com/office/powerpoint/2010/main" val="48245219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A46B3B7-48E5-5FB9-F7BE-75B26FB9F7B2}"/>
              </a:ext>
            </a:extLst>
          </p:cNvPr>
          <p:cNvSpPr>
            <a:spLocks noGrp="1"/>
          </p:cNvSpPr>
          <p:nvPr>
            <p:ph type="title"/>
          </p:nvPr>
        </p:nvSpPr>
        <p:spPr/>
        <p:txBody>
          <a:bodyPr>
            <a:normAutofit/>
          </a:bodyPr>
          <a:lstStyle/>
          <a:p>
            <a:r>
              <a:rPr lang="en-US" dirty="0">
                <a:solidFill>
                  <a:schemeClr val="tx1"/>
                </a:solidFill>
                <a:latin typeface="Century Gothic"/>
              </a:rPr>
              <a:t>LOGISTIC REGRESSION</a:t>
            </a:r>
            <a:endParaRPr lang="en-US" dirty="0">
              <a:solidFill>
                <a:schemeClr val="tx1"/>
              </a:solidFill>
            </a:endParaRPr>
          </a:p>
        </p:txBody>
      </p:sp>
      <p:sp>
        <p:nvSpPr>
          <p:cNvPr id="5" name="Content Placeholder 2">
            <a:extLst>
              <a:ext uri="{FF2B5EF4-FFF2-40B4-BE49-F238E27FC236}">
                <a16:creationId xmlns:a16="http://schemas.microsoft.com/office/drawing/2014/main" id="{403842C0-B2E0-0AD9-37B7-99607581B22C}"/>
              </a:ext>
            </a:extLst>
          </p:cNvPr>
          <p:cNvSpPr>
            <a:spLocks noGrp="1"/>
          </p:cNvSpPr>
          <p:nvPr>
            <p:ph idx="1"/>
          </p:nvPr>
        </p:nvSpPr>
        <p:spPr/>
        <p:txBody>
          <a:bodyPr vert="horz" lIns="91440" tIns="45720" rIns="91440" bIns="45720" rtlCol="0" anchor="t">
            <a:normAutofit/>
          </a:bodyPr>
          <a:lstStyle/>
          <a:p>
            <a:pPr algn="just"/>
            <a:r>
              <a:rPr lang="en-US" dirty="0">
                <a:solidFill>
                  <a:schemeClr val="tx1"/>
                </a:solidFill>
                <a:latin typeface="Century Gothic"/>
                <a:ea typeface="+mn-lt"/>
                <a:cs typeface="+mn-lt"/>
              </a:rPr>
              <a:t>Logistic Regression is a type of statistical model that is often used for classification and predictive analytics. Logistic regression estimates the probability of an event occurring, such as voted or didn’t vote, based on a given dataset of independent variables. Since the outcome is a probability, the dependent variable is bounded between 0 and 1.</a:t>
            </a:r>
          </a:p>
          <a:p>
            <a:r>
              <a:rPr lang="en-US" dirty="0">
                <a:solidFill>
                  <a:schemeClr val="tx1"/>
                </a:solidFill>
                <a:latin typeface="Century Gothic" panose="020B0502020202020204" pitchFamily="34" charset="0"/>
                <a:cs typeface="Arial"/>
              </a:rPr>
              <a:t>Assumptions: </a:t>
            </a:r>
          </a:p>
          <a:p>
            <a:r>
              <a:rPr lang="en-US" dirty="0">
                <a:solidFill>
                  <a:schemeClr val="tx1"/>
                </a:solidFill>
                <a:latin typeface="Century Gothic" panose="020B0502020202020204" pitchFamily="34" charset="0"/>
                <a:cs typeface="Arial"/>
              </a:rPr>
              <a:t>1. Logistic regression does not require a linear relationship between the dependent and independent variables. </a:t>
            </a:r>
          </a:p>
          <a:p>
            <a:r>
              <a:rPr lang="en-US" dirty="0">
                <a:solidFill>
                  <a:schemeClr val="tx1"/>
                </a:solidFill>
                <a:latin typeface="Century Gothic" panose="020B0502020202020204" pitchFamily="34" charset="0"/>
                <a:cs typeface="Arial"/>
              </a:rPr>
              <a:t>2. The error terms (residuals) do not need to be normally distributed. </a:t>
            </a:r>
          </a:p>
          <a:p>
            <a:r>
              <a:rPr lang="en-US" dirty="0">
                <a:solidFill>
                  <a:schemeClr val="tx1"/>
                </a:solidFill>
                <a:latin typeface="Century Gothic" panose="020B0502020202020204" pitchFamily="34" charset="0"/>
                <a:cs typeface="Arial"/>
              </a:rPr>
              <a:t>3. Homoscedasticity is not required. And, the dependent variable in logistic regression is not measured on an interval or ratio scale.</a:t>
            </a:r>
          </a:p>
          <a:p>
            <a:endParaRPr lang="en-US" dirty="0">
              <a:solidFill>
                <a:schemeClr val="tx1"/>
              </a:solidFill>
              <a:latin typeface="Century Gothic"/>
              <a:cs typeface="Calibri"/>
            </a:endParaRPr>
          </a:p>
        </p:txBody>
      </p:sp>
    </p:spTree>
    <p:extLst>
      <p:ext uri="{BB962C8B-B14F-4D97-AF65-F5344CB8AC3E}">
        <p14:creationId xmlns:p14="http://schemas.microsoft.com/office/powerpoint/2010/main" val="1019625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9">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11">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13">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1" name="Rectangle 15">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03738E-066E-2D1A-1018-D3022EFD7B8A}"/>
              </a:ext>
            </a:extLst>
          </p:cNvPr>
          <p:cNvSpPr>
            <a:spLocks noGrp="1"/>
          </p:cNvSpPr>
          <p:nvPr>
            <p:ph type="title"/>
          </p:nvPr>
        </p:nvSpPr>
        <p:spPr>
          <a:xfrm>
            <a:off x="690881" y="5210177"/>
            <a:ext cx="10909073" cy="1057655"/>
          </a:xfrm>
        </p:spPr>
        <p:txBody>
          <a:bodyPr vert="horz" lIns="91440" tIns="45720" rIns="91440" bIns="45720" rtlCol="0" anchor="b">
            <a:normAutofit/>
          </a:bodyPr>
          <a:lstStyle/>
          <a:p>
            <a:pPr algn="ctr"/>
            <a:r>
              <a:rPr lang="en-US" sz="3600" dirty="0">
                <a:solidFill>
                  <a:schemeClr val="tx1">
                    <a:lumMod val="85000"/>
                    <a:lumOff val="15000"/>
                  </a:schemeClr>
                </a:solidFill>
                <a:latin typeface="Century Gothic"/>
              </a:rPr>
              <a:t>Do you think Advertisement are important </a:t>
            </a:r>
            <a:endParaRPr lang="en-US" sz="5400" dirty="0"/>
          </a:p>
        </p:txBody>
      </p:sp>
      <p:pic>
        <p:nvPicPr>
          <p:cNvPr id="5" name="Picture 5" descr="Chart&#10;&#10;Description automatically generated">
            <a:extLst>
              <a:ext uri="{FF2B5EF4-FFF2-40B4-BE49-F238E27FC236}">
                <a16:creationId xmlns:a16="http://schemas.microsoft.com/office/drawing/2014/main" id="{776303B1-CA03-B70C-99BD-825660C35D8B}"/>
              </a:ext>
            </a:extLst>
          </p:cNvPr>
          <p:cNvPicPr>
            <a:picLocks noChangeAspect="1"/>
          </p:cNvPicPr>
          <p:nvPr/>
        </p:nvPicPr>
        <p:blipFill>
          <a:blip r:embed="rId2"/>
          <a:stretch>
            <a:fillRect/>
          </a:stretch>
        </p:blipFill>
        <p:spPr>
          <a:xfrm>
            <a:off x="6413405" y="1297154"/>
            <a:ext cx="5131653" cy="2291196"/>
          </a:xfrm>
          <a:prstGeom prst="rect">
            <a:avLst/>
          </a:prstGeom>
        </p:spPr>
      </p:pic>
      <p:sp>
        <p:nvSpPr>
          <p:cNvPr id="32" name="Rectangle 17">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23">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ontent Placeholder 5">
            <a:extLst>
              <a:ext uri="{FF2B5EF4-FFF2-40B4-BE49-F238E27FC236}">
                <a16:creationId xmlns:a16="http://schemas.microsoft.com/office/drawing/2014/main" id="{6581CE87-B216-47FA-B03C-85DEA8235B8C}"/>
              </a:ext>
            </a:extLst>
          </p:cNvPr>
          <p:cNvSpPr>
            <a:spLocks noGrp="1"/>
          </p:cNvSpPr>
          <p:nvPr>
            <p:ph idx="1"/>
          </p:nvPr>
        </p:nvSpPr>
        <p:spPr>
          <a:xfrm>
            <a:off x="344817" y="487008"/>
            <a:ext cx="5433778" cy="4874968"/>
          </a:xfrm>
        </p:spPr>
        <p:txBody>
          <a:bodyPr vert="horz" lIns="0" tIns="45720" rIns="0" bIns="45720" rtlCol="0" anchor="t">
            <a:noAutofit/>
          </a:bodyPr>
          <a:lstStyle/>
          <a:p>
            <a:r>
              <a:rPr lang="en-US" sz="1800" dirty="0">
                <a:latin typeface="Century Gothic"/>
                <a:ea typeface="+mn-lt"/>
                <a:cs typeface="+mn-lt"/>
              </a:rPr>
              <a:t>By using Logistic Regression Classifier predicting ads are important.</a:t>
            </a:r>
          </a:p>
          <a:p>
            <a:r>
              <a:rPr lang="en-US" sz="1800" dirty="0">
                <a:latin typeface="Century Gothic"/>
                <a:ea typeface="+mn-lt"/>
                <a:cs typeface="+mn-lt"/>
              </a:rPr>
              <a:t>Features:</a:t>
            </a:r>
          </a:p>
          <a:p>
            <a:r>
              <a:rPr lang="en-US" sz="1800" dirty="0">
                <a:latin typeface="Century Gothic"/>
                <a:cs typeface="Calibri"/>
              </a:rPr>
              <a:t>Do you think ads are important </a:t>
            </a:r>
          </a:p>
          <a:p>
            <a:r>
              <a:rPr lang="en-US" sz="1800" dirty="0">
                <a:latin typeface="Century Gothic"/>
                <a:cs typeface="Calibri"/>
              </a:rPr>
              <a:t>Celebrity endorse </a:t>
            </a:r>
          </a:p>
          <a:p>
            <a:r>
              <a:rPr lang="en-US" sz="1800" dirty="0">
                <a:latin typeface="Century Gothic"/>
                <a:cs typeface="Calibri"/>
              </a:rPr>
              <a:t>Brand name</a:t>
            </a:r>
          </a:p>
          <a:p>
            <a:r>
              <a:rPr lang="en-US" sz="1800" dirty="0">
                <a:latin typeface="Century Gothic"/>
                <a:cs typeface="Calibri"/>
              </a:rPr>
              <a:t>Brand value</a:t>
            </a:r>
          </a:p>
          <a:p>
            <a:r>
              <a:rPr lang="en-US" sz="1800" dirty="0">
                <a:latin typeface="Century Gothic"/>
                <a:cs typeface="Calibri"/>
              </a:rPr>
              <a:t>Discount and deals</a:t>
            </a:r>
          </a:p>
          <a:p>
            <a:r>
              <a:rPr lang="en-US" sz="1800" dirty="0">
                <a:latin typeface="Century Gothic"/>
                <a:cs typeface="Calibri"/>
              </a:rPr>
              <a:t>Customer review</a:t>
            </a:r>
          </a:p>
          <a:p>
            <a:r>
              <a:rPr lang="en-US" sz="1800" dirty="0">
                <a:latin typeface="Century Gothic"/>
                <a:cs typeface="Calibri"/>
              </a:rPr>
              <a:t>Price information</a:t>
            </a:r>
          </a:p>
          <a:p>
            <a:r>
              <a:rPr lang="en-US" sz="1800" dirty="0">
                <a:latin typeface="Century Gothic"/>
                <a:cs typeface="Calibri"/>
              </a:rPr>
              <a:t>Awareness of </a:t>
            </a:r>
            <a:r>
              <a:rPr lang="en-US" sz="1800" dirty="0">
                <a:latin typeface="Century Gothic"/>
                <a:ea typeface="+mn-lt"/>
                <a:cs typeface="+mn-lt"/>
              </a:rPr>
              <a:t>The product</a:t>
            </a:r>
            <a:r>
              <a:rPr lang="en-US" sz="1800" dirty="0">
                <a:latin typeface="Century Gothic"/>
                <a:cs typeface="Calibri"/>
              </a:rPr>
              <a:t> </a:t>
            </a:r>
          </a:p>
          <a:p>
            <a:r>
              <a:rPr lang="en-US" sz="1800" dirty="0">
                <a:latin typeface="Century Gothic"/>
                <a:cs typeface="Calibri"/>
              </a:rPr>
              <a:t>Quality of the product</a:t>
            </a:r>
          </a:p>
          <a:p>
            <a:endParaRPr lang="en-US" sz="1800" dirty="0">
              <a:latin typeface="Century Gothic"/>
              <a:cs typeface="Calibri"/>
            </a:endParaRPr>
          </a:p>
        </p:txBody>
      </p:sp>
      <p:sp>
        <p:nvSpPr>
          <p:cNvPr id="7" name="TextBox 6">
            <a:extLst>
              <a:ext uri="{FF2B5EF4-FFF2-40B4-BE49-F238E27FC236}">
                <a16:creationId xmlns:a16="http://schemas.microsoft.com/office/drawing/2014/main" id="{FC94F9B4-BA7F-EBB6-4EC9-C864440A2082}"/>
              </a:ext>
            </a:extLst>
          </p:cNvPr>
          <p:cNvSpPr txBox="1"/>
          <p:nvPr/>
        </p:nvSpPr>
        <p:spPr>
          <a:xfrm>
            <a:off x="6413405" y="482858"/>
            <a:ext cx="49439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latin typeface="Century Gothic"/>
                <a:cs typeface="Calibri"/>
              </a:rPr>
              <a:t>Result</a:t>
            </a:r>
            <a:endParaRPr lang="en-US" sz="2400" dirty="0">
              <a:latin typeface="Century Gothic"/>
            </a:endParaRPr>
          </a:p>
        </p:txBody>
      </p:sp>
      <p:sp>
        <p:nvSpPr>
          <p:cNvPr id="8" name="TextBox 7">
            <a:extLst>
              <a:ext uri="{FF2B5EF4-FFF2-40B4-BE49-F238E27FC236}">
                <a16:creationId xmlns:a16="http://schemas.microsoft.com/office/drawing/2014/main" id="{DAF4C1D9-5583-716C-5BAE-F955FDBE5161}"/>
              </a:ext>
            </a:extLst>
          </p:cNvPr>
          <p:cNvSpPr txBox="1"/>
          <p:nvPr/>
        </p:nvSpPr>
        <p:spPr>
          <a:xfrm>
            <a:off x="6260147" y="4343400"/>
            <a:ext cx="55200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entury Gothic"/>
                <a:ea typeface="+mn-lt"/>
                <a:cs typeface="+mn-lt"/>
              </a:rPr>
              <a:t>In conclusion, the model achieved an overall accuracy of 96%, indicating that it correctly predicted the class for 96% of the instances in the dataset.</a:t>
            </a:r>
          </a:p>
          <a:p>
            <a:pPr algn="l"/>
            <a:endParaRPr lang="en-US" dirty="0">
              <a:cs typeface="Calibri"/>
            </a:endParaRPr>
          </a:p>
        </p:txBody>
      </p:sp>
    </p:spTree>
    <p:extLst>
      <p:ext uri="{BB962C8B-B14F-4D97-AF65-F5344CB8AC3E}">
        <p14:creationId xmlns:p14="http://schemas.microsoft.com/office/powerpoint/2010/main" val="3472252880"/>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57AC5-CD47-0874-D098-13D59B815B53}"/>
              </a:ext>
            </a:extLst>
          </p:cNvPr>
          <p:cNvSpPr>
            <a:spLocks noGrp="1"/>
          </p:cNvSpPr>
          <p:nvPr>
            <p:ph type="title"/>
          </p:nvPr>
        </p:nvSpPr>
        <p:spPr>
          <a:xfrm>
            <a:off x="1097280" y="884099"/>
            <a:ext cx="10058400" cy="706757"/>
          </a:xfrm>
        </p:spPr>
        <p:txBody>
          <a:bodyPr>
            <a:normAutofit/>
          </a:bodyPr>
          <a:lstStyle/>
          <a:p>
            <a:r>
              <a:rPr lang="en-US" sz="3600" dirty="0">
                <a:latin typeface="Century Gothic"/>
                <a:cs typeface="Calibri Light"/>
              </a:rPr>
              <a:t>Influence of online advertisements </a:t>
            </a:r>
            <a:endParaRPr lang="en-US" sz="3600" dirty="0">
              <a:latin typeface="Century Gothic"/>
            </a:endParaRPr>
          </a:p>
        </p:txBody>
      </p:sp>
      <p:sp>
        <p:nvSpPr>
          <p:cNvPr id="3" name="Content Placeholder 2">
            <a:extLst>
              <a:ext uri="{FF2B5EF4-FFF2-40B4-BE49-F238E27FC236}">
                <a16:creationId xmlns:a16="http://schemas.microsoft.com/office/drawing/2014/main" id="{5BC65EFA-A5F4-B751-F5EC-E604752B4B95}"/>
              </a:ext>
            </a:extLst>
          </p:cNvPr>
          <p:cNvSpPr>
            <a:spLocks noGrp="1"/>
          </p:cNvSpPr>
          <p:nvPr>
            <p:ph idx="1"/>
          </p:nvPr>
        </p:nvSpPr>
        <p:spPr>
          <a:xfrm>
            <a:off x="1097280" y="1845734"/>
            <a:ext cx="5024400" cy="4023360"/>
          </a:xfrm>
        </p:spPr>
        <p:txBody>
          <a:bodyPr vert="horz" lIns="0" tIns="45720" rIns="0" bIns="45720" rtlCol="0" anchor="t">
            <a:normAutofit/>
          </a:bodyPr>
          <a:lstStyle/>
          <a:p>
            <a:r>
              <a:rPr lang="en-US" dirty="0">
                <a:latin typeface="Century Gothic"/>
                <a:ea typeface="+mn-lt"/>
                <a:cs typeface="+mn-lt"/>
              </a:rPr>
              <a:t>By using Logistic Regression Classifier predicting influence of online advertisement </a:t>
            </a:r>
          </a:p>
          <a:p>
            <a:r>
              <a:rPr lang="en-US" dirty="0">
                <a:latin typeface="Century Gothic"/>
                <a:cs typeface="Calibri"/>
              </a:rPr>
              <a:t>Features:</a:t>
            </a:r>
          </a:p>
          <a:p>
            <a:r>
              <a:rPr lang="en-US" dirty="0">
                <a:latin typeface="Century Gothic"/>
                <a:cs typeface="Calibri"/>
              </a:rPr>
              <a:t>Age</a:t>
            </a:r>
          </a:p>
          <a:p>
            <a:r>
              <a:rPr lang="en-US" dirty="0">
                <a:latin typeface="Century Gothic"/>
                <a:cs typeface="Calibri"/>
              </a:rPr>
              <a:t>Gender</a:t>
            </a:r>
          </a:p>
          <a:p>
            <a:r>
              <a:rPr lang="en-US" dirty="0">
                <a:latin typeface="Century Gothic"/>
                <a:cs typeface="Calibri"/>
              </a:rPr>
              <a:t>Occupation</a:t>
            </a:r>
          </a:p>
          <a:p>
            <a:r>
              <a:rPr lang="en-US" dirty="0">
                <a:latin typeface="Century Gothic"/>
                <a:cs typeface="Calibri"/>
              </a:rPr>
              <a:t>Screen time</a:t>
            </a:r>
          </a:p>
          <a:p>
            <a:r>
              <a:rPr lang="en-US" dirty="0">
                <a:latin typeface="Century Gothic"/>
                <a:cs typeface="Calibri"/>
              </a:rPr>
              <a:t>Martial status</a:t>
            </a:r>
          </a:p>
          <a:p>
            <a:endParaRPr lang="en-US" dirty="0">
              <a:latin typeface="Century Gothic"/>
              <a:cs typeface="Calibri"/>
            </a:endParaRPr>
          </a:p>
        </p:txBody>
      </p:sp>
      <p:sp>
        <p:nvSpPr>
          <p:cNvPr id="4" name="TextBox 1">
            <a:extLst>
              <a:ext uri="{FF2B5EF4-FFF2-40B4-BE49-F238E27FC236}">
                <a16:creationId xmlns:a16="http://schemas.microsoft.com/office/drawing/2014/main" id="{D92A7B9A-2DF5-23A4-6266-7E3B12FB6870}"/>
              </a:ext>
            </a:extLst>
          </p:cNvPr>
          <p:cNvSpPr txBox="1"/>
          <p:nvPr/>
        </p:nvSpPr>
        <p:spPr>
          <a:xfrm>
            <a:off x="6121680" y="4698771"/>
            <a:ext cx="5862463"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565656"/>
                </a:solidFill>
                <a:latin typeface="Century Gothic" panose="020B0502020202020204" pitchFamily="34" charset="0"/>
                <a:ea typeface="+mn-lt"/>
                <a:cs typeface="+mn-lt"/>
              </a:rPr>
              <a:t>In conclusion, </a:t>
            </a:r>
          </a:p>
          <a:p>
            <a:r>
              <a:rPr lang="en-US" dirty="0">
                <a:solidFill>
                  <a:srgbClr val="565656"/>
                </a:solidFill>
                <a:latin typeface="Century Gothic" panose="020B0502020202020204" pitchFamily="34" charset="0"/>
                <a:ea typeface="+mn-lt"/>
                <a:cs typeface="+mn-lt"/>
              </a:rPr>
              <a:t>the model achieved an overall accuracy of 81%, indicating that it correctly predicted the class for 81% of the instances in the dataset.</a:t>
            </a:r>
            <a:endParaRPr lang="en-US" dirty="0">
              <a:solidFill>
                <a:srgbClr val="565656"/>
              </a:solidFill>
              <a:latin typeface="Century Gothic" panose="020B0502020202020204" pitchFamily="34" charset="0"/>
            </a:endParaRPr>
          </a:p>
        </p:txBody>
      </p:sp>
      <p:pic>
        <p:nvPicPr>
          <p:cNvPr id="5" name="Picture 5" descr="Text&#10;&#10;Description automatically generated">
            <a:extLst>
              <a:ext uri="{FF2B5EF4-FFF2-40B4-BE49-F238E27FC236}">
                <a16:creationId xmlns:a16="http://schemas.microsoft.com/office/drawing/2014/main" id="{845696D9-6080-0498-7733-3AC7133EF95C}"/>
              </a:ext>
            </a:extLst>
          </p:cNvPr>
          <p:cNvPicPr>
            <a:picLocks noChangeAspect="1"/>
          </p:cNvPicPr>
          <p:nvPr/>
        </p:nvPicPr>
        <p:blipFill>
          <a:blip r:embed="rId2"/>
          <a:stretch>
            <a:fillRect/>
          </a:stretch>
        </p:blipFill>
        <p:spPr>
          <a:xfrm>
            <a:off x="7302379" y="2659489"/>
            <a:ext cx="4216264" cy="1503078"/>
          </a:xfrm>
          <a:prstGeom prst="rect">
            <a:avLst/>
          </a:prstGeom>
        </p:spPr>
      </p:pic>
      <p:sp>
        <p:nvSpPr>
          <p:cNvPr id="6" name="TextBox 5">
            <a:extLst>
              <a:ext uri="{FF2B5EF4-FFF2-40B4-BE49-F238E27FC236}">
                <a16:creationId xmlns:a16="http://schemas.microsoft.com/office/drawing/2014/main" id="{765E43C0-5ADC-E907-E659-55AD65C573FF}"/>
              </a:ext>
            </a:extLst>
          </p:cNvPr>
          <p:cNvSpPr txBox="1"/>
          <p:nvPr/>
        </p:nvSpPr>
        <p:spPr>
          <a:xfrm>
            <a:off x="7302379" y="1894340"/>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latin typeface="Century Gothic"/>
                <a:cs typeface="Calibri"/>
              </a:rPr>
              <a:t>Results</a:t>
            </a:r>
            <a:endParaRPr lang="en-US" sz="2400" dirty="0">
              <a:latin typeface="Century Gothic"/>
            </a:endParaRPr>
          </a:p>
        </p:txBody>
      </p:sp>
    </p:spTree>
    <p:extLst>
      <p:ext uri="{BB962C8B-B14F-4D97-AF65-F5344CB8AC3E}">
        <p14:creationId xmlns:p14="http://schemas.microsoft.com/office/powerpoint/2010/main" val="1093257331"/>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1AF813-2D2F-4B78-9216-388AF161E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C47181D2-95D5-4439-9BDF-14D4FDC7B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6" descr="Logo, company name&#10;&#10;Description automatically generated">
            <a:extLst>
              <a:ext uri="{FF2B5EF4-FFF2-40B4-BE49-F238E27FC236}">
                <a16:creationId xmlns:a16="http://schemas.microsoft.com/office/drawing/2014/main" id="{8F95AA6C-3891-900E-2672-CDBCDFEE028D}"/>
              </a:ext>
            </a:extLst>
          </p:cNvPr>
          <p:cNvPicPr>
            <a:picLocks noChangeAspect="1"/>
          </p:cNvPicPr>
          <p:nvPr/>
        </p:nvPicPr>
        <p:blipFill rotWithShape="1">
          <a:blip r:embed="rId2"/>
          <a:srcRect t="5277" b="2267"/>
          <a:stretch/>
        </p:blipFill>
        <p:spPr>
          <a:xfrm>
            <a:off x="20" y="10"/>
            <a:ext cx="12191980" cy="6340632"/>
          </a:xfrm>
          <a:prstGeom prst="rect">
            <a:avLst/>
          </a:prstGeom>
        </p:spPr>
      </p:pic>
    </p:spTree>
    <p:extLst>
      <p:ext uri="{BB962C8B-B14F-4D97-AF65-F5344CB8AC3E}">
        <p14:creationId xmlns:p14="http://schemas.microsoft.com/office/powerpoint/2010/main" val="32680378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A picture containing text&#10;&#10;Description automatically generated">
            <a:extLst>
              <a:ext uri="{FF2B5EF4-FFF2-40B4-BE49-F238E27FC236}">
                <a16:creationId xmlns:a16="http://schemas.microsoft.com/office/drawing/2014/main" id="{ED9F4466-67DD-2BD7-978E-BD801178BD58}"/>
              </a:ext>
            </a:extLst>
          </p:cNvPr>
          <p:cNvPicPr>
            <a:picLocks noChangeAspect="1"/>
          </p:cNvPicPr>
          <p:nvPr/>
        </p:nvPicPr>
        <p:blipFill rotWithShape="1">
          <a:blip r:embed="rId2"/>
          <a:srcRect r="1" b="36551"/>
          <a:stretch/>
        </p:blipFill>
        <p:spPr>
          <a:xfrm>
            <a:off x="1195333" y="68415"/>
            <a:ext cx="10642163" cy="6098919"/>
          </a:xfrm>
          <a:prstGeom prst="rect">
            <a:avLst/>
          </a:prstGeom>
        </p:spPr>
      </p:pic>
      <p:sp>
        <p:nvSpPr>
          <p:cNvPr id="3" name="TextBox 2">
            <a:extLst>
              <a:ext uri="{FF2B5EF4-FFF2-40B4-BE49-F238E27FC236}">
                <a16:creationId xmlns:a16="http://schemas.microsoft.com/office/drawing/2014/main" id="{5D0E17BA-36E3-C655-7E38-2F19DB546604}"/>
              </a:ext>
            </a:extLst>
          </p:cNvPr>
          <p:cNvSpPr txBox="1"/>
          <p:nvPr/>
        </p:nvSpPr>
        <p:spPr>
          <a:xfrm>
            <a:off x="1" y="68416"/>
            <a:ext cx="25400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Century Gothic"/>
                <a:cs typeface="Calibri"/>
              </a:rPr>
              <a:t>HEAT MAP</a:t>
            </a:r>
            <a:endParaRPr lang="en-US" sz="3200" dirty="0">
              <a:latin typeface="Century Gothic"/>
            </a:endParaRPr>
          </a:p>
        </p:txBody>
      </p:sp>
    </p:spTree>
    <p:extLst>
      <p:ext uri="{BB962C8B-B14F-4D97-AF65-F5344CB8AC3E}">
        <p14:creationId xmlns:p14="http://schemas.microsoft.com/office/powerpoint/2010/main" val="683332312"/>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2B3E17C-655C-6F84-EB92-042A480DB0BC}"/>
              </a:ext>
            </a:extLst>
          </p:cNvPr>
          <p:cNvGraphicFramePr>
            <a:graphicFrameLocks noGrp="1"/>
          </p:cNvGraphicFramePr>
          <p:nvPr>
            <p:extLst>
              <p:ext uri="{D42A27DB-BD31-4B8C-83A1-F6EECF244321}">
                <p14:modId xmlns:p14="http://schemas.microsoft.com/office/powerpoint/2010/main" val="4142649543"/>
              </p:ext>
            </p:extLst>
          </p:nvPr>
        </p:nvGraphicFramePr>
        <p:xfrm>
          <a:off x="502273" y="1094704"/>
          <a:ext cx="11075836" cy="5061393"/>
        </p:xfrm>
        <a:graphic>
          <a:graphicData uri="http://schemas.openxmlformats.org/drawingml/2006/table">
            <a:tbl>
              <a:tblPr firstRow="1" bandRow="1">
                <a:tableStyleId>{69012ECD-51FC-41F1-AA8D-1B2483CD663E}</a:tableStyleId>
              </a:tblPr>
              <a:tblGrid>
                <a:gridCol w="1127028">
                  <a:extLst>
                    <a:ext uri="{9D8B030D-6E8A-4147-A177-3AD203B41FA5}">
                      <a16:colId xmlns:a16="http://schemas.microsoft.com/office/drawing/2014/main" val="2833563504"/>
                    </a:ext>
                  </a:extLst>
                </a:gridCol>
                <a:gridCol w="855854">
                  <a:extLst>
                    <a:ext uri="{9D8B030D-6E8A-4147-A177-3AD203B41FA5}">
                      <a16:colId xmlns:a16="http://schemas.microsoft.com/office/drawing/2014/main" val="587174520"/>
                    </a:ext>
                  </a:extLst>
                </a:gridCol>
                <a:gridCol w="763258">
                  <a:extLst>
                    <a:ext uri="{9D8B030D-6E8A-4147-A177-3AD203B41FA5}">
                      <a16:colId xmlns:a16="http://schemas.microsoft.com/office/drawing/2014/main" val="3406391207"/>
                    </a:ext>
                  </a:extLst>
                </a:gridCol>
                <a:gridCol w="796327">
                  <a:extLst>
                    <a:ext uri="{9D8B030D-6E8A-4147-A177-3AD203B41FA5}">
                      <a16:colId xmlns:a16="http://schemas.microsoft.com/office/drawing/2014/main" val="2218833383"/>
                    </a:ext>
                  </a:extLst>
                </a:gridCol>
                <a:gridCol w="802941">
                  <a:extLst>
                    <a:ext uri="{9D8B030D-6E8A-4147-A177-3AD203B41FA5}">
                      <a16:colId xmlns:a16="http://schemas.microsoft.com/office/drawing/2014/main" val="3979441542"/>
                    </a:ext>
                  </a:extLst>
                </a:gridCol>
                <a:gridCol w="763258">
                  <a:extLst>
                    <a:ext uri="{9D8B030D-6E8A-4147-A177-3AD203B41FA5}">
                      <a16:colId xmlns:a16="http://schemas.microsoft.com/office/drawing/2014/main" val="1536994509"/>
                    </a:ext>
                  </a:extLst>
                </a:gridCol>
                <a:gridCol w="763258">
                  <a:extLst>
                    <a:ext uri="{9D8B030D-6E8A-4147-A177-3AD203B41FA5}">
                      <a16:colId xmlns:a16="http://schemas.microsoft.com/office/drawing/2014/main" val="4210274989"/>
                    </a:ext>
                  </a:extLst>
                </a:gridCol>
                <a:gridCol w="763258">
                  <a:extLst>
                    <a:ext uri="{9D8B030D-6E8A-4147-A177-3AD203B41FA5}">
                      <a16:colId xmlns:a16="http://schemas.microsoft.com/office/drawing/2014/main" val="3494086376"/>
                    </a:ext>
                  </a:extLst>
                </a:gridCol>
                <a:gridCol w="763258">
                  <a:extLst>
                    <a:ext uri="{9D8B030D-6E8A-4147-A177-3AD203B41FA5}">
                      <a16:colId xmlns:a16="http://schemas.microsoft.com/office/drawing/2014/main" val="2911021490"/>
                    </a:ext>
                  </a:extLst>
                </a:gridCol>
                <a:gridCol w="763258">
                  <a:extLst>
                    <a:ext uri="{9D8B030D-6E8A-4147-A177-3AD203B41FA5}">
                      <a16:colId xmlns:a16="http://schemas.microsoft.com/office/drawing/2014/main" val="3882186842"/>
                    </a:ext>
                  </a:extLst>
                </a:gridCol>
                <a:gridCol w="763258">
                  <a:extLst>
                    <a:ext uri="{9D8B030D-6E8A-4147-A177-3AD203B41FA5}">
                      <a16:colId xmlns:a16="http://schemas.microsoft.com/office/drawing/2014/main" val="3069108280"/>
                    </a:ext>
                  </a:extLst>
                </a:gridCol>
                <a:gridCol w="763258">
                  <a:extLst>
                    <a:ext uri="{9D8B030D-6E8A-4147-A177-3AD203B41FA5}">
                      <a16:colId xmlns:a16="http://schemas.microsoft.com/office/drawing/2014/main" val="2132610510"/>
                    </a:ext>
                  </a:extLst>
                </a:gridCol>
                <a:gridCol w="697118">
                  <a:extLst>
                    <a:ext uri="{9D8B030D-6E8A-4147-A177-3AD203B41FA5}">
                      <a16:colId xmlns:a16="http://schemas.microsoft.com/office/drawing/2014/main" val="30238921"/>
                    </a:ext>
                  </a:extLst>
                </a:gridCol>
                <a:gridCol w="690504">
                  <a:extLst>
                    <a:ext uri="{9D8B030D-6E8A-4147-A177-3AD203B41FA5}">
                      <a16:colId xmlns:a16="http://schemas.microsoft.com/office/drawing/2014/main" val="900280985"/>
                    </a:ext>
                  </a:extLst>
                </a:gridCol>
              </a:tblGrid>
              <a:tr h="617479">
                <a:tc>
                  <a:txBody>
                    <a:bodyPr/>
                    <a:lstStyle/>
                    <a:p>
                      <a:pPr algn="ctr"/>
                      <a:endParaRPr lang="en-US" sz="900" dirty="0">
                        <a:effectLst/>
                        <a:latin typeface="Century Gothic"/>
                      </a:endParaRPr>
                    </a:p>
                  </a:txBody>
                  <a:tcPr marL="0" marR="0" marT="0" marB="0" anchor="ctr"/>
                </a:tc>
                <a:tc>
                  <a:txBody>
                    <a:bodyPr/>
                    <a:lstStyle/>
                    <a:p>
                      <a:pPr algn="ctr"/>
                      <a:r>
                        <a:rPr lang="en-US" sz="900" dirty="0">
                          <a:effectLst/>
                          <a:latin typeface="Century Gothic"/>
                        </a:rPr>
                        <a:t>[Celebrity endorsements]</a:t>
                      </a:r>
                    </a:p>
                  </a:txBody>
                  <a:tcPr marL="0" marR="0" marT="0" marB="0" anchor="ctr"/>
                </a:tc>
                <a:tc>
                  <a:txBody>
                    <a:bodyPr/>
                    <a:lstStyle/>
                    <a:p>
                      <a:pPr algn="ctr"/>
                      <a:r>
                        <a:rPr lang="en-US" sz="900" dirty="0">
                          <a:effectLst/>
                          <a:latin typeface="Century Gothic"/>
                        </a:rPr>
                        <a:t>[Duration of the ads]</a:t>
                      </a:r>
                    </a:p>
                  </a:txBody>
                  <a:tcPr marL="0" marR="0" marT="0" marB="0" anchor="ctr"/>
                </a:tc>
                <a:tc>
                  <a:txBody>
                    <a:bodyPr/>
                    <a:lstStyle/>
                    <a:p>
                      <a:pPr algn="ctr"/>
                      <a:r>
                        <a:rPr lang="en-US" sz="900" dirty="0">
                          <a:effectLst/>
                          <a:latin typeface="Century Gothic"/>
                        </a:rPr>
                        <a:t>[Quality content/Script of the ad]</a:t>
                      </a:r>
                    </a:p>
                  </a:txBody>
                  <a:tcPr marL="0" marR="0" marT="0" marB="0" anchor="ctr"/>
                </a:tc>
                <a:tc>
                  <a:txBody>
                    <a:bodyPr/>
                    <a:lstStyle/>
                    <a:p>
                      <a:pPr algn="ctr"/>
                      <a:r>
                        <a:rPr lang="en-US" sz="900" dirty="0">
                          <a:effectLst/>
                          <a:latin typeface="Century Gothic"/>
                        </a:rPr>
                        <a:t>[Jingles/motto of the ads]</a:t>
                      </a:r>
                    </a:p>
                  </a:txBody>
                  <a:tcPr marL="0" marR="0" marT="0" marB="0" anchor="ctr"/>
                </a:tc>
                <a:tc>
                  <a:txBody>
                    <a:bodyPr/>
                    <a:lstStyle/>
                    <a:p>
                      <a:pPr algn="ctr"/>
                      <a:r>
                        <a:rPr lang="en-US" sz="900" dirty="0">
                          <a:effectLst/>
                          <a:latin typeface="Century Gothic"/>
                        </a:rPr>
                        <a:t>[Brand name ]</a:t>
                      </a:r>
                    </a:p>
                  </a:txBody>
                  <a:tcPr marL="0" marR="0" marT="0" marB="0" anchor="ctr"/>
                </a:tc>
                <a:tc>
                  <a:txBody>
                    <a:bodyPr/>
                    <a:lstStyle/>
                    <a:p>
                      <a:pPr algn="ctr"/>
                      <a:r>
                        <a:rPr lang="en-US" sz="900" dirty="0">
                          <a:effectLst/>
                          <a:latin typeface="Century Gothic"/>
                        </a:rPr>
                        <a:t>[Brand value]</a:t>
                      </a:r>
                    </a:p>
                  </a:txBody>
                  <a:tcPr marL="0" marR="0" marT="0" marB="0" anchor="ctr"/>
                </a:tc>
                <a:tc>
                  <a:txBody>
                    <a:bodyPr/>
                    <a:lstStyle/>
                    <a:p>
                      <a:pPr algn="ctr"/>
                      <a:r>
                        <a:rPr lang="en-US" sz="900" dirty="0">
                          <a:effectLst/>
                          <a:latin typeface="Century Gothic"/>
                        </a:rPr>
                        <a:t>[Informative]</a:t>
                      </a:r>
                    </a:p>
                  </a:txBody>
                  <a:tcPr marL="0" marR="0" marT="0" marB="0" anchor="ctr"/>
                </a:tc>
                <a:tc>
                  <a:txBody>
                    <a:bodyPr/>
                    <a:lstStyle/>
                    <a:p>
                      <a:pPr algn="ctr"/>
                      <a:r>
                        <a:rPr lang="en-US" sz="900" dirty="0">
                          <a:effectLst/>
                          <a:latin typeface="Century Gothic"/>
                        </a:rPr>
                        <a:t>[Discounts and deals]</a:t>
                      </a:r>
                    </a:p>
                  </a:txBody>
                  <a:tcPr marL="0" marR="0" marT="0" marB="0" anchor="ctr"/>
                </a:tc>
                <a:tc>
                  <a:txBody>
                    <a:bodyPr/>
                    <a:lstStyle/>
                    <a:p>
                      <a:pPr algn="ctr"/>
                      <a:r>
                        <a:rPr lang="en-US" sz="900" dirty="0">
                          <a:effectLst/>
                          <a:latin typeface="Century Gothic"/>
                        </a:rPr>
                        <a:t>[Customer reviews]</a:t>
                      </a:r>
                    </a:p>
                  </a:txBody>
                  <a:tcPr marL="0" marR="0" marT="0" marB="0" anchor="ctr"/>
                </a:tc>
                <a:tc>
                  <a:txBody>
                    <a:bodyPr/>
                    <a:lstStyle/>
                    <a:p>
                      <a:pPr algn="ctr"/>
                      <a:r>
                        <a:rPr lang="en-US" sz="900" dirty="0">
                          <a:effectLst/>
                          <a:latin typeface="Century Gothic"/>
                        </a:rPr>
                        <a:t>[Price information ]</a:t>
                      </a:r>
                    </a:p>
                  </a:txBody>
                  <a:tcPr marL="0" marR="0" marT="0" marB="0" anchor="ctr"/>
                </a:tc>
                <a:tc>
                  <a:txBody>
                    <a:bodyPr/>
                    <a:lstStyle/>
                    <a:p>
                      <a:pPr algn="ctr"/>
                      <a:r>
                        <a:rPr lang="en-US" sz="900" dirty="0">
                          <a:effectLst/>
                          <a:latin typeface="Century Gothic"/>
                        </a:rPr>
                        <a:t>[Product information ]</a:t>
                      </a:r>
                    </a:p>
                  </a:txBody>
                  <a:tcPr marL="0" marR="0" marT="0" marB="0" anchor="ctr"/>
                </a:tc>
                <a:tc>
                  <a:txBody>
                    <a:bodyPr/>
                    <a:lstStyle/>
                    <a:p>
                      <a:pPr algn="ctr"/>
                      <a:r>
                        <a:rPr lang="en-US" sz="900" dirty="0">
                          <a:effectLst/>
                          <a:latin typeface="Century Gothic"/>
                        </a:rPr>
                        <a:t>[Quality of product]</a:t>
                      </a:r>
                    </a:p>
                  </a:txBody>
                  <a:tcPr marL="0" marR="0" marT="0" marB="0" anchor="ctr"/>
                </a:tc>
                <a:tc>
                  <a:txBody>
                    <a:bodyPr/>
                    <a:lstStyle/>
                    <a:p>
                      <a:pPr algn="ctr"/>
                      <a:r>
                        <a:rPr lang="en-US" sz="900" dirty="0">
                          <a:effectLst/>
                          <a:latin typeface="Century Gothic"/>
                        </a:rPr>
                        <a:t>[Awareness of the product]</a:t>
                      </a:r>
                    </a:p>
                  </a:txBody>
                  <a:tcPr marL="0" marR="0" marT="0" marB="0" anchor="ctr"/>
                </a:tc>
                <a:extLst>
                  <a:ext uri="{0D108BD9-81ED-4DB2-BD59-A6C34878D82A}">
                    <a16:rowId xmlns:a16="http://schemas.microsoft.com/office/drawing/2014/main" val="1048362876"/>
                  </a:ext>
                </a:extLst>
              </a:tr>
              <a:tr h="420410">
                <a:tc>
                  <a:txBody>
                    <a:bodyPr/>
                    <a:lstStyle/>
                    <a:p>
                      <a:pPr algn="ctr"/>
                      <a:r>
                        <a:rPr lang="en-US" sz="900" dirty="0">
                          <a:effectLst/>
                          <a:latin typeface="Century Gothic"/>
                        </a:rPr>
                        <a:t>[Celebrity endorsements]</a:t>
                      </a:r>
                    </a:p>
                  </a:txBody>
                  <a:tcPr marL="0" marR="0" marT="0" marB="0" anchor="ctr"/>
                </a:tc>
                <a:tc>
                  <a:txBody>
                    <a:bodyPr/>
                    <a:lstStyle/>
                    <a:p>
                      <a:pPr algn="ctr"/>
                      <a:r>
                        <a:rPr lang="en-US" sz="900" dirty="0">
                          <a:latin typeface="Century Gothic"/>
                        </a:rPr>
                        <a:t>1</a:t>
                      </a: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extLst>
                  <a:ext uri="{0D108BD9-81ED-4DB2-BD59-A6C34878D82A}">
                    <a16:rowId xmlns:a16="http://schemas.microsoft.com/office/drawing/2014/main" val="542516208"/>
                  </a:ext>
                </a:extLst>
              </a:tr>
              <a:tr h="384327">
                <a:tc>
                  <a:txBody>
                    <a:bodyPr/>
                    <a:lstStyle/>
                    <a:p>
                      <a:pPr algn="ctr"/>
                      <a:r>
                        <a:rPr lang="en-US" sz="900" dirty="0">
                          <a:effectLst/>
                          <a:latin typeface="Century Gothic"/>
                        </a:rPr>
                        <a:t>[Duration of the ads]</a:t>
                      </a:r>
                    </a:p>
                  </a:txBody>
                  <a:tcPr marL="0" marR="0" marT="0" marB="0" anchor="ctr"/>
                </a:tc>
                <a:tc>
                  <a:txBody>
                    <a:bodyPr/>
                    <a:lstStyle/>
                    <a:p>
                      <a:pPr algn="ctr"/>
                      <a:r>
                        <a:rPr lang="en-US" sz="900" dirty="0">
                          <a:latin typeface="Century Gothic"/>
                        </a:rPr>
                        <a:t>0.415108494</a:t>
                      </a:r>
                    </a:p>
                  </a:txBody>
                  <a:tcPr marL="0" marR="0" marT="0" marB="0" anchor="ctr"/>
                </a:tc>
                <a:tc>
                  <a:txBody>
                    <a:bodyPr/>
                    <a:lstStyle/>
                    <a:p>
                      <a:pPr algn="ctr"/>
                      <a:r>
                        <a:rPr lang="en-US" sz="900" dirty="0">
                          <a:latin typeface="Century Gothic"/>
                        </a:rPr>
                        <a:t>1</a:t>
                      </a: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extLst>
                  <a:ext uri="{0D108BD9-81ED-4DB2-BD59-A6C34878D82A}">
                    <a16:rowId xmlns:a16="http://schemas.microsoft.com/office/drawing/2014/main" val="3272071587"/>
                  </a:ext>
                </a:extLst>
              </a:tr>
              <a:tr h="617479">
                <a:tc>
                  <a:txBody>
                    <a:bodyPr/>
                    <a:lstStyle/>
                    <a:p>
                      <a:pPr algn="ctr"/>
                      <a:r>
                        <a:rPr lang="en-US" sz="900" dirty="0">
                          <a:effectLst/>
                          <a:latin typeface="Century Gothic"/>
                        </a:rPr>
                        <a:t>[Quality content/Script of the ad]</a:t>
                      </a:r>
                    </a:p>
                  </a:txBody>
                  <a:tcPr marL="0" marR="0" marT="0" marB="0" anchor="ctr"/>
                </a:tc>
                <a:tc>
                  <a:txBody>
                    <a:bodyPr/>
                    <a:lstStyle/>
                    <a:p>
                      <a:pPr algn="ctr"/>
                      <a:r>
                        <a:rPr lang="en-US" sz="900" dirty="0">
                          <a:latin typeface="Century Gothic"/>
                        </a:rPr>
                        <a:t>0.275065599</a:t>
                      </a:r>
                    </a:p>
                  </a:txBody>
                  <a:tcPr marL="0" marR="0" marT="0" marB="0" anchor="ctr"/>
                </a:tc>
                <a:tc>
                  <a:txBody>
                    <a:bodyPr/>
                    <a:lstStyle/>
                    <a:p>
                      <a:pPr algn="ctr"/>
                      <a:r>
                        <a:rPr lang="en-US" sz="900" dirty="0">
                          <a:latin typeface="Century Gothic"/>
                        </a:rPr>
                        <a:t>0.372391643</a:t>
                      </a:r>
                    </a:p>
                  </a:txBody>
                  <a:tcPr marL="0" marR="0" marT="0" marB="0" anchor="ctr"/>
                </a:tc>
                <a:tc>
                  <a:txBody>
                    <a:bodyPr/>
                    <a:lstStyle/>
                    <a:p>
                      <a:pPr algn="ctr"/>
                      <a:r>
                        <a:rPr lang="en-US" sz="900" dirty="0">
                          <a:latin typeface="Century Gothic"/>
                        </a:rPr>
                        <a:t>1</a:t>
                      </a: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extLst>
                  <a:ext uri="{0D108BD9-81ED-4DB2-BD59-A6C34878D82A}">
                    <a16:rowId xmlns:a16="http://schemas.microsoft.com/office/drawing/2014/main" val="3491412636"/>
                  </a:ext>
                </a:extLst>
              </a:tr>
              <a:tr h="420410">
                <a:tc>
                  <a:txBody>
                    <a:bodyPr/>
                    <a:lstStyle/>
                    <a:p>
                      <a:pPr algn="ctr"/>
                      <a:r>
                        <a:rPr lang="en-US" sz="900" dirty="0">
                          <a:effectLst/>
                          <a:latin typeface="Century Gothic"/>
                        </a:rPr>
                        <a:t>[Jingles/motto of the ads]</a:t>
                      </a:r>
                    </a:p>
                  </a:txBody>
                  <a:tcPr marL="0" marR="0" marT="0" marB="0" anchor="ctr"/>
                </a:tc>
                <a:tc>
                  <a:txBody>
                    <a:bodyPr/>
                    <a:lstStyle/>
                    <a:p>
                      <a:pPr algn="ctr"/>
                      <a:r>
                        <a:rPr lang="en-US" sz="900" dirty="0">
                          <a:latin typeface="Century Gothic"/>
                        </a:rPr>
                        <a:t>0.460241414</a:t>
                      </a:r>
                    </a:p>
                  </a:txBody>
                  <a:tcPr marL="0" marR="0" marT="0" marB="0" anchor="ctr"/>
                </a:tc>
                <a:tc>
                  <a:txBody>
                    <a:bodyPr/>
                    <a:lstStyle/>
                    <a:p>
                      <a:pPr algn="ctr"/>
                      <a:r>
                        <a:rPr lang="en-US" sz="900" dirty="0">
                          <a:latin typeface="Century Gothic"/>
                        </a:rPr>
                        <a:t>0.511210076</a:t>
                      </a:r>
                    </a:p>
                  </a:txBody>
                  <a:tcPr marL="0" marR="0" marT="0" marB="0" anchor="ctr"/>
                </a:tc>
                <a:tc>
                  <a:txBody>
                    <a:bodyPr/>
                    <a:lstStyle/>
                    <a:p>
                      <a:pPr algn="ctr"/>
                      <a:r>
                        <a:rPr lang="en-US" sz="900" dirty="0">
                          <a:latin typeface="Century Gothic"/>
                        </a:rPr>
                        <a:t>0.461624892</a:t>
                      </a:r>
                    </a:p>
                  </a:txBody>
                  <a:tcPr marL="0" marR="0" marT="0" marB="0" anchor="ctr"/>
                </a:tc>
                <a:tc>
                  <a:txBody>
                    <a:bodyPr/>
                    <a:lstStyle/>
                    <a:p>
                      <a:pPr algn="ctr"/>
                      <a:r>
                        <a:rPr lang="en-US" sz="900" dirty="0">
                          <a:latin typeface="Century Gothic"/>
                        </a:rPr>
                        <a:t>1</a:t>
                      </a: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extLst>
                  <a:ext uri="{0D108BD9-81ED-4DB2-BD59-A6C34878D82A}">
                    <a16:rowId xmlns:a16="http://schemas.microsoft.com/office/drawing/2014/main" val="2675242162"/>
                  </a:ext>
                </a:extLst>
              </a:tr>
              <a:tr h="223343">
                <a:tc>
                  <a:txBody>
                    <a:bodyPr/>
                    <a:lstStyle/>
                    <a:p>
                      <a:pPr algn="ctr"/>
                      <a:r>
                        <a:rPr lang="en-US" sz="900" dirty="0">
                          <a:effectLst/>
                          <a:latin typeface="Century Gothic"/>
                        </a:rPr>
                        <a:t>[Brand name ]</a:t>
                      </a:r>
                    </a:p>
                  </a:txBody>
                  <a:tcPr marL="0" marR="0" marT="0" marB="0" anchor="ctr"/>
                </a:tc>
                <a:tc>
                  <a:txBody>
                    <a:bodyPr/>
                    <a:lstStyle/>
                    <a:p>
                      <a:pPr algn="ctr"/>
                      <a:r>
                        <a:rPr lang="en-US" sz="900" dirty="0">
                          <a:latin typeface="Century Gothic"/>
                        </a:rPr>
                        <a:t>0.279140911</a:t>
                      </a:r>
                    </a:p>
                  </a:txBody>
                  <a:tcPr marL="0" marR="0" marT="0" marB="0" anchor="ctr"/>
                </a:tc>
                <a:tc>
                  <a:txBody>
                    <a:bodyPr/>
                    <a:lstStyle/>
                    <a:p>
                      <a:pPr algn="ctr"/>
                      <a:r>
                        <a:rPr lang="en-US" sz="900" dirty="0">
                          <a:latin typeface="Century Gothic"/>
                        </a:rPr>
                        <a:t>0.264348662</a:t>
                      </a:r>
                    </a:p>
                  </a:txBody>
                  <a:tcPr marL="0" marR="0" marT="0" marB="0" anchor="ctr"/>
                </a:tc>
                <a:tc>
                  <a:txBody>
                    <a:bodyPr/>
                    <a:lstStyle/>
                    <a:p>
                      <a:pPr algn="ctr"/>
                      <a:r>
                        <a:rPr lang="en-US" sz="900" dirty="0">
                          <a:latin typeface="Century Gothic"/>
                        </a:rPr>
                        <a:t>0.515398458</a:t>
                      </a:r>
                    </a:p>
                  </a:txBody>
                  <a:tcPr marL="0" marR="0" marT="0" marB="0" anchor="ctr"/>
                </a:tc>
                <a:tc>
                  <a:txBody>
                    <a:bodyPr/>
                    <a:lstStyle/>
                    <a:p>
                      <a:pPr algn="ctr"/>
                      <a:r>
                        <a:rPr lang="en-US" sz="900" dirty="0">
                          <a:latin typeface="Century Gothic"/>
                        </a:rPr>
                        <a:t>0.353944759</a:t>
                      </a:r>
                    </a:p>
                  </a:txBody>
                  <a:tcPr marL="0" marR="0" marT="0" marB="0" anchor="ctr"/>
                </a:tc>
                <a:tc>
                  <a:txBody>
                    <a:bodyPr/>
                    <a:lstStyle/>
                    <a:p>
                      <a:pPr algn="ctr"/>
                      <a:r>
                        <a:rPr lang="en-US" sz="900" dirty="0">
                          <a:latin typeface="Century Gothic"/>
                        </a:rPr>
                        <a:t>1</a:t>
                      </a: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extLst>
                  <a:ext uri="{0D108BD9-81ED-4DB2-BD59-A6C34878D82A}">
                    <a16:rowId xmlns:a16="http://schemas.microsoft.com/office/drawing/2014/main" val="3388297101"/>
                  </a:ext>
                </a:extLst>
              </a:tr>
              <a:tr h="223343">
                <a:tc>
                  <a:txBody>
                    <a:bodyPr/>
                    <a:lstStyle/>
                    <a:p>
                      <a:pPr algn="ctr"/>
                      <a:r>
                        <a:rPr lang="en-US" sz="900" dirty="0">
                          <a:effectLst/>
                          <a:latin typeface="Century Gothic"/>
                        </a:rPr>
                        <a:t>[Brand value]</a:t>
                      </a:r>
                    </a:p>
                  </a:txBody>
                  <a:tcPr marL="0" marR="0" marT="0" marB="0" anchor="ctr"/>
                </a:tc>
                <a:tc>
                  <a:txBody>
                    <a:bodyPr/>
                    <a:lstStyle/>
                    <a:p>
                      <a:pPr algn="ctr"/>
                      <a:r>
                        <a:rPr lang="en-US" sz="900" dirty="0">
                          <a:latin typeface="Century Gothic"/>
                        </a:rPr>
                        <a:t>0.225148546</a:t>
                      </a:r>
                    </a:p>
                  </a:txBody>
                  <a:tcPr marL="0" marR="0" marT="0" marB="0" anchor="ctr"/>
                </a:tc>
                <a:tc>
                  <a:txBody>
                    <a:bodyPr/>
                    <a:lstStyle/>
                    <a:p>
                      <a:pPr algn="ctr"/>
                      <a:r>
                        <a:rPr lang="en-US" sz="900" dirty="0">
                          <a:latin typeface="Century Gothic"/>
                        </a:rPr>
                        <a:t>0.200091153</a:t>
                      </a:r>
                    </a:p>
                  </a:txBody>
                  <a:tcPr marL="0" marR="0" marT="0" marB="0" anchor="ctr"/>
                </a:tc>
                <a:tc>
                  <a:txBody>
                    <a:bodyPr/>
                    <a:lstStyle/>
                    <a:p>
                      <a:pPr algn="ctr"/>
                      <a:r>
                        <a:rPr lang="en-US" sz="900" dirty="0">
                          <a:latin typeface="Century Gothic"/>
                        </a:rPr>
                        <a:t>0.499265977</a:t>
                      </a:r>
                    </a:p>
                  </a:txBody>
                  <a:tcPr marL="0" marR="0" marT="0" marB="0" anchor="ctr"/>
                </a:tc>
                <a:tc>
                  <a:txBody>
                    <a:bodyPr/>
                    <a:lstStyle/>
                    <a:p>
                      <a:pPr algn="ctr"/>
                      <a:r>
                        <a:rPr lang="en-US" sz="900" dirty="0">
                          <a:latin typeface="Century Gothic"/>
                        </a:rPr>
                        <a:t>0.303364629</a:t>
                      </a:r>
                    </a:p>
                  </a:txBody>
                  <a:tcPr marL="0" marR="0" marT="0" marB="0" anchor="ctr"/>
                </a:tc>
                <a:tc>
                  <a:txBody>
                    <a:bodyPr/>
                    <a:lstStyle/>
                    <a:p>
                      <a:pPr algn="ctr"/>
                      <a:r>
                        <a:rPr lang="en-US" sz="900" dirty="0">
                          <a:latin typeface="Century Gothic"/>
                        </a:rPr>
                        <a:t>0.789709198</a:t>
                      </a:r>
                    </a:p>
                  </a:txBody>
                  <a:tcPr marL="0" marR="0" marT="0" marB="0" anchor="ctr"/>
                </a:tc>
                <a:tc>
                  <a:txBody>
                    <a:bodyPr/>
                    <a:lstStyle/>
                    <a:p>
                      <a:pPr algn="ctr"/>
                      <a:r>
                        <a:rPr lang="en-US" sz="900" dirty="0">
                          <a:latin typeface="Century Gothic"/>
                        </a:rPr>
                        <a:t>1</a:t>
                      </a: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extLst>
                  <a:ext uri="{0D108BD9-81ED-4DB2-BD59-A6C34878D82A}">
                    <a16:rowId xmlns:a16="http://schemas.microsoft.com/office/drawing/2014/main" val="604083189"/>
                  </a:ext>
                </a:extLst>
              </a:tr>
              <a:tr h="223343">
                <a:tc>
                  <a:txBody>
                    <a:bodyPr/>
                    <a:lstStyle/>
                    <a:p>
                      <a:pPr algn="ctr"/>
                      <a:r>
                        <a:rPr lang="en-US" sz="900" dirty="0">
                          <a:effectLst/>
                          <a:latin typeface="Century Gothic"/>
                        </a:rPr>
                        <a:t>[Informative]</a:t>
                      </a:r>
                    </a:p>
                  </a:txBody>
                  <a:tcPr marL="0" marR="0" marT="0" marB="0" anchor="ctr"/>
                </a:tc>
                <a:tc>
                  <a:txBody>
                    <a:bodyPr/>
                    <a:lstStyle/>
                    <a:p>
                      <a:pPr algn="ctr"/>
                      <a:r>
                        <a:rPr lang="en-US" sz="900" dirty="0">
                          <a:latin typeface="Century Gothic"/>
                        </a:rPr>
                        <a:t>0.163768604</a:t>
                      </a:r>
                    </a:p>
                  </a:txBody>
                  <a:tcPr marL="0" marR="0" marT="0" marB="0" anchor="ctr"/>
                </a:tc>
                <a:tc>
                  <a:txBody>
                    <a:bodyPr/>
                    <a:lstStyle/>
                    <a:p>
                      <a:pPr algn="ctr"/>
                      <a:r>
                        <a:rPr lang="en-US" sz="900" dirty="0">
                          <a:latin typeface="Century Gothic"/>
                        </a:rPr>
                        <a:t>0.243383162</a:t>
                      </a:r>
                    </a:p>
                  </a:txBody>
                  <a:tcPr marL="0" marR="0" marT="0" marB="0" anchor="ctr"/>
                </a:tc>
                <a:tc>
                  <a:txBody>
                    <a:bodyPr/>
                    <a:lstStyle/>
                    <a:p>
                      <a:pPr algn="ctr"/>
                      <a:r>
                        <a:rPr lang="en-US" sz="900" dirty="0">
                          <a:latin typeface="Century Gothic"/>
                        </a:rPr>
                        <a:t>0.502428448</a:t>
                      </a:r>
                    </a:p>
                  </a:txBody>
                  <a:tcPr marL="0" marR="0" marT="0" marB="0" anchor="ctr"/>
                </a:tc>
                <a:tc>
                  <a:txBody>
                    <a:bodyPr/>
                    <a:lstStyle/>
                    <a:p>
                      <a:pPr algn="ctr"/>
                      <a:r>
                        <a:rPr lang="en-US" sz="900" dirty="0">
                          <a:latin typeface="Century Gothic"/>
                        </a:rPr>
                        <a:t>0.303516489</a:t>
                      </a:r>
                    </a:p>
                  </a:txBody>
                  <a:tcPr marL="0" marR="0" marT="0" marB="0" anchor="ctr"/>
                </a:tc>
                <a:tc>
                  <a:txBody>
                    <a:bodyPr/>
                    <a:lstStyle/>
                    <a:p>
                      <a:pPr algn="ctr"/>
                      <a:r>
                        <a:rPr lang="en-US" sz="900" dirty="0">
                          <a:latin typeface="Century Gothic"/>
                        </a:rPr>
                        <a:t>0.636374396</a:t>
                      </a:r>
                    </a:p>
                  </a:txBody>
                  <a:tcPr marL="0" marR="0" marT="0" marB="0" anchor="ctr"/>
                </a:tc>
                <a:tc>
                  <a:txBody>
                    <a:bodyPr/>
                    <a:lstStyle/>
                    <a:p>
                      <a:pPr algn="ctr"/>
                      <a:r>
                        <a:rPr lang="en-US" sz="900" dirty="0">
                          <a:latin typeface="Century Gothic"/>
                        </a:rPr>
                        <a:t>0.657268547</a:t>
                      </a:r>
                    </a:p>
                  </a:txBody>
                  <a:tcPr marL="0" marR="0" marT="0" marB="0" anchor="ctr"/>
                </a:tc>
                <a:tc>
                  <a:txBody>
                    <a:bodyPr/>
                    <a:lstStyle/>
                    <a:p>
                      <a:pPr algn="ctr"/>
                      <a:r>
                        <a:rPr lang="en-US" sz="900" dirty="0">
                          <a:latin typeface="Century Gothic"/>
                        </a:rPr>
                        <a:t>1</a:t>
                      </a: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extLst>
                  <a:ext uri="{0D108BD9-81ED-4DB2-BD59-A6C34878D82A}">
                    <a16:rowId xmlns:a16="http://schemas.microsoft.com/office/drawing/2014/main" val="3365060493"/>
                  </a:ext>
                </a:extLst>
              </a:tr>
              <a:tr h="420410">
                <a:tc>
                  <a:txBody>
                    <a:bodyPr/>
                    <a:lstStyle/>
                    <a:p>
                      <a:pPr algn="ctr"/>
                      <a:r>
                        <a:rPr lang="en-US" sz="900" dirty="0">
                          <a:effectLst/>
                          <a:latin typeface="Century Gothic"/>
                        </a:rPr>
                        <a:t>[Discounts and deals]</a:t>
                      </a:r>
                    </a:p>
                  </a:txBody>
                  <a:tcPr marL="0" marR="0" marT="0" marB="0" anchor="ctr"/>
                </a:tc>
                <a:tc>
                  <a:txBody>
                    <a:bodyPr/>
                    <a:lstStyle/>
                    <a:p>
                      <a:pPr algn="ctr"/>
                      <a:r>
                        <a:rPr lang="en-US" sz="900" dirty="0">
                          <a:latin typeface="Century Gothic"/>
                        </a:rPr>
                        <a:t>0.103076752</a:t>
                      </a:r>
                    </a:p>
                  </a:txBody>
                  <a:tcPr marL="0" marR="0" marT="0" marB="0" anchor="ctr"/>
                </a:tc>
                <a:tc>
                  <a:txBody>
                    <a:bodyPr/>
                    <a:lstStyle/>
                    <a:p>
                      <a:pPr algn="ctr"/>
                      <a:r>
                        <a:rPr lang="en-US" sz="900" dirty="0">
                          <a:latin typeface="Century Gothic"/>
                        </a:rPr>
                        <a:t>0.187227403</a:t>
                      </a:r>
                    </a:p>
                  </a:txBody>
                  <a:tcPr marL="0" marR="0" marT="0" marB="0" anchor="ctr"/>
                </a:tc>
                <a:tc>
                  <a:txBody>
                    <a:bodyPr/>
                    <a:lstStyle/>
                    <a:p>
                      <a:pPr algn="ctr"/>
                      <a:r>
                        <a:rPr lang="en-US" sz="900" dirty="0">
                          <a:latin typeface="Century Gothic"/>
                        </a:rPr>
                        <a:t>0.555807352</a:t>
                      </a:r>
                    </a:p>
                  </a:txBody>
                  <a:tcPr marL="0" marR="0" marT="0" marB="0" anchor="ctr"/>
                </a:tc>
                <a:tc>
                  <a:txBody>
                    <a:bodyPr/>
                    <a:lstStyle/>
                    <a:p>
                      <a:pPr algn="ctr"/>
                      <a:r>
                        <a:rPr lang="en-US" sz="900" dirty="0">
                          <a:latin typeface="Century Gothic"/>
                        </a:rPr>
                        <a:t>0.254064837</a:t>
                      </a:r>
                    </a:p>
                  </a:txBody>
                  <a:tcPr marL="0" marR="0" marT="0" marB="0" anchor="ctr"/>
                </a:tc>
                <a:tc>
                  <a:txBody>
                    <a:bodyPr/>
                    <a:lstStyle/>
                    <a:p>
                      <a:pPr algn="ctr"/>
                      <a:r>
                        <a:rPr lang="en-US" sz="900" dirty="0">
                          <a:latin typeface="Century Gothic"/>
                        </a:rPr>
                        <a:t>0.588362644</a:t>
                      </a:r>
                    </a:p>
                  </a:txBody>
                  <a:tcPr marL="0" marR="0" marT="0" marB="0" anchor="ctr"/>
                </a:tc>
                <a:tc>
                  <a:txBody>
                    <a:bodyPr/>
                    <a:lstStyle/>
                    <a:p>
                      <a:pPr algn="ctr"/>
                      <a:r>
                        <a:rPr lang="en-US" sz="900" dirty="0">
                          <a:latin typeface="Century Gothic"/>
                        </a:rPr>
                        <a:t>0.704354582</a:t>
                      </a:r>
                    </a:p>
                  </a:txBody>
                  <a:tcPr marL="0" marR="0" marT="0" marB="0" anchor="ctr"/>
                </a:tc>
                <a:tc>
                  <a:txBody>
                    <a:bodyPr/>
                    <a:lstStyle/>
                    <a:p>
                      <a:pPr algn="ctr"/>
                      <a:r>
                        <a:rPr lang="en-US" sz="900" dirty="0">
                          <a:latin typeface="Century Gothic"/>
                        </a:rPr>
                        <a:t>0.679800059</a:t>
                      </a:r>
                    </a:p>
                  </a:txBody>
                  <a:tcPr marL="0" marR="0" marT="0" marB="0" anchor="ctr"/>
                </a:tc>
                <a:tc>
                  <a:txBody>
                    <a:bodyPr/>
                    <a:lstStyle/>
                    <a:p>
                      <a:pPr algn="ctr"/>
                      <a:r>
                        <a:rPr lang="en-US" sz="900" dirty="0">
                          <a:latin typeface="Century Gothic"/>
                        </a:rPr>
                        <a:t>1</a:t>
                      </a: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extLst>
                  <a:ext uri="{0D108BD9-81ED-4DB2-BD59-A6C34878D82A}">
                    <a16:rowId xmlns:a16="http://schemas.microsoft.com/office/drawing/2014/main" val="3249896654"/>
                  </a:ext>
                </a:extLst>
              </a:tr>
              <a:tr h="223343">
                <a:tc>
                  <a:txBody>
                    <a:bodyPr/>
                    <a:lstStyle/>
                    <a:p>
                      <a:pPr algn="ctr"/>
                      <a:r>
                        <a:rPr lang="en-US" sz="900" dirty="0">
                          <a:effectLst/>
                          <a:latin typeface="Century Gothic"/>
                        </a:rPr>
                        <a:t>[Customer reviews]</a:t>
                      </a:r>
                    </a:p>
                  </a:txBody>
                  <a:tcPr marL="0" marR="0" marT="0" marB="0" anchor="ctr"/>
                </a:tc>
                <a:tc>
                  <a:txBody>
                    <a:bodyPr/>
                    <a:lstStyle/>
                    <a:p>
                      <a:pPr algn="ctr"/>
                      <a:r>
                        <a:rPr lang="en-US" sz="900" dirty="0">
                          <a:latin typeface="Century Gothic"/>
                        </a:rPr>
                        <a:t>0.05403666</a:t>
                      </a:r>
                    </a:p>
                  </a:txBody>
                  <a:tcPr marL="0" marR="0" marT="0" marB="0" anchor="ctr"/>
                </a:tc>
                <a:tc>
                  <a:txBody>
                    <a:bodyPr/>
                    <a:lstStyle/>
                    <a:p>
                      <a:pPr algn="ctr"/>
                      <a:r>
                        <a:rPr lang="en-US" sz="900" dirty="0">
                          <a:latin typeface="Century Gothic"/>
                        </a:rPr>
                        <a:t>0.114858998</a:t>
                      </a:r>
                    </a:p>
                  </a:txBody>
                  <a:tcPr marL="0" marR="0" marT="0" marB="0" anchor="ctr"/>
                </a:tc>
                <a:tc>
                  <a:txBody>
                    <a:bodyPr/>
                    <a:lstStyle/>
                    <a:p>
                      <a:pPr algn="ctr"/>
                      <a:r>
                        <a:rPr lang="en-US" sz="900" dirty="0">
                          <a:latin typeface="Century Gothic"/>
                        </a:rPr>
                        <a:t>0.516067033</a:t>
                      </a:r>
                    </a:p>
                  </a:txBody>
                  <a:tcPr marL="0" marR="0" marT="0" marB="0" anchor="ctr"/>
                </a:tc>
                <a:tc>
                  <a:txBody>
                    <a:bodyPr/>
                    <a:lstStyle/>
                    <a:p>
                      <a:pPr algn="ctr"/>
                      <a:r>
                        <a:rPr lang="en-US" sz="900" dirty="0">
                          <a:latin typeface="Century Gothic"/>
                        </a:rPr>
                        <a:t>0.21372151</a:t>
                      </a:r>
                    </a:p>
                  </a:txBody>
                  <a:tcPr marL="0" marR="0" marT="0" marB="0" anchor="ctr"/>
                </a:tc>
                <a:tc>
                  <a:txBody>
                    <a:bodyPr/>
                    <a:lstStyle/>
                    <a:p>
                      <a:pPr algn="ctr"/>
                      <a:r>
                        <a:rPr lang="en-US" sz="900" dirty="0">
                          <a:latin typeface="Century Gothic"/>
                        </a:rPr>
                        <a:t>0.59408005</a:t>
                      </a:r>
                    </a:p>
                  </a:txBody>
                  <a:tcPr marL="0" marR="0" marT="0" marB="0" anchor="ctr"/>
                </a:tc>
                <a:tc>
                  <a:txBody>
                    <a:bodyPr/>
                    <a:lstStyle/>
                    <a:p>
                      <a:pPr algn="ctr"/>
                      <a:r>
                        <a:rPr lang="en-US" sz="900" dirty="0">
                          <a:latin typeface="Century Gothic"/>
                        </a:rPr>
                        <a:t>0.641597279</a:t>
                      </a:r>
                    </a:p>
                  </a:txBody>
                  <a:tcPr marL="0" marR="0" marT="0" marB="0" anchor="ctr"/>
                </a:tc>
                <a:tc>
                  <a:txBody>
                    <a:bodyPr/>
                    <a:lstStyle/>
                    <a:p>
                      <a:pPr algn="ctr"/>
                      <a:r>
                        <a:rPr lang="en-US" sz="900" dirty="0">
                          <a:latin typeface="Century Gothic"/>
                        </a:rPr>
                        <a:t>0.620154566</a:t>
                      </a:r>
                    </a:p>
                  </a:txBody>
                  <a:tcPr marL="0" marR="0" marT="0" marB="0" anchor="ctr"/>
                </a:tc>
                <a:tc>
                  <a:txBody>
                    <a:bodyPr/>
                    <a:lstStyle/>
                    <a:p>
                      <a:pPr algn="ctr"/>
                      <a:r>
                        <a:rPr lang="en-US" sz="900" dirty="0">
                          <a:latin typeface="Century Gothic"/>
                        </a:rPr>
                        <a:t>0.808295759</a:t>
                      </a:r>
                    </a:p>
                  </a:txBody>
                  <a:tcPr marL="0" marR="0" marT="0" marB="0" anchor="ctr"/>
                </a:tc>
                <a:tc>
                  <a:txBody>
                    <a:bodyPr/>
                    <a:lstStyle/>
                    <a:p>
                      <a:pPr algn="ctr"/>
                      <a:r>
                        <a:rPr lang="en-US" sz="900" dirty="0">
                          <a:latin typeface="Century Gothic"/>
                        </a:rPr>
                        <a:t>1</a:t>
                      </a: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extLst>
                  <a:ext uri="{0D108BD9-81ED-4DB2-BD59-A6C34878D82A}">
                    <a16:rowId xmlns:a16="http://schemas.microsoft.com/office/drawing/2014/main" val="1717386349"/>
                  </a:ext>
                </a:extLst>
              </a:tr>
              <a:tr h="223343">
                <a:tc>
                  <a:txBody>
                    <a:bodyPr/>
                    <a:lstStyle/>
                    <a:p>
                      <a:pPr algn="ctr"/>
                      <a:r>
                        <a:rPr lang="en-US" sz="900" dirty="0">
                          <a:effectLst/>
                          <a:latin typeface="Century Gothic"/>
                        </a:rPr>
                        <a:t>[Price information ]</a:t>
                      </a:r>
                    </a:p>
                  </a:txBody>
                  <a:tcPr marL="0" marR="0" marT="0" marB="0" anchor="ctr"/>
                </a:tc>
                <a:tc>
                  <a:txBody>
                    <a:bodyPr/>
                    <a:lstStyle/>
                    <a:p>
                      <a:pPr algn="ctr"/>
                      <a:r>
                        <a:rPr lang="en-US" sz="900" dirty="0">
                          <a:latin typeface="Century Gothic"/>
                        </a:rPr>
                        <a:t>0.072036302</a:t>
                      </a:r>
                    </a:p>
                  </a:txBody>
                  <a:tcPr marL="0" marR="0" marT="0" marB="0" anchor="ctr"/>
                </a:tc>
                <a:tc>
                  <a:txBody>
                    <a:bodyPr/>
                    <a:lstStyle/>
                    <a:p>
                      <a:pPr algn="ctr"/>
                      <a:r>
                        <a:rPr lang="en-US" sz="900" dirty="0">
                          <a:latin typeface="Century Gothic"/>
                        </a:rPr>
                        <a:t>0.19921814</a:t>
                      </a:r>
                    </a:p>
                  </a:txBody>
                  <a:tcPr marL="0" marR="0" marT="0" marB="0" anchor="ctr"/>
                </a:tc>
                <a:tc>
                  <a:txBody>
                    <a:bodyPr/>
                    <a:lstStyle/>
                    <a:p>
                      <a:pPr algn="ctr"/>
                      <a:r>
                        <a:rPr lang="en-US" sz="900" dirty="0">
                          <a:latin typeface="Century Gothic"/>
                        </a:rPr>
                        <a:t>0.565501376</a:t>
                      </a:r>
                    </a:p>
                  </a:txBody>
                  <a:tcPr marL="0" marR="0" marT="0" marB="0" anchor="ctr"/>
                </a:tc>
                <a:tc>
                  <a:txBody>
                    <a:bodyPr/>
                    <a:lstStyle/>
                    <a:p>
                      <a:pPr algn="ctr"/>
                      <a:r>
                        <a:rPr lang="en-US" sz="900" dirty="0">
                          <a:latin typeface="Century Gothic"/>
                        </a:rPr>
                        <a:t>0.247987591</a:t>
                      </a:r>
                    </a:p>
                  </a:txBody>
                  <a:tcPr marL="0" marR="0" marT="0" marB="0" anchor="ctr"/>
                </a:tc>
                <a:tc>
                  <a:txBody>
                    <a:bodyPr/>
                    <a:lstStyle/>
                    <a:p>
                      <a:pPr algn="ctr"/>
                      <a:r>
                        <a:rPr lang="en-US" sz="900" dirty="0">
                          <a:latin typeface="Century Gothic"/>
                        </a:rPr>
                        <a:t>0.585447378</a:t>
                      </a:r>
                    </a:p>
                  </a:txBody>
                  <a:tcPr marL="0" marR="0" marT="0" marB="0" anchor="ctr"/>
                </a:tc>
                <a:tc>
                  <a:txBody>
                    <a:bodyPr/>
                    <a:lstStyle/>
                    <a:p>
                      <a:pPr algn="ctr"/>
                      <a:r>
                        <a:rPr lang="en-US" sz="900" dirty="0">
                          <a:latin typeface="Century Gothic"/>
                        </a:rPr>
                        <a:t>0.645475713</a:t>
                      </a:r>
                    </a:p>
                  </a:txBody>
                  <a:tcPr marL="0" marR="0" marT="0" marB="0" anchor="ctr"/>
                </a:tc>
                <a:tc>
                  <a:txBody>
                    <a:bodyPr/>
                    <a:lstStyle/>
                    <a:p>
                      <a:pPr algn="ctr"/>
                      <a:r>
                        <a:rPr lang="en-US" sz="900" dirty="0">
                          <a:latin typeface="Century Gothic"/>
                        </a:rPr>
                        <a:t>0.657646224</a:t>
                      </a:r>
                    </a:p>
                  </a:txBody>
                  <a:tcPr marL="0" marR="0" marT="0" marB="0" anchor="ctr"/>
                </a:tc>
                <a:tc>
                  <a:txBody>
                    <a:bodyPr/>
                    <a:lstStyle/>
                    <a:p>
                      <a:pPr algn="ctr"/>
                      <a:r>
                        <a:rPr lang="en-US" sz="900" dirty="0">
                          <a:latin typeface="Century Gothic"/>
                        </a:rPr>
                        <a:t>0.769278505</a:t>
                      </a:r>
                    </a:p>
                  </a:txBody>
                  <a:tcPr marL="0" marR="0" marT="0" marB="0" anchor="ctr"/>
                </a:tc>
                <a:tc>
                  <a:txBody>
                    <a:bodyPr/>
                    <a:lstStyle/>
                    <a:p>
                      <a:pPr algn="ctr"/>
                      <a:r>
                        <a:rPr lang="en-US" sz="900" dirty="0">
                          <a:latin typeface="Century Gothic"/>
                        </a:rPr>
                        <a:t>0.779538732</a:t>
                      </a:r>
                    </a:p>
                  </a:txBody>
                  <a:tcPr marL="0" marR="0" marT="0" marB="0" anchor="ctr"/>
                </a:tc>
                <a:tc>
                  <a:txBody>
                    <a:bodyPr/>
                    <a:lstStyle/>
                    <a:p>
                      <a:pPr algn="ctr"/>
                      <a:r>
                        <a:rPr lang="en-US" sz="900" dirty="0">
                          <a:latin typeface="Century Gothic"/>
                        </a:rPr>
                        <a:t>1</a:t>
                      </a: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extLst>
                  <a:ext uri="{0D108BD9-81ED-4DB2-BD59-A6C34878D82A}">
                    <a16:rowId xmlns:a16="http://schemas.microsoft.com/office/drawing/2014/main" val="2538902089"/>
                  </a:ext>
                </a:extLst>
              </a:tr>
              <a:tr h="420410">
                <a:tc>
                  <a:txBody>
                    <a:bodyPr/>
                    <a:lstStyle/>
                    <a:p>
                      <a:pPr algn="ctr"/>
                      <a:r>
                        <a:rPr lang="en-US" sz="900" dirty="0">
                          <a:effectLst/>
                          <a:latin typeface="Century Gothic"/>
                        </a:rPr>
                        <a:t>[Product information ]</a:t>
                      </a:r>
                    </a:p>
                  </a:txBody>
                  <a:tcPr marL="0" marR="0" marT="0" marB="0" anchor="ctr"/>
                </a:tc>
                <a:tc>
                  <a:txBody>
                    <a:bodyPr/>
                    <a:lstStyle/>
                    <a:p>
                      <a:pPr algn="ctr"/>
                      <a:r>
                        <a:rPr lang="en-US" sz="900" dirty="0">
                          <a:latin typeface="Century Gothic"/>
                        </a:rPr>
                        <a:t>0.027076153</a:t>
                      </a:r>
                    </a:p>
                  </a:txBody>
                  <a:tcPr marL="0" marR="0" marT="0" marB="0" anchor="ctr"/>
                </a:tc>
                <a:tc>
                  <a:txBody>
                    <a:bodyPr/>
                    <a:lstStyle/>
                    <a:p>
                      <a:pPr algn="ctr"/>
                      <a:r>
                        <a:rPr lang="en-US" sz="900" dirty="0">
                          <a:latin typeface="Century Gothic"/>
                        </a:rPr>
                        <a:t>0.131961146</a:t>
                      </a:r>
                    </a:p>
                  </a:txBody>
                  <a:tcPr marL="0" marR="0" marT="0" marB="0" anchor="ctr"/>
                </a:tc>
                <a:tc>
                  <a:txBody>
                    <a:bodyPr/>
                    <a:lstStyle/>
                    <a:p>
                      <a:pPr algn="ctr"/>
                      <a:r>
                        <a:rPr lang="en-US" sz="900" dirty="0">
                          <a:latin typeface="Century Gothic"/>
                        </a:rPr>
                        <a:t>0.540851501</a:t>
                      </a:r>
                    </a:p>
                  </a:txBody>
                  <a:tcPr marL="0" marR="0" marT="0" marB="0" anchor="ctr"/>
                </a:tc>
                <a:tc>
                  <a:txBody>
                    <a:bodyPr/>
                    <a:lstStyle/>
                    <a:p>
                      <a:pPr algn="ctr"/>
                      <a:r>
                        <a:rPr lang="en-US" sz="900" dirty="0">
                          <a:latin typeface="Century Gothic"/>
                        </a:rPr>
                        <a:t>0.192979353</a:t>
                      </a:r>
                    </a:p>
                  </a:txBody>
                  <a:tcPr marL="0" marR="0" marT="0" marB="0" anchor="ctr"/>
                </a:tc>
                <a:tc>
                  <a:txBody>
                    <a:bodyPr/>
                    <a:lstStyle/>
                    <a:p>
                      <a:pPr algn="ctr"/>
                      <a:r>
                        <a:rPr lang="en-US" sz="900" dirty="0">
                          <a:latin typeface="Century Gothic"/>
                        </a:rPr>
                        <a:t>0.639249672</a:t>
                      </a:r>
                    </a:p>
                  </a:txBody>
                  <a:tcPr marL="0" marR="0" marT="0" marB="0" anchor="ctr"/>
                </a:tc>
                <a:tc>
                  <a:txBody>
                    <a:bodyPr/>
                    <a:lstStyle/>
                    <a:p>
                      <a:pPr algn="ctr"/>
                      <a:r>
                        <a:rPr lang="en-US" sz="900" dirty="0">
                          <a:latin typeface="Century Gothic"/>
                        </a:rPr>
                        <a:t>0.696046384</a:t>
                      </a:r>
                    </a:p>
                  </a:txBody>
                  <a:tcPr marL="0" marR="0" marT="0" marB="0" anchor="ctr"/>
                </a:tc>
                <a:tc>
                  <a:txBody>
                    <a:bodyPr/>
                    <a:lstStyle/>
                    <a:p>
                      <a:pPr algn="ctr"/>
                      <a:r>
                        <a:rPr lang="en-US" sz="900" dirty="0">
                          <a:latin typeface="Century Gothic"/>
                        </a:rPr>
                        <a:t>0.661698487</a:t>
                      </a:r>
                    </a:p>
                  </a:txBody>
                  <a:tcPr marL="0" marR="0" marT="0" marB="0" anchor="ctr"/>
                </a:tc>
                <a:tc>
                  <a:txBody>
                    <a:bodyPr/>
                    <a:lstStyle/>
                    <a:p>
                      <a:pPr algn="ctr"/>
                      <a:r>
                        <a:rPr lang="en-US" sz="900" dirty="0">
                          <a:latin typeface="Century Gothic"/>
                        </a:rPr>
                        <a:t>0.770659114</a:t>
                      </a:r>
                    </a:p>
                  </a:txBody>
                  <a:tcPr marL="0" marR="0" marT="0" marB="0" anchor="ctr"/>
                </a:tc>
                <a:tc>
                  <a:txBody>
                    <a:bodyPr/>
                    <a:lstStyle/>
                    <a:p>
                      <a:pPr algn="ctr"/>
                      <a:r>
                        <a:rPr lang="en-US" sz="900" dirty="0">
                          <a:latin typeface="Century Gothic"/>
                        </a:rPr>
                        <a:t>0.788855685</a:t>
                      </a:r>
                    </a:p>
                  </a:txBody>
                  <a:tcPr marL="0" marR="0" marT="0" marB="0" anchor="ctr"/>
                </a:tc>
                <a:tc>
                  <a:txBody>
                    <a:bodyPr/>
                    <a:lstStyle/>
                    <a:p>
                      <a:pPr algn="ctr"/>
                      <a:r>
                        <a:rPr lang="en-US" sz="900" dirty="0">
                          <a:latin typeface="Century Gothic"/>
                        </a:rPr>
                        <a:t>0.8310547</a:t>
                      </a:r>
                    </a:p>
                  </a:txBody>
                  <a:tcPr marL="0" marR="0" marT="0" marB="0" anchor="ctr"/>
                </a:tc>
                <a:tc>
                  <a:txBody>
                    <a:bodyPr/>
                    <a:lstStyle/>
                    <a:p>
                      <a:pPr algn="ctr"/>
                      <a:r>
                        <a:rPr lang="en-US" sz="900" dirty="0">
                          <a:latin typeface="Century Gothic"/>
                        </a:rPr>
                        <a:t>1</a:t>
                      </a:r>
                    </a:p>
                  </a:txBody>
                  <a:tcPr marL="0" marR="0" marT="0" marB="0" anchor="ctr"/>
                </a:tc>
                <a:tc>
                  <a:txBody>
                    <a:bodyPr/>
                    <a:lstStyle/>
                    <a:p>
                      <a:pPr algn="ctr"/>
                      <a:endParaRPr lang="en-US" sz="900" dirty="0">
                        <a:latin typeface="Century Gothic"/>
                      </a:endParaRPr>
                    </a:p>
                  </a:txBody>
                  <a:tcPr marL="0" marR="0" marT="0" marB="0" anchor="ctr"/>
                </a:tc>
                <a:tc>
                  <a:txBody>
                    <a:bodyPr/>
                    <a:lstStyle/>
                    <a:p>
                      <a:pPr algn="ctr"/>
                      <a:endParaRPr lang="en-US" sz="900" dirty="0">
                        <a:latin typeface="Century Gothic"/>
                      </a:endParaRPr>
                    </a:p>
                  </a:txBody>
                  <a:tcPr marL="0" marR="0" marT="0" marB="0" anchor="ctr"/>
                </a:tc>
                <a:extLst>
                  <a:ext uri="{0D108BD9-81ED-4DB2-BD59-A6C34878D82A}">
                    <a16:rowId xmlns:a16="http://schemas.microsoft.com/office/drawing/2014/main" val="3587772437"/>
                  </a:ext>
                </a:extLst>
              </a:tr>
              <a:tr h="223343">
                <a:tc>
                  <a:txBody>
                    <a:bodyPr/>
                    <a:lstStyle/>
                    <a:p>
                      <a:pPr algn="ctr"/>
                      <a:r>
                        <a:rPr lang="en-US" sz="900" dirty="0">
                          <a:effectLst/>
                          <a:latin typeface="Century Gothic"/>
                        </a:rPr>
                        <a:t>[Quality of product]</a:t>
                      </a:r>
                    </a:p>
                  </a:txBody>
                  <a:tcPr marL="0" marR="0" marT="0" marB="0" anchor="ctr"/>
                </a:tc>
                <a:tc>
                  <a:txBody>
                    <a:bodyPr/>
                    <a:lstStyle/>
                    <a:p>
                      <a:pPr algn="ctr"/>
                      <a:r>
                        <a:rPr lang="en-US" sz="900" dirty="0">
                          <a:latin typeface="Century Gothic"/>
                        </a:rPr>
                        <a:t>-0.005589398</a:t>
                      </a:r>
                    </a:p>
                  </a:txBody>
                  <a:tcPr marL="0" marR="0" marT="0" marB="0" anchor="ctr"/>
                </a:tc>
                <a:tc>
                  <a:txBody>
                    <a:bodyPr/>
                    <a:lstStyle/>
                    <a:p>
                      <a:pPr algn="ctr"/>
                      <a:r>
                        <a:rPr lang="en-US" sz="900" dirty="0">
                          <a:latin typeface="Century Gothic"/>
                        </a:rPr>
                        <a:t>0.109732103</a:t>
                      </a:r>
                    </a:p>
                  </a:txBody>
                  <a:tcPr marL="0" marR="0" marT="0" marB="0" anchor="ctr"/>
                </a:tc>
                <a:tc>
                  <a:txBody>
                    <a:bodyPr/>
                    <a:lstStyle/>
                    <a:p>
                      <a:pPr algn="ctr"/>
                      <a:r>
                        <a:rPr lang="en-US" sz="900" dirty="0">
                          <a:latin typeface="Century Gothic"/>
                        </a:rPr>
                        <a:t>0.496979282</a:t>
                      </a:r>
                    </a:p>
                  </a:txBody>
                  <a:tcPr marL="0" marR="0" marT="0" marB="0" anchor="ctr"/>
                </a:tc>
                <a:tc>
                  <a:txBody>
                    <a:bodyPr/>
                    <a:lstStyle/>
                    <a:p>
                      <a:pPr algn="ctr"/>
                      <a:r>
                        <a:rPr lang="en-US" sz="900" dirty="0">
                          <a:latin typeface="Century Gothic"/>
                        </a:rPr>
                        <a:t>0.175778187</a:t>
                      </a:r>
                    </a:p>
                  </a:txBody>
                  <a:tcPr marL="0" marR="0" marT="0" marB="0" anchor="ctr"/>
                </a:tc>
                <a:tc>
                  <a:txBody>
                    <a:bodyPr/>
                    <a:lstStyle/>
                    <a:p>
                      <a:pPr algn="ctr"/>
                      <a:r>
                        <a:rPr lang="en-US" sz="900" dirty="0">
                          <a:latin typeface="Century Gothic"/>
                        </a:rPr>
                        <a:t>0.630357406</a:t>
                      </a:r>
                    </a:p>
                  </a:txBody>
                  <a:tcPr marL="0" marR="0" marT="0" marB="0" anchor="ctr"/>
                </a:tc>
                <a:tc>
                  <a:txBody>
                    <a:bodyPr/>
                    <a:lstStyle/>
                    <a:p>
                      <a:pPr algn="ctr"/>
                      <a:r>
                        <a:rPr lang="en-US" sz="900" dirty="0">
                          <a:latin typeface="Century Gothic"/>
                        </a:rPr>
                        <a:t>0.70135904</a:t>
                      </a:r>
                    </a:p>
                  </a:txBody>
                  <a:tcPr marL="0" marR="0" marT="0" marB="0" anchor="ctr"/>
                </a:tc>
                <a:tc>
                  <a:txBody>
                    <a:bodyPr/>
                    <a:lstStyle/>
                    <a:p>
                      <a:pPr algn="ctr"/>
                      <a:r>
                        <a:rPr lang="en-US" sz="900" dirty="0">
                          <a:latin typeface="Century Gothic"/>
                        </a:rPr>
                        <a:t>0.672812176</a:t>
                      </a:r>
                    </a:p>
                  </a:txBody>
                  <a:tcPr marL="0" marR="0" marT="0" marB="0" anchor="ctr"/>
                </a:tc>
                <a:tc>
                  <a:txBody>
                    <a:bodyPr/>
                    <a:lstStyle/>
                    <a:p>
                      <a:pPr algn="ctr"/>
                      <a:r>
                        <a:rPr lang="en-US" sz="900" dirty="0">
                          <a:latin typeface="Century Gothic"/>
                        </a:rPr>
                        <a:t>0.79494593</a:t>
                      </a:r>
                    </a:p>
                  </a:txBody>
                  <a:tcPr marL="0" marR="0" marT="0" marB="0" anchor="ctr"/>
                </a:tc>
                <a:tc>
                  <a:txBody>
                    <a:bodyPr/>
                    <a:lstStyle/>
                    <a:p>
                      <a:pPr algn="ctr"/>
                      <a:r>
                        <a:rPr lang="en-US" sz="900" dirty="0">
                          <a:latin typeface="Century Gothic"/>
                        </a:rPr>
                        <a:t>0.789545369</a:t>
                      </a:r>
                    </a:p>
                  </a:txBody>
                  <a:tcPr marL="0" marR="0" marT="0" marB="0" anchor="ctr"/>
                </a:tc>
                <a:tc>
                  <a:txBody>
                    <a:bodyPr/>
                    <a:lstStyle/>
                    <a:p>
                      <a:pPr algn="ctr"/>
                      <a:r>
                        <a:rPr lang="en-US" sz="900" dirty="0">
                          <a:latin typeface="Century Gothic"/>
                        </a:rPr>
                        <a:t>0.808822159</a:t>
                      </a:r>
                    </a:p>
                  </a:txBody>
                  <a:tcPr marL="0" marR="0" marT="0" marB="0" anchor="ctr"/>
                </a:tc>
                <a:tc>
                  <a:txBody>
                    <a:bodyPr/>
                    <a:lstStyle/>
                    <a:p>
                      <a:pPr algn="ctr"/>
                      <a:r>
                        <a:rPr lang="en-US" sz="900" dirty="0">
                          <a:latin typeface="Century Gothic"/>
                        </a:rPr>
                        <a:t>0.871049871</a:t>
                      </a:r>
                    </a:p>
                  </a:txBody>
                  <a:tcPr marL="0" marR="0" marT="0" marB="0" anchor="ctr"/>
                </a:tc>
                <a:tc>
                  <a:txBody>
                    <a:bodyPr/>
                    <a:lstStyle/>
                    <a:p>
                      <a:pPr algn="ctr"/>
                      <a:r>
                        <a:rPr lang="en-US" sz="900" dirty="0">
                          <a:latin typeface="Century Gothic"/>
                        </a:rPr>
                        <a:t>1</a:t>
                      </a:r>
                    </a:p>
                  </a:txBody>
                  <a:tcPr marL="0" marR="0" marT="0" marB="0" anchor="ctr"/>
                </a:tc>
                <a:tc>
                  <a:txBody>
                    <a:bodyPr/>
                    <a:lstStyle/>
                    <a:p>
                      <a:pPr algn="ctr"/>
                      <a:endParaRPr lang="en-US" sz="900" dirty="0">
                        <a:latin typeface="Century Gothic"/>
                      </a:endParaRPr>
                    </a:p>
                  </a:txBody>
                  <a:tcPr marL="0" marR="0" marT="0" marB="0" anchor="ctr"/>
                </a:tc>
                <a:extLst>
                  <a:ext uri="{0D108BD9-81ED-4DB2-BD59-A6C34878D82A}">
                    <a16:rowId xmlns:a16="http://schemas.microsoft.com/office/drawing/2014/main" val="1592963373"/>
                  </a:ext>
                </a:extLst>
              </a:tr>
              <a:tr h="420410">
                <a:tc>
                  <a:txBody>
                    <a:bodyPr/>
                    <a:lstStyle/>
                    <a:p>
                      <a:pPr algn="ctr"/>
                      <a:r>
                        <a:rPr lang="en-US" sz="900" dirty="0">
                          <a:effectLst/>
                          <a:latin typeface="Century Gothic"/>
                        </a:rPr>
                        <a:t>[Awareness of the product]</a:t>
                      </a:r>
                    </a:p>
                  </a:txBody>
                  <a:tcPr marL="0" marR="0" marT="0" marB="0" anchor="ctr"/>
                </a:tc>
                <a:tc>
                  <a:txBody>
                    <a:bodyPr/>
                    <a:lstStyle/>
                    <a:p>
                      <a:pPr algn="ctr"/>
                      <a:r>
                        <a:rPr lang="en-US" sz="900" dirty="0">
                          <a:latin typeface="Century Gothic"/>
                        </a:rPr>
                        <a:t>0.093368221</a:t>
                      </a:r>
                    </a:p>
                  </a:txBody>
                  <a:tcPr marL="0" marR="0" marT="0" marB="0" anchor="ctr"/>
                </a:tc>
                <a:tc>
                  <a:txBody>
                    <a:bodyPr/>
                    <a:lstStyle/>
                    <a:p>
                      <a:pPr algn="ctr"/>
                      <a:r>
                        <a:rPr lang="en-US" sz="900" dirty="0">
                          <a:latin typeface="Century Gothic"/>
                        </a:rPr>
                        <a:t>0.113906251</a:t>
                      </a:r>
                    </a:p>
                  </a:txBody>
                  <a:tcPr marL="0" marR="0" marT="0" marB="0" anchor="ctr"/>
                </a:tc>
                <a:tc>
                  <a:txBody>
                    <a:bodyPr/>
                    <a:lstStyle/>
                    <a:p>
                      <a:pPr algn="ctr"/>
                      <a:r>
                        <a:rPr lang="en-US" sz="900" dirty="0">
                          <a:latin typeface="Century Gothic"/>
                        </a:rPr>
                        <a:t>0.471829166</a:t>
                      </a:r>
                    </a:p>
                  </a:txBody>
                  <a:tcPr marL="0" marR="0" marT="0" marB="0" anchor="ctr"/>
                </a:tc>
                <a:tc>
                  <a:txBody>
                    <a:bodyPr/>
                    <a:lstStyle/>
                    <a:p>
                      <a:pPr algn="ctr"/>
                      <a:r>
                        <a:rPr lang="en-US" sz="900" dirty="0">
                          <a:latin typeface="Century Gothic"/>
                        </a:rPr>
                        <a:t>0.214655057</a:t>
                      </a:r>
                    </a:p>
                  </a:txBody>
                  <a:tcPr marL="0" marR="0" marT="0" marB="0" anchor="ctr"/>
                </a:tc>
                <a:tc>
                  <a:txBody>
                    <a:bodyPr/>
                    <a:lstStyle/>
                    <a:p>
                      <a:pPr algn="ctr"/>
                      <a:r>
                        <a:rPr lang="en-US" sz="900" dirty="0">
                          <a:latin typeface="Century Gothic"/>
                        </a:rPr>
                        <a:t>0.651091565</a:t>
                      </a:r>
                    </a:p>
                  </a:txBody>
                  <a:tcPr marL="0" marR="0" marT="0" marB="0" anchor="ctr"/>
                </a:tc>
                <a:tc>
                  <a:txBody>
                    <a:bodyPr/>
                    <a:lstStyle/>
                    <a:p>
                      <a:pPr algn="ctr"/>
                      <a:r>
                        <a:rPr lang="en-US" sz="900" dirty="0">
                          <a:latin typeface="Century Gothic"/>
                        </a:rPr>
                        <a:t>0.659589866</a:t>
                      </a:r>
                    </a:p>
                  </a:txBody>
                  <a:tcPr marL="0" marR="0" marT="0" marB="0" anchor="ctr"/>
                </a:tc>
                <a:tc>
                  <a:txBody>
                    <a:bodyPr/>
                    <a:lstStyle/>
                    <a:p>
                      <a:pPr algn="ctr"/>
                      <a:r>
                        <a:rPr lang="en-US" sz="900" dirty="0">
                          <a:latin typeface="Century Gothic"/>
                        </a:rPr>
                        <a:t>0.656427231</a:t>
                      </a:r>
                    </a:p>
                  </a:txBody>
                  <a:tcPr marL="0" marR="0" marT="0" marB="0" anchor="ctr"/>
                </a:tc>
                <a:tc>
                  <a:txBody>
                    <a:bodyPr/>
                    <a:lstStyle/>
                    <a:p>
                      <a:pPr algn="ctr"/>
                      <a:r>
                        <a:rPr lang="en-US" sz="900" dirty="0">
                          <a:latin typeface="Century Gothic"/>
                        </a:rPr>
                        <a:t>0.692884111</a:t>
                      </a:r>
                    </a:p>
                  </a:txBody>
                  <a:tcPr marL="0" marR="0" marT="0" marB="0" anchor="ctr"/>
                </a:tc>
                <a:tc>
                  <a:txBody>
                    <a:bodyPr/>
                    <a:lstStyle/>
                    <a:p>
                      <a:pPr algn="ctr"/>
                      <a:r>
                        <a:rPr lang="en-US" sz="900" dirty="0">
                          <a:latin typeface="Century Gothic"/>
                        </a:rPr>
                        <a:t>0.69509631</a:t>
                      </a:r>
                    </a:p>
                  </a:txBody>
                  <a:tcPr marL="0" marR="0" marT="0" marB="0" anchor="ctr"/>
                </a:tc>
                <a:tc>
                  <a:txBody>
                    <a:bodyPr/>
                    <a:lstStyle/>
                    <a:p>
                      <a:pPr algn="ctr"/>
                      <a:r>
                        <a:rPr lang="en-US" sz="900" dirty="0">
                          <a:latin typeface="Century Gothic"/>
                        </a:rPr>
                        <a:t>0.67705505</a:t>
                      </a:r>
                    </a:p>
                  </a:txBody>
                  <a:tcPr marL="0" marR="0" marT="0" marB="0" anchor="ctr"/>
                </a:tc>
                <a:tc>
                  <a:txBody>
                    <a:bodyPr/>
                    <a:lstStyle/>
                    <a:p>
                      <a:pPr algn="ctr"/>
                      <a:r>
                        <a:rPr lang="en-US" sz="900" dirty="0">
                          <a:latin typeface="Century Gothic"/>
                        </a:rPr>
                        <a:t>0.791677701</a:t>
                      </a:r>
                    </a:p>
                  </a:txBody>
                  <a:tcPr marL="0" marR="0" marT="0" marB="0" anchor="ctr"/>
                </a:tc>
                <a:tc>
                  <a:txBody>
                    <a:bodyPr/>
                    <a:lstStyle/>
                    <a:p>
                      <a:pPr algn="ctr"/>
                      <a:r>
                        <a:rPr lang="en-US" sz="900" dirty="0">
                          <a:latin typeface="Century Gothic"/>
                        </a:rPr>
                        <a:t>0.76589861</a:t>
                      </a:r>
                    </a:p>
                  </a:txBody>
                  <a:tcPr marL="0" marR="0" marT="0" marB="0" anchor="ctr"/>
                </a:tc>
                <a:tc>
                  <a:txBody>
                    <a:bodyPr/>
                    <a:lstStyle/>
                    <a:p>
                      <a:pPr algn="ctr"/>
                      <a:r>
                        <a:rPr lang="en-US" sz="900" dirty="0">
                          <a:latin typeface="Century Gothic"/>
                        </a:rPr>
                        <a:t>1</a:t>
                      </a:r>
                    </a:p>
                  </a:txBody>
                  <a:tcPr marL="0" marR="0" marT="0" marB="0" anchor="ctr"/>
                </a:tc>
                <a:extLst>
                  <a:ext uri="{0D108BD9-81ED-4DB2-BD59-A6C34878D82A}">
                    <a16:rowId xmlns:a16="http://schemas.microsoft.com/office/drawing/2014/main" val="3491780697"/>
                  </a:ext>
                </a:extLst>
              </a:tr>
            </a:tbl>
          </a:graphicData>
        </a:graphic>
      </p:graphicFrame>
      <p:sp>
        <p:nvSpPr>
          <p:cNvPr id="6" name="TextBox 5">
            <a:extLst>
              <a:ext uri="{FF2B5EF4-FFF2-40B4-BE49-F238E27FC236}">
                <a16:creationId xmlns:a16="http://schemas.microsoft.com/office/drawing/2014/main" id="{39456DFD-5837-CF00-C053-65E31AF7C4F3}"/>
              </a:ext>
            </a:extLst>
          </p:cNvPr>
          <p:cNvSpPr txBox="1"/>
          <p:nvPr/>
        </p:nvSpPr>
        <p:spPr>
          <a:xfrm>
            <a:off x="717176" y="507999"/>
            <a:ext cx="71120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latin typeface="Century Gothic"/>
                <a:cs typeface="Calibri"/>
              </a:rPr>
              <a:t>CORRELATION</a:t>
            </a:r>
            <a:endParaRPr lang="en-US" sz="2400" dirty="0">
              <a:latin typeface="Century Gothic"/>
            </a:endParaRPr>
          </a:p>
        </p:txBody>
      </p:sp>
    </p:spTree>
    <p:extLst>
      <p:ext uri="{BB962C8B-B14F-4D97-AF65-F5344CB8AC3E}">
        <p14:creationId xmlns:p14="http://schemas.microsoft.com/office/powerpoint/2010/main" val="2702022740"/>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Logo, company name&#10;&#10;Description automatically generated">
            <a:extLst>
              <a:ext uri="{FF2B5EF4-FFF2-40B4-BE49-F238E27FC236}">
                <a16:creationId xmlns:a16="http://schemas.microsoft.com/office/drawing/2014/main" id="{C21E0F2B-DBE0-53A0-6C98-044B95E94AFD}"/>
              </a:ext>
            </a:extLst>
          </p:cNvPr>
          <p:cNvPicPr>
            <a:picLocks noChangeAspect="1"/>
          </p:cNvPicPr>
          <p:nvPr/>
        </p:nvPicPr>
        <p:blipFill>
          <a:blip r:embed="rId2"/>
          <a:stretch>
            <a:fillRect/>
          </a:stretch>
        </p:blipFill>
        <p:spPr>
          <a:xfrm>
            <a:off x="1632243" y="905933"/>
            <a:ext cx="8959517" cy="5039728"/>
          </a:xfrm>
          <a:prstGeom prst="rect">
            <a:avLst/>
          </a:prstGeom>
        </p:spPr>
      </p:pic>
      <p:sp>
        <p:nvSpPr>
          <p:cNvPr id="3" name="TextBox 2">
            <a:extLst>
              <a:ext uri="{FF2B5EF4-FFF2-40B4-BE49-F238E27FC236}">
                <a16:creationId xmlns:a16="http://schemas.microsoft.com/office/drawing/2014/main" id="{9FB20E32-2D64-EFFB-0FFB-112548357295}"/>
              </a:ext>
            </a:extLst>
          </p:cNvPr>
          <p:cNvSpPr txBox="1"/>
          <p:nvPr/>
        </p:nvSpPr>
        <p:spPr>
          <a:xfrm>
            <a:off x="5118000" y="1143295"/>
            <a:ext cx="1956000" cy="1107996"/>
          </a:xfrm>
          <a:prstGeom prst="rect">
            <a:avLst/>
          </a:prstGeom>
          <a:solidFill>
            <a:srgbClr val="FFFAF6"/>
          </a:solidFill>
          <a:ln>
            <a:solidFill>
              <a:srgbClr val="FFFAF6"/>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dirty="0">
                <a:ln>
                  <a:solidFill>
                    <a:srgbClr val="1F3F3A"/>
                  </a:solidFill>
                </a:ln>
                <a:solidFill>
                  <a:srgbClr val="565656"/>
                </a:solidFill>
                <a:latin typeface="Cambria"/>
                <a:ea typeface="Cambria"/>
                <a:cs typeface="Calibri"/>
              </a:rPr>
              <a:t>4.</a:t>
            </a:r>
            <a:endParaRPr lang="en-US" sz="6600" dirty="0">
              <a:ln>
                <a:solidFill>
                  <a:srgbClr val="1F3F3A"/>
                </a:solidFill>
              </a:ln>
              <a:solidFill>
                <a:srgbClr val="565656"/>
              </a:solidFill>
              <a:latin typeface="Cambria"/>
              <a:ea typeface="Cambria"/>
            </a:endParaRPr>
          </a:p>
        </p:txBody>
      </p:sp>
    </p:spTree>
    <p:extLst>
      <p:ext uri="{BB962C8B-B14F-4D97-AF65-F5344CB8AC3E}">
        <p14:creationId xmlns:p14="http://schemas.microsoft.com/office/powerpoint/2010/main" val="30640967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AE051-D28C-427D-1BBA-3FAE1628CCD2}"/>
              </a:ext>
            </a:extLst>
          </p:cNvPr>
          <p:cNvSpPr>
            <a:spLocks noGrp="1"/>
          </p:cNvSpPr>
          <p:nvPr>
            <p:ph type="title"/>
          </p:nvPr>
        </p:nvSpPr>
        <p:spPr/>
        <p:txBody>
          <a:bodyPr>
            <a:normAutofit/>
          </a:bodyPr>
          <a:lstStyle/>
          <a:p>
            <a:r>
              <a:rPr lang="en-US" sz="3600" dirty="0">
                <a:latin typeface="Century Gothic"/>
                <a:ea typeface="+mj-lt"/>
                <a:cs typeface="+mj-lt"/>
              </a:rPr>
              <a:t>KRUSKAL WALLIS TEST</a:t>
            </a:r>
            <a:endParaRPr lang="en-US" sz="3600" dirty="0">
              <a:latin typeface="Century Gothic"/>
            </a:endParaRPr>
          </a:p>
        </p:txBody>
      </p:sp>
      <p:sp>
        <p:nvSpPr>
          <p:cNvPr id="3" name="Content Placeholder 2">
            <a:extLst>
              <a:ext uri="{FF2B5EF4-FFF2-40B4-BE49-F238E27FC236}">
                <a16:creationId xmlns:a16="http://schemas.microsoft.com/office/drawing/2014/main" id="{E18A1E2C-C12F-0880-0B45-C9FF6F083489}"/>
              </a:ext>
            </a:extLst>
          </p:cNvPr>
          <p:cNvSpPr>
            <a:spLocks noGrp="1"/>
          </p:cNvSpPr>
          <p:nvPr>
            <p:ph idx="1"/>
          </p:nvPr>
        </p:nvSpPr>
        <p:spPr/>
        <p:txBody>
          <a:bodyPr vert="horz" lIns="0" tIns="45720" rIns="0" bIns="45720" rtlCol="0" anchor="t">
            <a:normAutofit/>
          </a:bodyPr>
          <a:lstStyle/>
          <a:p>
            <a:r>
              <a:rPr lang="en-US" dirty="0">
                <a:latin typeface="Century Gothic"/>
                <a:ea typeface="+mn-lt"/>
                <a:cs typeface="+mn-lt"/>
              </a:rPr>
              <a:t>Assumptions: </a:t>
            </a:r>
          </a:p>
          <a:p>
            <a:r>
              <a:rPr lang="en-US" dirty="0">
                <a:latin typeface="Century Gothic"/>
                <a:ea typeface="+mn-lt"/>
                <a:cs typeface="+mn-lt"/>
              </a:rPr>
              <a:t>1. One independent variable with two or more levels (independent groups). </a:t>
            </a:r>
          </a:p>
          <a:p>
            <a:r>
              <a:rPr lang="en-US" dirty="0">
                <a:latin typeface="Century Gothic"/>
                <a:ea typeface="+mn-lt"/>
                <a:cs typeface="+mn-lt"/>
              </a:rPr>
              <a:t>2. Ordinal scale, Ratio Scale or Interval scale dependent variables. </a:t>
            </a:r>
          </a:p>
          <a:p>
            <a:r>
              <a:rPr lang="en-US" dirty="0">
                <a:latin typeface="Century Gothic"/>
                <a:ea typeface="+mn-lt"/>
                <a:cs typeface="+mn-lt"/>
              </a:rPr>
              <a:t>3. Your observations should be independent. </a:t>
            </a:r>
          </a:p>
          <a:p>
            <a:r>
              <a:rPr lang="en-US" dirty="0">
                <a:latin typeface="Century Gothic"/>
                <a:ea typeface="+mn-lt"/>
                <a:cs typeface="+mn-lt"/>
              </a:rPr>
              <a:t>4. .All groups should have the same shape distributions.</a:t>
            </a:r>
          </a:p>
          <a:p>
            <a:r>
              <a:rPr lang="en-US" dirty="0">
                <a:latin typeface="Century Gothic"/>
                <a:cs typeface="Calibri"/>
              </a:rPr>
              <a:t>Ho: The medians of the each group(Age and gender) are equal</a:t>
            </a:r>
          </a:p>
          <a:p>
            <a:r>
              <a:rPr lang="en-US" dirty="0">
                <a:latin typeface="Century Gothic"/>
                <a:cs typeface="Calibri"/>
              </a:rPr>
              <a:t>H1: not Ho</a:t>
            </a:r>
          </a:p>
          <a:p>
            <a:r>
              <a:rPr lang="en-US" dirty="0">
                <a:latin typeface="Century Gothic"/>
                <a:cs typeface="Calibri"/>
              </a:rPr>
              <a:t>Reject Ho and conclude </a:t>
            </a:r>
            <a:r>
              <a:rPr lang="en-US" dirty="0">
                <a:latin typeface="Century Gothic"/>
                <a:ea typeface="+mn-lt"/>
                <a:cs typeface="+mn-lt"/>
              </a:rPr>
              <a:t> there is a statistically significant difference between the groups being compared in the Kruskal-Wallis test.</a:t>
            </a:r>
          </a:p>
          <a:p>
            <a:endParaRPr lang="en-US" dirty="0">
              <a:latin typeface="Century Gothic"/>
              <a:cs typeface="Calibri"/>
            </a:endParaRPr>
          </a:p>
        </p:txBody>
      </p:sp>
    </p:spTree>
    <p:extLst>
      <p:ext uri="{BB962C8B-B14F-4D97-AF65-F5344CB8AC3E}">
        <p14:creationId xmlns:p14="http://schemas.microsoft.com/office/powerpoint/2010/main" val="2798013068"/>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Logo, company name&#10;&#10;Description automatically generated">
            <a:extLst>
              <a:ext uri="{FF2B5EF4-FFF2-40B4-BE49-F238E27FC236}">
                <a16:creationId xmlns:a16="http://schemas.microsoft.com/office/drawing/2014/main" id="{DDE12DE5-419B-3531-2981-E2DE408809B6}"/>
              </a:ext>
            </a:extLst>
          </p:cNvPr>
          <p:cNvPicPr>
            <a:picLocks noChangeAspect="1"/>
          </p:cNvPicPr>
          <p:nvPr/>
        </p:nvPicPr>
        <p:blipFill>
          <a:blip r:embed="rId2"/>
          <a:stretch>
            <a:fillRect/>
          </a:stretch>
        </p:blipFill>
        <p:spPr>
          <a:xfrm>
            <a:off x="1632243" y="905933"/>
            <a:ext cx="8959517" cy="5039728"/>
          </a:xfrm>
          <a:prstGeom prst="rect">
            <a:avLst/>
          </a:prstGeom>
        </p:spPr>
      </p:pic>
      <p:sp>
        <p:nvSpPr>
          <p:cNvPr id="6" name="TextBox 5">
            <a:extLst>
              <a:ext uri="{FF2B5EF4-FFF2-40B4-BE49-F238E27FC236}">
                <a16:creationId xmlns:a16="http://schemas.microsoft.com/office/drawing/2014/main" id="{723DFD8D-10FB-2891-B756-0A270BBC19B5}"/>
              </a:ext>
            </a:extLst>
          </p:cNvPr>
          <p:cNvSpPr txBox="1"/>
          <p:nvPr/>
        </p:nvSpPr>
        <p:spPr>
          <a:xfrm>
            <a:off x="5454600" y="1743798"/>
            <a:ext cx="1282800" cy="1107996"/>
          </a:xfrm>
          <a:prstGeom prst="rect">
            <a:avLst/>
          </a:prstGeom>
          <a:solidFill>
            <a:srgbClr val="FFFAF6"/>
          </a:solidFill>
          <a:ln>
            <a:solidFill>
              <a:srgbClr val="FFFAF6"/>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dirty="0">
                <a:ln>
                  <a:solidFill>
                    <a:srgbClr val="1F3F3A"/>
                  </a:solidFill>
                </a:ln>
                <a:solidFill>
                  <a:srgbClr val="565656"/>
                </a:solidFill>
                <a:latin typeface="Cambria"/>
                <a:ea typeface="Cambria"/>
                <a:cs typeface="Calibri"/>
              </a:rPr>
              <a:t>5.</a:t>
            </a:r>
            <a:endParaRPr lang="en-US" sz="6600" dirty="0">
              <a:ln>
                <a:solidFill>
                  <a:srgbClr val="1F3F3A"/>
                </a:solidFill>
              </a:ln>
              <a:solidFill>
                <a:srgbClr val="565656"/>
              </a:solidFill>
              <a:latin typeface="Cambria"/>
              <a:ea typeface="Cambria"/>
            </a:endParaRPr>
          </a:p>
        </p:txBody>
      </p:sp>
    </p:spTree>
    <p:extLst>
      <p:ext uri="{BB962C8B-B14F-4D97-AF65-F5344CB8AC3E}">
        <p14:creationId xmlns:p14="http://schemas.microsoft.com/office/powerpoint/2010/main" val="8632116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Text, letter&#10;&#10;Description automatically generated">
            <a:extLst>
              <a:ext uri="{FF2B5EF4-FFF2-40B4-BE49-F238E27FC236}">
                <a16:creationId xmlns:a16="http://schemas.microsoft.com/office/drawing/2014/main" id="{EC14A560-48DF-D188-8B52-530B03EC8C4F}"/>
              </a:ext>
            </a:extLst>
          </p:cNvPr>
          <p:cNvPicPr>
            <a:picLocks noChangeAspect="1"/>
          </p:cNvPicPr>
          <p:nvPr/>
        </p:nvPicPr>
        <p:blipFill rotWithShape="1">
          <a:blip r:embed="rId2"/>
          <a:srcRect r="20689"/>
          <a:stretch/>
        </p:blipFill>
        <p:spPr>
          <a:xfrm>
            <a:off x="1" y="10"/>
            <a:ext cx="9669642" cy="6857990"/>
          </a:xfrm>
          <a:prstGeom prst="rect">
            <a:avLst/>
          </a:prstGeom>
        </p:spPr>
      </p:pic>
      <p:sp>
        <p:nvSpPr>
          <p:cNvPr id="5" name="TextBox 4">
            <a:extLst>
              <a:ext uri="{FF2B5EF4-FFF2-40B4-BE49-F238E27FC236}">
                <a16:creationId xmlns:a16="http://schemas.microsoft.com/office/drawing/2014/main" id="{5EF2D609-65CB-99E1-D4FC-EE1B4E77ACD4}"/>
              </a:ext>
            </a:extLst>
          </p:cNvPr>
          <p:cNvSpPr txBox="1"/>
          <p:nvPr/>
        </p:nvSpPr>
        <p:spPr>
          <a:xfrm>
            <a:off x="6031238" y="1512712"/>
            <a:ext cx="3822189" cy="3742762"/>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457200" indent="-228600">
              <a:lnSpc>
                <a:spcPct val="90000"/>
              </a:lnSpc>
              <a:spcAft>
                <a:spcPts val="600"/>
              </a:spcAft>
              <a:buFont typeface="Arial" panose="020B0604020202020204" pitchFamily="34" charset="0"/>
              <a:buChar char="•"/>
            </a:pPr>
            <a:r>
              <a:rPr lang="en-US" sz="2400" dirty="0">
                <a:latin typeface="Century Gothic"/>
              </a:rPr>
              <a:t>About The Project</a:t>
            </a:r>
            <a:endParaRPr lang="en-US" sz="2400">
              <a:cs typeface="Calibri" panose="020F0502020204030204"/>
            </a:endParaRPr>
          </a:p>
          <a:p>
            <a:pPr marL="457200" indent="-228600">
              <a:lnSpc>
                <a:spcPct val="90000"/>
              </a:lnSpc>
              <a:spcAft>
                <a:spcPts val="600"/>
              </a:spcAft>
              <a:buFont typeface="Arial" panose="020B0604020202020204" pitchFamily="34" charset="0"/>
              <a:buChar char="•"/>
            </a:pPr>
            <a:r>
              <a:rPr lang="en-US" sz="2400" dirty="0">
                <a:latin typeface="Century Gothic"/>
              </a:rPr>
              <a:t>Objective </a:t>
            </a:r>
          </a:p>
          <a:p>
            <a:pPr marL="457200" indent="-228600">
              <a:lnSpc>
                <a:spcPct val="90000"/>
              </a:lnSpc>
              <a:spcAft>
                <a:spcPts val="600"/>
              </a:spcAft>
              <a:buFont typeface="Arial" panose="020B0604020202020204" pitchFamily="34" charset="0"/>
              <a:buChar char="•"/>
            </a:pPr>
            <a:r>
              <a:rPr lang="en-US" sz="2400" dirty="0">
                <a:latin typeface="Century Gothic"/>
              </a:rPr>
              <a:t>Exploratory data analysis</a:t>
            </a:r>
          </a:p>
          <a:p>
            <a:pPr marL="457200" indent="-228600">
              <a:lnSpc>
                <a:spcPct val="90000"/>
              </a:lnSpc>
              <a:spcAft>
                <a:spcPts val="600"/>
              </a:spcAft>
              <a:buFont typeface="Arial" panose="020B0604020202020204" pitchFamily="34" charset="0"/>
              <a:buChar char="•"/>
            </a:pPr>
            <a:r>
              <a:rPr lang="en-US" sz="2400" dirty="0">
                <a:latin typeface="Century Gothic"/>
              </a:rPr>
              <a:t>Parametric tests</a:t>
            </a:r>
          </a:p>
          <a:p>
            <a:pPr marL="457200" indent="-228600">
              <a:lnSpc>
                <a:spcPct val="90000"/>
              </a:lnSpc>
              <a:spcAft>
                <a:spcPts val="600"/>
              </a:spcAft>
              <a:buFont typeface="Arial" panose="020B0604020202020204" pitchFamily="34" charset="0"/>
              <a:buChar char="•"/>
            </a:pPr>
            <a:r>
              <a:rPr lang="en-US" sz="2400" dirty="0">
                <a:latin typeface="Century Gothic"/>
              </a:rPr>
              <a:t>Non Parametric tests</a:t>
            </a:r>
          </a:p>
          <a:p>
            <a:pPr marL="457200" indent="-228600">
              <a:lnSpc>
                <a:spcPct val="90000"/>
              </a:lnSpc>
              <a:spcAft>
                <a:spcPts val="600"/>
              </a:spcAft>
              <a:buFont typeface="Arial" panose="020B0604020202020204" pitchFamily="34" charset="0"/>
              <a:buChar char="•"/>
            </a:pPr>
            <a:r>
              <a:rPr lang="en-US" sz="2400" dirty="0">
                <a:latin typeface="Century Gothic"/>
              </a:rPr>
              <a:t>Random forests</a:t>
            </a:r>
          </a:p>
          <a:p>
            <a:pPr marL="457200" indent="-228600">
              <a:lnSpc>
                <a:spcPct val="90000"/>
              </a:lnSpc>
              <a:spcAft>
                <a:spcPts val="600"/>
              </a:spcAft>
              <a:buFont typeface="Arial" panose="020B0604020202020204" pitchFamily="34" charset="0"/>
              <a:buChar char="•"/>
            </a:pPr>
            <a:r>
              <a:rPr lang="en-US" sz="2400" dirty="0">
                <a:latin typeface="Century Gothic"/>
              </a:rPr>
              <a:t>Conclusion</a:t>
            </a:r>
          </a:p>
        </p:txBody>
      </p:sp>
    </p:spTree>
    <p:extLst>
      <p:ext uri="{BB962C8B-B14F-4D97-AF65-F5344CB8AC3E}">
        <p14:creationId xmlns:p14="http://schemas.microsoft.com/office/powerpoint/2010/main" val="3405621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22665-18AC-BCFB-C5DE-FE65D103F5F0}"/>
              </a:ext>
            </a:extLst>
          </p:cNvPr>
          <p:cNvSpPr>
            <a:spLocks noGrp="1"/>
          </p:cNvSpPr>
          <p:nvPr>
            <p:ph type="title"/>
          </p:nvPr>
        </p:nvSpPr>
        <p:spPr/>
        <p:txBody>
          <a:bodyPr>
            <a:normAutofit/>
          </a:bodyPr>
          <a:lstStyle/>
          <a:p>
            <a:r>
              <a:rPr lang="en-US" sz="2800" dirty="0">
                <a:latin typeface="Century Gothic"/>
                <a:cs typeface="Calibri Light"/>
              </a:rPr>
              <a:t>RANDOM FOREST - DO YOU TRUST ONLINE ADVERTISEMENTs </a:t>
            </a:r>
            <a:endParaRPr lang="en-US" sz="2800" dirty="0">
              <a:latin typeface="Century Gothic"/>
            </a:endParaRPr>
          </a:p>
        </p:txBody>
      </p:sp>
      <p:sp>
        <p:nvSpPr>
          <p:cNvPr id="3" name="Content Placeholder 2">
            <a:extLst>
              <a:ext uri="{FF2B5EF4-FFF2-40B4-BE49-F238E27FC236}">
                <a16:creationId xmlns:a16="http://schemas.microsoft.com/office/drawing/2014/main" id="{B0DD42F5-26D0-AA38-3AD3-67726DFB1814}"/>
              </a:ext>
            </a:extLst>
          </p:cNvPr>
          <p:cNvSpPr>
            <a:spLocks noGrp="1"/>
          </p:cNvSpPr>
          <p:nvPr>
            <p:ph idx="1"/>
          </p:nvPr>
        </p:nvSpPr>
        <p:spPr/>
        <p:txBody>
          <a:bodyPr vert="horz" lIns="0" tIns="45720" rIns="0" bIns="45720" rtlCol="0" anchor="t">
            <a:normAutofit fontScale="92500" lnSpcReduction="10000"/>
          </a:bodyPr>
          <a:lstStyle/>
          <a:p>
            <a:r>
              <a:rPr lang="en-US" dirty="0">
                <a:latin typeface="Century Gothic" panose="020B0502020202020204" pitchFamily="34" charset="0"/>
                <a:cs typeface="Calibri"/>
              </a:rPr>
              <a:t>FEATURE-</a:t>
            </a: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r>
              <a:rPr lang="en-US" dirty="0">
                <a:latin typeface="Century Gothic"/>
                <a:ea typeface="+mn-lt"/>
                <a:cs typeface="+mn-lt"/>
              </a:rPr>
              <a:t>Type of Random Forest: Classification</a:t>
            </a:r>
            <a:endParaRPr lang="en-US" dirty="0">
              <a:latin typeface="Calibri" panose="020F0502020204030204"/>
              <a:ea typeface="+mn-lt"/>
              <a:cs typeface="+mn-lt"/>
            </a:endParaRPr>
          </a:p>
          <a:p>
            <a:r>
              <a:rPr lang="en-US" dirty="0">
                <a:latin typeface="Century Gothic"/>
                <a:ea typeface="+mn-lt"/>
                <a:cs typeface="+mn-lt"/>
              </a:rPr>
              <a:t>Missing Value imputation is already done.</a:t>
            </a:r>
            <a:endParaRPr lang="en-US" dirty="0">
              <a:latin typeface="Calibri" panose="020F0502020204030204"/>
              <a:ea typeface="+mn-lt"/>
              <a:cs typeface="+mn-lt"/>
            </a:endParaRPr>
          </a:p>
          <a:p>
            <a:r>
              <a:rPr lang="en-US" dirty="0">
                <a:latin typeface="Century Gothic"/>
                <a:ea typeface="+mn-lt"/>
                <a:cs typeface="+mn-lt"/>
              </a:rPr>
              <a:t> Number of trees: 500</a:t>
            </a:r>
            <a:endParaRPr lang="en-US" dirty="0">
              <a:latin typeface="Calibri" panose="020F0502020204030204"/>
              <a:ea typeface="+mn-lt"/>
              <a:cs typeface="+mn-lt"/>
            </a:endParaRPr>
          </a:p>
          <a:p>
            <a:r>
              <a:rPr lang="en-US" dirty="0">
                <a:latin typeface="Century Gothic"/>
                <a:ea typeface="+mn-lt"/>
                <a:cs typeface="+mn-lt"/>
              </a:rPr>
              <a:t>Number of Variables used at each split: 3 </a:t>
            </a:r>
            <a:endParaRPr lang="en-US" dirty="0">
              <a:cs typeface="Calibri"/>
            </a:endParaRPr>
          </a:p>
        </p:txBody>
      </p:sp>
      <p:sp>
        <p:nvSpPr>
          <p:cNvPr id="5" name="Left Bracket 4">
            <a:extLst>
              <a:ext uri="{FF2B5EF4-FFF2-40B4-BE49-F238E27FC236}">
                <a16:creationId xmlns:a16="http://schemas.microsoft.com/office/drawing/2014/main" id="{0465220D-CF3F-8621-97BD-2D817C855A1B}"/>
              </a:ext>
            </a:extLst>
          </p:cNvPr>
          <p:cNvSpPr/>
          <p:nvPr/>
        </p:nvSpPr>
        <p:spPr>
          <a:xfrm>
            <a:off x="1256640" y="2340000"/>
            <a:ext cx="396000" cy="18000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A27C643-CE98-073F-B547-1339314CA781}"/>
              </a:ext>
            </a:extLst>
          </p:cNvPr>
          <p:cNvSpPr txBox="1"/>
          <p:nvPr/>
        </p:nvSpPr>
        <p:spPr>
          <a:xfrm>
            <a:off x="1812000" y="2340000"/>
            <a:ext cx="61080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Do you trust online ads    Online </a:t>
            </a:r>
            <a:r>
              <a:rPr lang="en-US" dirty="0" err="1">
                <a:cs typeface="Calibri"/>
              </a:rPr>
              <a:t>ads_expect</a:t>
            </a:r>
            <a:r>
              <a:rPr lang="en-US" dirty="0">
                <a:cs typeface="Calibri"/>
              </a:rPr>
              <a:t>      </a:t>
            </a:r>
            <a:r>
              <a:rPr lang="en-US" dirty="0" err="1">
                <a:cs typeface="Calibri"/>
              </a:rPr>
              <a:t>ads_popup</a:t>
            </a:r>
            <a:endParaRPr lang="en-US">
              <a:cs typeface="Calibri"/>
            </a:endParaRPr>
          </a:p>
          <a:p>
            <a:r>
              <a:rPr lang="en-US" dirty="0" err="1">
                <a:cs typeface="Calibri"/>
              </a:rPr>
              <a:t>Brand_influence</a:t>
            </a:r>
            <a:r>
              <a:rPr lang="en-US" dirty="0">
                <a:cs typeface="Calibri" panose="020F0502020204030204"/>
              </a:rPr>
              <a:t>                 </a:t>
            </a:r>
            <a:r>
              <a:rPr lang="en-US" dirty="0" err="1">
                <a:cs typeface="Calibri" panose="020F0502020204030204"/>
              </a:rPr>
              <a:t>cele_influence</a:t>
            </a:r>
            <a:r>
              <a:rPr lang="en-US" dirty="0">
                <a:cs typeface="Calibri" panose="020F0502020204030204"/>
              </a:rPr>
              <a:t>            </a:t>
            </a:r>
            <a:r>
              <a:rPr lang="en-US" dirty="0" err="1">
                <a:cs typeface="Calibri" panose="020F0502020204030204"/>
              </a:rPr>
              <a:t>fav_cele</a:t>
            </a:r>
            <a:endParaRPr lang="en-US" dirty="0">
              <a:cs typeface="Calibri" panose="020F0502020204030204"/>
            </a:endParaRPr>
          </a:p>
          <a:p>
            <a:r>
              <a:rPr lang="en-US" dirty="0" err="1">
                <a:cs typeface="Calibri" panose="020F0502020204030204"/>
              </a:rPr>
              <a:t>Purchasing_ability</a:t>
            </a:r>
            <a:r>
              <a:rPr lang="en-US" dirty="0">
                <a:cs typeface="Calibri" panose="020F0502020204030204"/>
              </a:rPr>
              <a:t>            </a:t>
            </a:r>
            <a:r>
              <a:rPr lang="en-US" dirty="0" err="1">
                <a:cs typeface="Calibri" panose="020F0502020204030204"/>
              </a:rPr>
              <a:t>try_new</a:t>
            </a:r>
            <a:r>
              <a:rPr lang="en-US" dirty="0">
                <a:cs typeface="Calibri" panose="020F0502020204030204"/>
              </a:rPr>
              <a:t>                         </a:t>
            </a:r>
            <a:r>
              <a:rPr lang="en-US" dirty="0" err="1">
                <a:cs typeface="Calibri" panose="020F0502020204030204"/>
              </a:rPr>
              <a:t>matter_price</a:t>
            </a:r>
            <a:endParaRPr lang="en-US" dirty="0">
              <a:cs typeface="Calibri" panose="020F0502020204030204"/>
            </a:endParaRPr>
          </a:p>
          <a:p>
            <a:r>
              <a:rPr lang="en-US" dirty="0" err="1">
                <a:cs typeface="Calibri" panose="020F0502020204030204"/>
              </a:rPr>
              <a:t>Endro_price</a:t>
            </a:r>
            <a:r>
              <a:rPr lang="en-US" dirty="0">
                <a:cs typeface="Calibri" panose="020F0502020204030204"/>
              </a:rPr>
              <a:t>                        </a:t>
            </a:r>
            <a:r>
              <a:rPr lang="en-US" dirty="0" err="1">
                <a:cs typeface="Calibri" panose="020F0502020204030204"/>
              </a:rPr>
              <a:t>script_ads</a:t>
            </a:r>
            <a:r>
              <a:rPr lang="en-US" dirty="0">
                <a:cs typeface="Calibri" panose="020F0502020204030204"/>
              </a:rPr>
              <a:t>                     </a:t>
            </a:r>
            <a:r>
              <a:rPr lang="en-US" dirty="0" err="1">
                <a:cs typeface="Calibri" panose="020F0502020204030204"/>
              </a:rPr>
              <a:t>eva_info</a:t>
            </a:r>
            <a:endParaRPr lang="en-US">
              <a:cs typeface="Calibri" panose="020F0502020204030204"/>
            </a:endParaRPr>
          </a:p>
          <a:p>
            <a:r>
              <a:rPr lang="en-US" dirty="0" err="1">
                <a:cs typeface="Calibri" panose="020F0502020204030204"/>
              </a:rPr>
              <a:t>Eva_prof</a:t>
            </a:r>
            <a:r>
              <a:rPr lang="en-US" dirty="0">
                <a:cs typeface="Calibri" panose="020F0502020204030204"/>
              </a:rPr>
              <a:t>                              </a:t>
            </a:r>
            <a:r>
              <a:rPr lang="en-US" dirty="0" err="1">
                <a:cs typeface="Calibri" panose="020F0502020204030204"/>
              </a:rPr>
              <a:t>eva_eff</a:t>
            </a:r>
            <a:r>
              <a:rPr lang="en-US" dirty="0">
                <a:cs typeface="Calibri" panose="020F0502020204030204"/>
              </a:rPr>
              <a:t>                           </a:t>
            </a:r>
            <a:r>
              <a:rPr lang="en-US" dirty="0" err="1">
                <a:cs typeface="Calibri" panose="020F0502020204030204"/>
              </a:rPr>
              <a:t>eva_ent</a:t>
            </a:r>
          </a:p>
          <a:p>
            <a:r>
              <a:rPr lang="en-US" dirty="0" err="1">
                <a:cs typeface="Calibri" panose="020F0502020204030204"/>
              </a:rPr>
              <a:t>Eva_misleading</a:t>
            </a:r>
          </a:p>
        </p:txBody>
      </p:sp>
      <p:sp>
        <p:nvSpPr>
          <p:cNvPr id="7" name="Right Bracket 6">
            <a:extLst>
              <a:ext uri="{FF2B5EF4-FFF2-40B4-BE49-F238E27FC236}">
                <a16:creationId xmlns:a16="http://schemas.microsoft.com/office/drawing/2014/main" id="{AA3CE32E-3AD2-2DA4-57B1-8C91295AF477}"/>
              </a:ext>
            </a:extLst>
          </p:cNvPr>
          <p:cNvSpPr/>
          <p:nvPr/>
        </p:nvSpPr>
        <p:spPr>
          <a:xfrm>
            <a:off x="7673964" y="2231626"/>
            <a:ext cx="492072" cy="1903537"/>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32211470"/>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19594-98D3-C6DF-EA06-820453760B31}"/>
              </a:ext>
            </a:extLst>
          </p:cNvPr>
          <p:cNvSpPr>
            <a:spLocks noGrp="1"/>
          </p:cNvSpPr>
          <p:nvPr>
            <p:ph type="title"/>
          </p:nvPr>
        </p:nvSpPr>
        <p:spPr/>
        <p:txBody>
          <a:bodyPr/>
          <a:lstStyle/>
          <a:p>
            <a:r>
              <a:rPr lang="en-US" dirty="0">
                <a:latin typeface="Century Gothic"/>
                <a:cs typeface="Calibri Light"/>
              </a:rPr>
              <a:t>RESULT</a:t>
            </a:r>
          </a:p>
        </p:txBody>
      </p:sp>
      <p:graphicFrame>
        <p:nvGraphicFramePr>
          <p:cNvPr id="5" name="Content Placeholder 4">
            <a:extLst>
              <a:ext uri="{FF2B5EF4-FFF2-40B4-BE49-F238E27FC236}">
                <a16:creationId xmlns:a16="http://schemas.microsoft.com/office/drawing/2014/main" id="{31C439BC-9CE9-42B4-0CC6-263D95022106}"/>
              </a:ext>
            </a:extLst>
          </p:cNvPr>
          <p:cNvGraphicFramePr>
            <a:graphicFrameLocks noGrp="1"/>
          </p:cNvGraphicFramePr>
          <p:nvPr>
            <p:ph idx="1"/>
            <p:extLst>
              <p:ext uri="{D42A27DB-BD31-4B8C-83A1-F6EECF244321}">
                <p14:modId xmlns:p14="http://schemas.microsoft.com/office/powerpoint/2010/main" val="3939194812"/>
              </p:ext>
            </p:extLst>
          </p:nvPr>
        </p:nvGraphicFramePr>
        <p:xfrm>
          <a:off x="1097280" y="2345331"/>
          <a:ext cx="5462313" cy="1463040"/>
        </p:xfrm>
        <a:graphic>
          <a:graphicData uri="http://schemas.openxmlformats.org/drawingml/2006/table">
            <a:tbl>
              <a:tblPr firstRow="1" bandRow="1">
                <a:tableStyleId>{5C22544A-7EE6-4342-B048-85BDC9FD1C3A}</a:tableStyleId>
              </a:tblPr>
              <a:tblGrid>
                <a:gridCol w="1820771">
                  <a:extLst>
                    <a:ext uri="{9D8B030D-6E8A-4147-A177-3AD203B41FA5}">
                      <a16:colId xmlns:a16="http://schemas.microsoft.com/office/drawing/2014/main" val="585620303"/>
                    </a:ext>
                  </a:extLst>
                </a:gridCol>
                <a:gridCol w="1820771">
                  <a:extLst>
                    <a:ext uri="{9D8B030D-6E8A-4147-A177-3AD203B41FA5}">
                      <a16:colId xmlns:a16="http://schemas.microsoft.com/office/drawing/2014/main" val="1512393400"/>
                    </a:ext>
                  </a:extLst>
                </a:gridCol>
                <a:gridCol w="1820771">
                  <a:extLst>
                    <a:ext uri="{9D8B030D-6E8A-4147-A177-3AD203B41FA5}">
                      <a16:colId xmlns:a16="http://schemas.microsoft.com/office/drawing/2014/main" val="3986883241"/>
                    </a:ext>
                  </a:extLst>
                </a:gridCol>
              </a:tblGrid>
              <a:tr h="361950">
                <a:tc>
                  <a:txBody>
                    <a:bodyPr/>
                    <a:lstStyle/>
                    <a:p>
                      <a:pPr algn="l" fontAlgn="base"/>
                      <a:r>
                        <a:rPr lang="en-US" sz="1800" dirty="0">
                          <a:effectLst/>
                        </a:rPr>
                        <a:t>no​</a:t>
                      </a:r>
                      <a:endParaRPr lang="en-US" b="1" i="0" dirty="0">
                        <a:solidFill>
                          <a:srgbClr val="FFFFFF"/>
                        </a:solidFill>
                        <a:effectLst/>
                      </a:endParaRPr>
                    </a:p>
                  </a:txBody>
                  <a:tcPr/>
                </a:tc>
                <a:tc>
                  <a:txBody>
                    <a:bodyPr/>
                    <a:lstStyle/>
                    <a:p>
                      <a:pPr algn="l" fontAlgn="base"/>
                      <a:r>
                        <a:rPr lang="en-US" sz="1800">
                          <a:effectLst/>
                        </a:rPr>
                        <a:t>Some of them​</a:t>
                      </a:r>
                      <a:endParaRPr lang="en-US" b="1" i="0">
                        <a:solidFill>
                          <a:srgbClr val="FFFFFF"/>
                        </a:solidFill>
                        <a:effectLst/>
                      </a:endParaRPr>
                    </a:p>
                  </a:txBody>
                  <a:tcPr/>
                </a:tc>
                <a:tc>
                  <a:txBody>
                    <a:bodyPr/>
                    <a:lstStyle/>
                    <a:p>
                      <a:pPr algn="l" fontAlgn="base"/>
                      <a:r>
                        <a:rPr lang="en-US" sz="1800">
                          <a:effectLst/>
                        </a:rPr>
                        <a:t>yes​</a:t>
                      </a:r>
                      <a:endParaRPr lang="en-US" b="1" i="0">
                        <a:solidFill>
                          <a:srgbClr val="FFFFFF"/>
                        </a:solidFill>
                        <a:effectLst/>
                      </a:endParaRPr>
                    </a:p>
                  </a:txBody>
                  <a:tcPr/>
                </a:tc>
                <a:extLst>
                  <a:ext uri="{0D108BD9-81ED-4DB2-BD59-A6C34878D82A}">
                    <a16:rowId xmlns:a16="http://schemas.microsoft.com/office/drawing/2014/main" val="140252070"/>
                  </a:ext>
                </a:extLst>
              </a:tr>
              <a:tr h="361950">
                <a:tc>
                  <a:txBody>
                    <a:bodyPr/>
                    <a:lstStyle/>
                    <a:p>
                      <a:pPr algn="l" fontAlgn="base"/>
                      <a:r>
                        <a:rPr lang="en-US" sz="1800">
                          <a:effectLst/>
                        </a:rPr>
                        <a:t>0​</a:t>
                      </a:r>
                      <a:endParaRPr lang="en-US" b="0" i="0">
                        <a:solidFill>
                          <a:srgbClr val="000000"/>
                        </a:solidFill>
                        <a:effectLst/>
                      </a:endParaRPr>
                    </a:p>
                  </a:txBody>
                  <a:tcPr/>
                </a:tc>
                <a:tc>
                  <a:txBody>
                    <a:bodyPr/>
                    <a:lstStyle/>
                    <a:p>
                      <a:pPr algn="l" fontAlgn="base"/>
                      <a:r>
                        <a:rPr lang="en-US" sz="1800">
                          <a:effectLst/>
                        </a:rPr>
                        <a:t>21​</a:t>
                      </a:r>
                      <a:endParaRPr lang="en-US" b="0" i="0">
                        <a:solidFill>
                          <a:srgbClr val="000000"/>
                        </a:solidFill>
                        <a:effectLst/>
                      </a:endParaRPr>
                    </a:p>
                  </a:txBody>
                  <a:tcPr/>
                </a:tc>
                <a:tc>
                  <a:txBody>
                    <a:bodyPr/>
                    <a:lstStyle/>
                    <a:p>
                      <a:pPr algn="l" fontAlgn="base"/>
                      <a:r>
                        <a:rPr lang="en-US" sz="1800">
                          <a:effectLst/>
                        </a:rPr>
                        <a:t>0​</a:t>
                      </a:r>
                      <a:endParaRPr lang="en-US" b="0" i="0">
                        <a:solidFill>
                          <a:srgbClr val="000000"/>
                        </a:solidFill>
                        <a:effectLst/>
                      </a:endParaRPr>
                    </a:p>
                  </a:txBody>
                  <a:tcPr/>
                </a:tc>
                <a:extLst>
                  <a:ext uri="{0D108BD9-81ED-4DB2-BD59-A6C34878D82A}">
                    <a16:rowId xmlns:a16="http://schemas.microsoft.com/office/drawing/2014/main" val="1782675989"/>
                  </a:ext>
                </a:extLst>
              </a:tr>
              <a:tr h="361950">
                <a:tc>
                  <a:txBody>
                    <a:bodyPr/>
                    <a:lstStyle/>
                    <a:p>
                      <a:pPr algn="l" fontAlgn="base"/>
                      <a:r>
                        <a:rPr lang="en-US" sz="1800">
                          <a:effectLst/>
                        </a:rPr>
                        <a:t>1​</a:t>
                      </a:r>
                      <a:endParaRPr lang="en-US" b="0" i="0">
                        <a:solidFill>
                          <a:srgbClr val="000000"/>
                        </a:solidFill>
                        <a:effectLst/>
                      </a:endParaRPr>
                    </a:p>
                  </a:txBody>
                  <a:tcPr/>
                </a:tc>
                <a:tc>
                  <a:txBody>
                    <a:bodyPr/>
                    <a:lstStyle/>
                    <a:p>
                      <a:pPr algn="l" fontAlgn="base"/>
                      <a:r>
                        <a:rPr lang="en-US" sz="1800">
                          <a:effectLst/>
                        </a:rPr>
                        <a:t>168​</a:t>
                      </a:r>
                      <a:endParaRPr lang="en-US" b="0" i="0">
                        <a:solidFill>
                          <a:srgbClr val="000000"/>
                        </a:solidFill>
                        <a:effectLst/>
                      </a:endParaRPr>
                    </a:p>
                  </a:txBody>
                  <a:tcPr/>
                </a:tc>
                <a:tc>
                  <a:txBody>
                    <a:bodyPr/>
                    <a:lstStyle/>
                    <a:p>
                      <a:pPr algn="l" fontAlgn="base"/>
                      <a:r>
                        <a:rPr lang="en-US" sz="1800">
                          <a:effectLst/>
                        </a:rPr>
                        <a:t>3​</a:t>
                      </a:r>
                      <a:endParaRPr lang="en-US" b="0" i="0">
                        <a:solidFill>
                          <a:srgbClr val="000000"/>
                        </a:solidFill>
                        <a:effectLst/>
                      </a:endParaRPr>
                    </a:p>
                  </a:txBody>
                  <a:tcPr/>
                </a:tc>
                <a:extLst>
                  <a:ext uri="{0D108BD9-81ED-4DB2-BD59-A6C34878D82A}">
                    <a16:rowId xmlns:a16="http://schemas.microsoft.com/office/drawing/2014/main" val="2481047406"/>
                  </a:ext>
                </a:extLst>
              </a:tr>
              <a:tr h="361950">
                <a:tc>
                  <a:txBody>
                    <a:bodyPr/>
                    <a:lstStyle/>
                    <a:p>
                      <a:pPr algn="l" fontAlgn="base"/>
                      <a:r>
                        <a:rPr lang="en-US" sz="1800">
                          <a:effectLst/>
                        </a:rPr>
                        <a:t>0​</a:t>
                      </a:r>
                      <a:endParaRPr lang="en-US" b="0" i="0">
                        <a:solidFill>
                          <a:srgbClr val="000000"/>
                        </a:solidFill>
                        <a:effectLst/>
                      </a:endParaRPr>
                    </a:p>
                  </a:txBody>
                  <a:tcPr/>
                </a:tc>
                <a:tc>
                  <a:txBody>
                    <a:bodyPr/>
                    <a:lstStyle/>
                    <a:p>
                      <a:pPr algn="l" fontAlgn="base"/>
                      <a:r>
                        <a:rPr lang="en-US" sz="1800" dirty="0">
                          <a:effectLst/>
                        </a:rPr>
                        <a:t>33​</a:t>
                      </a:r>
                      <a:endParaRPr lang="en-US" b="0" i="0" dirty="0">
                        <a:solidFill>
                          <a:srgbClr val="000000"/>
                        </a:solidFill>
                        <a:effectLst/>
                      </a:endParaRPr>
                    </a:p>
                  </a:txBody>
                  <a:tcPr/>
                </a:tc>
                <a:tc>
                  <a:txBody>
                    <a:bodyPr/>
                    <a:lstStyle/>
                    <a:p>
                      <a:pPr algn="l" fontAlgn="base"/>
                      <a:r>
                        <a:rPr lang="en-US" sz="1800" dirty="0">
                          <a:effectLst/>
                        </a:rPr>
                        <a:t>2​</a:t>
                      </a:r>
                      <a:endParaRPr lang="en-US" b="0" i="0" dirty="0">
                        <a:solidFill>
                          <a:srgbClr val="000000"/>
                        </a:solidFill>
                        <a:effectLst/>
                      </a:endParaRPr>
                    </a:p>
                  </a:txBody>
                  <a:tcPr/>
                </a:tc>
                <a:extLst>
                  <a:ext uri="{0D108BD9-81ED-4DB2-BD59-A6C34878D82A}">
                    <a16:rowId xmlns:a16="http://schemas.microsoft.com/office/drawing/2014/main" val="1823498905"/>
                  </a:ext>
                </a:extLst>
              </a:tr>
            </a:tbl>
          </a:graphicData>
        </a:graphic>
      </p:graphicFrame>
      <p:pic>
        <p:nvPicPr>
          <p:cNvPr id="6" name="Picture 6" descr="Chart, line chart&#10;&#10;Description automatically generated">
            <a:extLst>
              <a:ext uri="{FF2B5EF4-FFF2-40B4-BE49-F238E27FC236}">
                <a16:creationId xmlns:a16="http://schemas.microsoft.com/office/drawing/2014/main" id="{AA03D747-31F3-6766-C923-09DBE64AB6C1}"/>
              </a:ext>
            </a:extLst>
          </p:cNvPr>
          <p:cNvPicPr>
            <a:picLocks noChangeAspect="1"/>
          </p:cNvPicPr>
          <p:nvPr/>
        </p:nvPicPr>
        <p:blipFill>
          <a:blip r:embed="rId2"/>
          <a:stretch>
            <a:fillRect/>
          </a:stretch>
        </p:blipFill>
        <p:spPr>
          <a:xfrm>
            <a:off x="7010400" y="40444"/>
            <a:ext cx="4669200" cy="2907111"/>
          </a:xfrm>
          <a:prstGeom prst="rect">
            <a:avLst/>
          </a:prstGeom>
        </p:spPr>
      </p:pic>
      <p:pic>
        <p:nvPicPr>
          <p:cNvPr id="7" name="Picture 7" descr="Chart, line chart&#10;&#10;Description automatically generated">
            <a:extLst>
              <a:ext uri="{FF2B5EF4-FFF2-40B4-BE49-F238E27FC236}">
                <a16:creationId xmlns:a16="http://schemas.microsoft.com/office/drawing/2014/main" id="{5DCE5AD5-34E2-D436-C933-51970BB4D4AE}"/>
              </a:ext>
            </a:extLst>
          </p:cNvPr>
          <p:cNvPicPr>
            <a:picLocks noChangeAspect="1"/>
          </p:cNvPicPr>
          <p:nvPr/>
        </p:nvPicPr>
        <p:blipFill>
          <a:blip r:embed="rId3"/>
          <a:stretch>
            <a:fillRect/>
          </a:stretch>
        </p:blipFill>
        <p:spPr>
          <a:xfrm>
            <a:off x="6977371" y="3076851"/>
            <a:ext cx="4867200" cy="2909676"/>
          </a:xfrm>
          <a:prstGeom prst="rect">
            <a:avLst/>
          </a:prstGeom>
        </p:spPr>
      </p:pic>
      <p:graphicFrame>
        <p:nvGraphicFramePr>
          <p:cNvPr id="8" name="Table 8">
            <a:extLst>
              <a:ext uri="{FF2B5EF4-FFF2-40B4-BE49-F238E27FC236}">
                <a16:creationId xmlns:a16="http://schemas.microsoft.com/office/drawing/2014/main" id="{49E0D4E8-7600-3C01-EEE1-C7524233C68F}"/>
              </a:ext>
            </a:extLst>
          </p:cNvPr>
          <p:cNvGraphicFramePr>
            <a:graphicFrameLocks noGrp="1"/>
          </p:cNvGraphicFramePr>
          <p:nvPr>
            <p:extLst>
              <p:ext uri="{D42A27DB-BD31-4B8C-83A1-F6EECF244321}">
                <p14:modId xmlns:p14="http://schemas.microsoft.com/office/powerpoint/2010/main" val="1733855165"/>
              </p:ext>
            </p:extLst>
          </p:nvPr>
        </p:nvGraphicFramePr>
        <p:xfrm>
          <a:off x="1364315" y="4525280"/>
          <a:ext cx="4946428" cy="365760"/>
        </p:xfrm>
        <a:graphic>
          <a:graphicData uri="http://schemas.openxmlformats.org/drawingml/2006/table">
            <a:tbl>
              <a:tblPr firstRow="1" bandRow="1">
                <a:tableStyleId>{5C22544A-7EE6-4342-B048-85BDC9FD1C3A}</a:tableStyleId>
              </a:tblPr>
              <a:tblGrid>
                <a:gridCol w="2473214">
                  <a:extLst>
                    <a:ext uri="{9D8B030D-6E8A-4147-A177-3AD203B41FA5}">
                      <a16:colId xmlns:a16="http://schemas.microsoft.com/office/drawing/2014/main" val="3826592841"/>
                    </a:ext>
                  </a:extLst>
                </a:gridCol>
                <a:gridCol w="2473214">
                  <a:extLst>
                    <a:ext uri="{9D8B030D-6E8A-4147-A177-3AD203B41FA5}">
                      <a16:colId xmlns:a16="http://schemas.microsoft.com/office/drawing/2014/main" val="1344760011"/>
                    </a:ext>
                  </a:extLst>
                </a:gridCol>
              </a:tblGrid>
              <a:tr h="359228">
                <a:tc>
                  <a:txBody>
                    <a:bodyPr/>
                    <a:lstStyle/>
                    <a:p>
                      <a:pPr lvl="0">
                        <a:buNone/>
                      </a:pPr>
                      <a:r>
                        <a:rPr lang="en-US" sz="1800" b="0" i="0" u="none" strike="noStrike" noProof="0" dirty="0">
                          <a:latin typeface="Calibri"/>
                        </a:rPr>
                        <a:t>Accuracy </a:t>
                      </a:r>
                      <a:endParaRPr lang="en-US" dirty="0"/>
                    </a:p>
                  </a:txBody>
                  <a:tcPr/>
                </a:tc>
                <a:tc>
                  <a:txBody>
                    <a:bodyPr/>
                    <a:lstStyle/>
                    <a:p>
                      <a:r>
                        <a:rPr lang="en-US" dirty="0"/>
                        <a:t>74.56%</a:t>
                      </a:r>
                    </a:p>
                  </a:txBody>
                  <a:tcPr/>
                </a:tc>
                <a:extLst>
                  <a:ext uri="{0D108BD9-81ED-4DB2-BD59-A6C34878D82A}">
                    <a16:rowId xmlns:a16="http://schemas.microsoft.com/office/drawing/2014/main" val="1299570733"/>
                  </a:ext>
                </a:extLst>
              </a:tr>
            </a:tbl>
          </a:graphicData>
        </a:graphic>
      </p:graphicFrame>
    </p:spTree>
    <p:extLst>
      <p:ext uri="{BB962C8B-B14F-4D97-AF65-F5344CB8AC3E}">
        <p14:creationId xmlns:p14="http://schemas.microsoft.com/office/powerpoint/2010/main" val="1606068287"/>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Logo, company name&#10;&#10;Description automatically generated">
            <a:extLst>
              <a:ext uri="{FF2B5EF4-FFF2-40B4-BE49-F238E27FC236}">
                <a16:creationId xmlns:a16="http://schemas.microsoft.com/office/drawing/2014/main" id="{2D8F61F7-3D62-31C7-0F68-C0815DA4F4E2}"/>
              </a:ext>
            </a:extLst>
          </p:cNvPr>
          <p:cNvPicPr>
            <a:picLocks noChangeAspect="1"/>
          </p:cNvPicPr>
          <p:nvPr/>
        </p:nvPicPr>
        <p:blipFill rotWithShape="1">
          <a:blip r:embed="rId2"/>
          <a:srcRect t="7428" b="116"/>
          <a:stretch/>
        </p:blipFill>
        <p:spPr>
          <a:xfrm>
            <a:off x="20" y="10"/>
            <a:ext cx="12191980" cy="6340632"/>
          </a:xfrm>
          <a:prstGeom prst="rect">
            <a:avLst/>
          </a:prstGeom>
        </p:spPr>
      </p:pic>
    </p:spTree>
    <p:extLst>
      <p:ext uri="{BB962C8B-B14F-4D97-AF65-F5344CB8AC3E}">
        <p14:creationId xmlns:p14="http://schemas.microsoft.com/office/powerpoint/2010/main" val="143269631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DE5293-DEB9-7F1C-29FA-BC293F573311}"/>
              </a:ext>
            </a:extLst>
          </p:cNvPr>
          <p:cNvSpPr txBox="1"/>
          <p:nvPr/>
        </p:nvSpPr>
        <p:spPr>
          <a:xfrm>
            <a:off x="640080" y="5576887"/>
            <a:ext cx="10911840" cy="640081"/>
          </a:xfrm>
          <a:prstGeom prst="rect">
            <a:avLst/>
          </a:prstGeom>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3200" dirty="0">
                <a:solidFill>
                  <a:schemeClr val="bg1"/>
                </a:solidFill>
                <a:latin typeface="Century Gothic" panose="020B0502020202020204" pitchFamily="34" charset="0"/>
                <a:ea typeface="+mj-ea"/>
                <a:cs typeface="Calibri Light"/>
              </a:rPr>
              <a:t>KINDS OF ADS ATTRACTS YOU THE MOST</a:t>
            </a:r>
          </a:p>
        </p:txBody>
      </p:sp>
      <p:pic>
        <p:nvPicPr>
          <p:cNvPr id="4" name="Picture 4" descr="Text&#10;&#10;Description automatically generated">
            <a:extLst>
              <a:ext uri="{FF2B5EF4-FFF2-40B4-BE49-F238E27FC236}">
                <a16:creationId xmlns:a16="http://schemas.microsoft.com/office/drawing/2014/main" id="{6019280B-A509-9602-BCD9-CC2F71B41735}"/>
              </a:ext>
            </a:extLst>
          </p:cNvPr>
          <p:cNvPicPr>
            <a:picLocks noChangeAspect="1"/>
          </p:cNvPicPr>
          <p:nvPr/>
        </p:nvPicPr>
        <p:blipFill rotWithShape="1">
          <a:blip r:embed="rId2"/>
          <a:srcRect t="4821" r="1" b="1863"/>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280094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 name="Picture 2" descr="Text&#10;&#10;Description automatically generated">
            <a:extLst>
              <a:ext uri="{FF2B5EF4-FFF2-40B4-BE49-F238E27FC236}">
                <a16:creationId xmlns:a16="http://schemas.microsoft.com/office/drawing/2014/main" id="{3A5701AC-4218-5AD7-963A-B8DDDAE8913B}"/>
              </a:ext>
            </a:extLst>
          </p:cNvPr>
          <p:cNvPicPr>
            <a:picLocks noChangeAspect="1"/>
          </p:cNvPicPr>
          <p:nvPr/>
        </p:nvPicPr>
        <p:blipFill rotWithShape="1">
          <a:blip r:embed="rId2"/>
          <a:srcRect t="8436" b="15139"/>
          <a:stretch/>
        </p:blipFill>
        <p:spPr>
          <a:xfrm>
            <a:off x="-32" y="10"/>
            <a:ext cx="12192031" cy="4915066"/>
          </a:xfrm>
          <a:prstGeom prst="rect">
            <a:avLst/>
          </a:prstGeom>
        </p:spPr>
      </p:pic>
      <p:sp>
        <p:nvSpPr>
          <p:cNvPr id="14" name="Rectangle 13">
            <a:extLst>
              <a:ext uri="{FF2B5EF4-FFF2-40B4-BE49-F238E27FC236}">
                <a16:creationId xmlns:a16="http://schemas.microsoft.com/office/drawing/2014/main" id="{B76D919A-FC3E-4B4E-BAF0-ED6CFB8DC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661D6E2E-8898-7055-B8B0-6ADD1ECD84C2}"/>
              </a:ext>
            </a:extLst>
          </p:cNvPr>
          <p:cNvSpPr>
            <a:spLocks noGrp="1"/>
          </p:cNvSpPr>
          <p:nvPr>
            <p:ph type="title"/>
          </p:nvPr>
        </p:nvSpPr>
        <p:spPr>
          <a:xfrm>
            <a:off x="1065197" y="5120640"/>
            <a:ext cx="10058400" cy="822960"/>
          </a:xfrm>
        </p:spPr>
        <p:txBody>
          <a:bodyPr vert="horz" lIns="91440" tIns="45720" rIns="91440" bIns="45720" rtlCol="0" anchor="b">
            <a:normAutofit/>
          </a:bodyPr>
          <a:lstStyle/>
          <a:p>
            <a:pPr algn="ctr"/>
            <a:r>
              <a:rPr lang="en-US" sz="4000" dirty="0">
                <a:solidFill>
                  <a:srgbClr val="FFFFFF"/>
                </a:solidFill>
                <a:latin typeface="Century Gothic" panose="020B0502020202020204" pitchFamily="34" charset="0"/>
                <a:cs typeface="Calibri Light"/>
              </a:rPr>
              <a:t>TRUSTED</a:t>
            </a:r>
            <a:r>
              <a:rPr lang="en-US" sz="3600" dirty="0">
                <a:solidFill>
                  <a:srgbClr val="FFFFFF"/>
                </a:solidFill>
                <a:latin typeface="Century Gothic" panose="020B0502020202020204" pitchFamily="34" charset="0"/>
                <a:cs typeface="Calibri Light"/>
              </a:rPr>
              <a:t> APPS FOR ADVERTISEMENTS</a:t>
            </a:r>
          </a:p>
        </p:txBody>
      </p:sp>
      <p:sp>
        <p:nvSpPr>
          <p:cNvPr id="16" name="Rectangle 15">
            <a:extLst>
              <a:ext uri="{FF2B5EF4-FFF2-40B4-BE49-F238E27FC236}">
                <a16:creationId xmlns:a16="http://schemas.microsoft.com/office/drawing/2014/main" id="{8F66ACBD-1C82-4782-AA7C-05504DD7DE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93696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Logo, company name&#10;&#10;Description automatically generated">
            <a:extLst>
              <a:ext uri="{FF2B5EF4-FFF2-40B4-BE49-F238E27FC236}">
                <a16:creationId xmlns:a16="http://schemas.microsoft.com/office/drawing/2014/main" id="{7DC96579-8196-2E3C-E6CC-6DA45E2A96FA}"/>
              </a:ext>
            </a:extLst>
          </p:cNvPr>
          <p:cNvPicPr>
            <a:picLocks noChangeAspect="1"/>
          </p:cNvPicPr>
          <p:nvPr/>
        </p:nvPicPr>
        <p:blipFill rotWithShape="1">
          <a:blip r:embed="rId2"/>
          <a:srcRect l="22606" t="44633" r="20328" b="36967"/>
          <a:stretch/>
        </p:blipFill>
        <p:spPr>
          <a:xfrm>
            <a:off x="1883528" y="611566"/>
            <a:ext cx="5112914" cy="927279"/>
          </a:xfrm>
          <a:prstGeom prst="rect">
            <a:avLst/>
          </a:prstGeom>
        </p:spPr>
      </p:pic>
      <p:sp>
        <p:nvSpPr>
          <p:cNvPr id="6" name="TextBox 5">
            <a:extLst>
              <a:ext uri="{FF2B5EF4-FFF2-40B4-BE49-F238E27FC236}">
                <a16:creationId xmlns:a16="http://schemas.microsoft.com/office/drawing/2014/main" id="{0A697E70-F8BF-F48A-1D4D-E6FEFDE85C2E}"/>
              </a:ext>
            </a:extLst>
          </p:cNvPr>
          <p:cNvSpPr txBox="1"/>
          <p:nvPr/>
        </p:nvSpPr>
        <p:spPr>
          <a:xfrm>
            <a:off x="522732" y="521208"/>
            <a:ext cx="1296788" cy="1107996"/>
          </a:xfrm>
          <a:prstGeom prst="rect">
            <a:avLst/>
          </a:prstGeom>
          <a:solidFill>
            <a:srgbClr val="FFFAF6"/>
          </a:solidFill>
          <a:ln>
            <a:solidFill>
              <a:srgbClr val="FFFAF6"/>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dirty="0">
                <a:ln>
                  <a:solidFill>
                    <a:srgbClr val="1F3F3A"/>
                  </a:solidFill>
                </a:ln>
                <a:solidFill>
                  <a:srgbClr val="565656"/>
                </a:solidFill>
                <a:latin typeface="Cambria"/>
                <a:ea typeface="Cambria"/>
                <a:cs typeface="Calibri"/>
              </a:rPr>
              <a:t>6.</a:t>
            </a:r>
            <a:endParaRPr lang="en-US" sz="6600" dirty="0">
              <a:ln>
                <a:solidFill>
                  <a:srgbClr val="1F3F3A"/>
                </a:solidFill>
              </a:ln>
              <a:solidFill>
                <a:srgbClr val="565656"/>
              </a:solidFill>
              <a:latin typeface="Cambria"/>
              <a:ea typeface="Cambria"/>
            </a:endParaRPr>
          </a:p>
        </p:txBody>
      </p:sp>
      <p:sp>
        <p:nvSpPr>
          <p:cNvPr id="2" name="TextBox 1"/>
          <p:cNvSpPr txBox="1"/>
          <p:nvPr/>
        </p:nvSpPr>
        <p:spPr>
          <a:xfrm>
            <a:off x="695459" y="1815922"/>
            <a:ext cx="10470523" cy="3416320"/>
          </a:xfrm>
          <a:prstGeom prst="rect">
            <a:avLst/>
          </a:prstGeom>
          <a:noFill/>
        </p:spPr>
        <p:txBody>
          <a:bodyPr wrap="square" rtlCol="0">
            <a:spAutoFit/>
          </a:bodyPr>
          <a:lstStyle/>
          <a:p>
            <a:pPr marL="342900" indent="-342900">
              <a:buAutoNum type="arabicPeriod"/>
            </a:pPr>
            <a:r>
              <a:rPr lang="en-US" sz="2400" dirty="0"/>
              <a:t>According to the word cloud, we could say that fashion, food, beauty, electronics were the kinds of ads that attracted people the most.</a:t>
            </a:r>
          </a:p>
          <a:p>
            <a:pPr marL="342900" indent="-342900">
              <a:buAutoNum type="arabicPeriod"/>
            </a:pPr>
            <a:r>
              <a:rPr lang="en-US" sz="2400" dirty="0"/>
              <a:t>Through correlation, we found that the most factors were positively correlated. </a:t>
            </a:r>
            <a:r>
              <a:rPr lang="en-US" sz="2400" dirty="0" err="1"/>
              <a:t>i.e</a:t>
            </a:r>
            <a:r>
              <a:rPr lang="en-US" sz="2400" dirty="0"/>
              <a:t>: factors like product information, price information, customers etc were the factors that influenced consumers to buy the product.</a:t>
            </a:r>
          </a:p>
          <a:p>
            <a:pPr marL="342900" indent="-342900">
              <a:buAutoNum type="arabicPeriod"/>
            </a:pPr>
            <a:r>
              <a:rPr lang="en-US" sz="2400" dirty="0"/>
              <a:t>With the help of Chi- square test, we found that there is no association between gender and type of products purchased</a:t>
            </a:r>
          </a:p>
          <a:p>
            <a:pPr marL="342900" indent="-342900">
              <a:buAutoNum type="arabicPeriod"/>
            </a:pPr>
            <a:r>
              <a:rPr lang="en-US" sz="2400" dirty="0"/>
              <a:t>Through </a:t>
            </a:r>
            <a:r>
              <a:rPr lang="en-US" sz="2400" dirty="0" err="1"/>
              <a:t>Kruskal</a:t>
            </a:r>
            <a:r>
              <a:rPr lang="en-US" sz="2400" dirty="0"/>
              <a:t> Wallis test we could see that gender and factors were not identical and also age and factors were not identical.</a:t>
            </a:r>
            <a:endParaRPr lang="en-IN" sz="2400" dirty="0"/>
          </a:p>
        </p:txBody>
      </p:sp>
    </p:spTree>
    <p:extLst>
      <p:ext uri="{BB962C8B-B14F-4D97-AF65-F5344CB8AC3E}">
        <p14:creationId xmlns:p14="http://schemas.microsoft.com/office/powerpoint/2010/main" val="25432667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FF43A89-FF65-44A9-BE4C-DC7389FF9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CBC4341-33FB-4D46-A7B4-62039B616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9394C5B-B8DE-4221-8CA4-A30237DB32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Logo, company name&#10;&#10;Description automatically generated">
            <a:extLst>
              <a:ext uri="{FF2B5EF4-FFF2-40B4-BE49-F238E27FC236}">
                <a16:creationId xmlns:a16="http://schemas.microsoft.com/office/drawing/2014/main" id="{D649CC57-A12A-5814-975B-5E8447BB898A}"/>
              </a:ext>
            </a:extLst>
          </p:cNvPr>
          <p:cNvPicPr>
            <a:picLocks noChangeAspect="1"/>
          </p:cNvPicPr>
          <p:nvPr/>
        </p:nvPicPr>
        <p:blipFill rotWithShape="1">
          <a:blip r:embed="rId2"/>
          <a:srcRect t="7884" r="-1" b="4542"/>
          <a:stretch/>
        </p:blipFill>
        <p:spPr>
          <a:xfrm>
            <a:off x="842772" y="1018669"/>
            <a:ext cx="10506456" cy="5175504"/>
          </a:xfrm>
          <a:prstGeom prst="rect">
            <a:avLst/>
          </a:prstGeom>
        </p:spPr>
      </p:pic>
      <p:sp>
        <p:nvSpPr>
          <p:cNvPr id="3" name="TextBox 2">
            <a:extLst>
              <a:ext uri="{FF2B5EF4-FFF2-40B4-BE49-F238E27FC236}">
                <a16:creationId xmlns:a16="http://schemas.microsoft.com/office/drawing/2014/main" id="{4505252A-DE23-A60A-5E75-D8AD6420F283}"/>
              </a:ext>
            </a:extLst>
          </p:cNvPr>
          <p:cNvSpPr txBox="1"/>
          <p:nvPr/>
        </p:nvSpPr>
        <p:spPr>
          <a:xfrm>
            <a:off x="5118000" y="1292604"/>
            <a:ext cx="1956000" cy="1107996"/>
          </a:xfrm>
          <a:prstGeom prst="rect">
            <a:avLst/>
          </a:prstGeom>
          <a:solidFill>
            <a:srgbClr val="FFFAF6"/>
          </a:solidFill>
          <a:ln>
            <a:solidFill>
              <a:schemeClr val="bg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dirty="0">
                <a:ln>
                  <a:solidFill>
                    <a:srgbClr val="1F3F3A"/>
                  </a:solidFill>
                </a:ln>
                <a:solidFill>
                  <a:srgbClr val="1F3F3A"/>
                </a:solidFill>
                <a:latin typeface="Cambria"/>
                <a:ea typeface="Cambria"/>
                <a:cs typeface="Calibri"/>
              </a:rPr>
              <a:t>1.</a:t>
            </a:r>
            <a:endParaRPr lang="en-US" sz="6600" dirty="0">
              <a:ln>
                <a:solidFill>
                  <a:srgbClr val="1F3F3A"/>
                </a:solidFill>
              </a:ln>
              <a:solidFill>
                <a:srgbClr val="1F3F3A"/>
              </a:solidFill>
              <a:latin typeface="Cambria"/>
              <a:ea typeface="Cambria"/>
            </a:endParaRPr>
          </a:p>
        </p:txBody>
      </p:sp>
      <p:sp>
        <p:nvSpPr>
          <p:cNvPr id="4" name="TextBox 3">
            <a:extLst>
              <a:ext uri="{FF2B5EF4-FFF2-40B4-BE49-F238E27FC236}">
                <a16:creationId xmlns:a16="http://schemas.microsoft.com/office/drawing/2014/main" id="{9692A4CF-5E3B-C998-5725-375C1B87C3AE}"/>
              </a:ext>
            </a:extLst>
          </p:cNvPr>
          <p:cNvSpPr txBox="1"/>
          <p:nvPr/>
        </p:nvSpPr>
        <p:spPr>
          <a:xfrm>
            <a:off x="720000" y="217200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3328743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600B5AE2-C5CC-499C-8F2D-249888BE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10">
            <a:extLst>
              <a:ext uri="{FF2B5EF4-FFF2-40B4-BE49-F238E27FC236}">
                <a16:creationId xmlns:a16="http://schemas.microsoft.com/office/drawing/2014/main" id="{BA7A3698-B350-40E5-8475-9BCC41A08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0AC655C7-EC94-4BE6-84C8-2F9EFBBB27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 name="Picture 2">
            <a:extLst>
              <a:ext uri="{FF2B5EF4-FFF2-40B4-BE49-F238E27FC236}">
                <a16:creationId xmlns:a16="http://schemas.microsoft.com/office/drawing/2014/main" id="{43C4AC20-5640-A3BB-105A-8CA817324A72}"/>
              </a:ext>
            </a:extLst>
          </p:cNvPr>
          <p:cNvPicPr>
            <a:picLocks noChangeAspect="1"/>
          </p:cNvPicPr>
          <p:nvPr/>
        </p:nvPicPr>
        <p:blipFill rotWithShape="1">
          <a:blip r:embed="rId2">
            <a:duotone>
              <a:schemeClr val="bg2">
                <a:shade val="45000"/>
                <a:satMod val="135000"/>
              </a:schemeClr>
              <a:prstClr val="white"/>
            </a:duotone>
            <a:alphaModFix amt="35000"/>
          </a:blip>
          <a:srcRect/>
          <a:stretch/>
        </p:blipFill>
        <p:spPr>
          <a:xfrm>
            <a:off x="20" y="1282"/>
            <a:ext cx="12191980" cy="6856718"/>
          </a:xfrm>
          <a:prstGeom prst="rect">
            <a:avLst/>
          </a:prstGeom>
        </p:spPr>
      </p:pic>
      <p:cxnSp>
        <p:nvCxnSpPr>
          <p:cNvPr id="15" name="Straight Connector 14">
            <a:extLst>
              <a:ext uri="{FF2B5EF4-FFF2-40B4-BE49-F238E27FC236}">
                <a16:creationId xmlns:a16="http://schemas.microsoft.com/office/drawing/2014/main" id="{E9F7CBA9-9D9B-479F-AAB5-BF785971CD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B241987-A780-66F6-96FA-8B8B5701FA1C}"/>
              </a:ext>
            </a:extLst>
          </p:cNvPr>
          <p:cNvSpPr txBox="1"/>
          <p:nvPr/>
        </p:nvSpPr>
        <p:spPr>
          <a:xfrm>
            <a:off x="1097280" y="286603"/>
            <a:ext cx="10058400" cy="145075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85000"/>
              </a:lnSpc>
              <a:spcBef>
                <a:spcPct val="0"/>
              </a:spcBef>
              <a:spcAft>
                <a:spcPts val="600"/>
              </a:spcAft>
            </a:pPr>
            <a:r>
              <a:rPr lang="en-US" sz="5400" kern="1200" spc="-50" baseline="0" dirty="0">
                <a:solidFill>
                  <a:schemeClr val="tx1">
                    <a:lumMod val="75000"/>
                    <a:lumOff val="25000"/>
                  </a:schemeClr>
                </a:solidFill>
                <a:latin typeface="+mj-lt"/>
                <a:ea typeface="+mj-ea"/>
                <a:cs typeface="+mj-cs"/>
              </a:rPr>
              <a:t>INTRODUCTION</a:t>
            </a:r>
          </a:p>
        </p:txBody>
      </p:sp>
      <p:sp>
        <p:nvSpPr>
          <p:cNvPr id="4" name="TextBox 3">
            <a:extLst>
              <a:ext uri="{FF2B5EF4-FFF2-40B4-BE49-F238E27FC236}">
                <a16:creationId xmlns:a16="http://schemas.microsoft.com/office/drawing/2014/main" id="{52C0A9DF-7C13-E73F-B194-0F953923DDF5}"/>
              </a:ext>
            </a:extLst>
          </p:cNvPr>
          <p:cNvSpPr txBox="1"/>
          <p:nvPr/>
        </p:nvSpPr>
        <p:spPr>
          <a:xfrm>
            <a:off x="1097280" y="2116920"/>
            <a:ext cx="10058400" cy="3313120"/>
          </a:xfrm>
          <a:prstGeom prst="rect">
            <a:avLst/>
          </a:prstGeom>
        </p:spPr>
        <p:txBody>
          <a:bodyPr rot="0" spcFirstLastPara="0" vertOverflow="overflow" horzOverflow="overflow" vert="horz" lIns="0" tIns="45720" rIns="0" bIns="45720" numCol="1" spcCol="0" rtlCol="0" fromWordArt="0" anchorCtr="0" forceAA="0" compatLnSpc="1">
            <a:prstTxWarp prst="textNoShape">
              <a:avLst/>
            </a:prstTxWarp>
            <a:normAutofit/>
          </a:bodyPr>
          <a:lstStyle/>
          <a:p>
            <a:pPr marL="285750" indent="-285750">
              <a:lnSpc>
                <a:spcPct val="90000"/>
              </a:lnSpc>
              <a:spcBef>
                <a:spcPts val="1000"/>
              </a:spcBef>
              <a:buClr>
                <a:schemeClr val="accent1"/>
              </a:buClr>
              <a:buFont typeface="Calibri" panose="020F0502020204030204" pitchFamily="34" charset="0"/>
              <a:buChar char="•"/>
            </a:pPr>
            <a:r>
              <a:rPr lang="en-US" sz="2400" dirty="0">
                <a:solidFill>
                  <a:schemeClr val="tx1">
                    <a:lumMod val="75000"/>
                    <a:lumOff val="25000"/>
                  </a:schemeClr>
                </a:solidFill>
              </a:rPr>
              <a:t>"Did you know that the average person is exposed to over 5000 advertisements per day?"</a:t>
            </a:r>
          </a:p>
          <a:p>
            <a:pPr marL="285750" indent="-285750">
              <a:lnSpc>
                <a:spcPct val="90000"/>
              </a:lnSpc>
              <a:spcBef>
                <a:spcPts val="1000"/>
              </a:spcBef>
              <a:buClr>
                <a:schemeClr val="accent1"/>
              </a:buClr>
              <a:buFont typeface="Calibri" panose="020F0502020204030204" pitchFamily="34" charset="0"/>
              <a:buChar char="•"/>
            </a:pPr>
            <a:r>
              <a:rPr lang="en-US" sz="2400" dirty="0">
                <a:solidFill>
                  <a:schemeClr val="tx1">
                    <a:lumMod val="75000"/>
                    <a:lumOff val="25000"/>
                  </a:schemeClr>
                </a:solidFill>
              </a:rPr>
              <a:t>The rise of the internet and social media has created new opportunities for businesses to reach potential customers through targeted and personalized ads that appear on websites, social media platforms, and search engines.</a:t>
            </a:r>
          </a:p>
          <a:p>
            <a:pPr marL="285750" indent="-285750" algn="just">
              <a:lnSpc>
                <a:spcPct val="90000"/>
              </a:lnSpc>
              <a:spcBef>
                <a:spcPts val="1000"/>
              </a:spcBef>
              <a:buClr>
                <a:schemeClr val="accent1"/>
              </a:buClr>
              <a:buFont typeface="Calibri" panose="020F0502020204030204" pitchFamily="34" charset="0"/>
              <a:buChar char="•"/>
            </a:pPr>
            <a:r>
              <a:rPr lang="en-US" sz="2400" dirty="0">
                <a:solidFill>
                  <a:schemeClr val="tx1">
                    <a:lumMod val="75000"/>
                    <a:lumOff val="25000"/>
                  </a:schemeClr>
                </a:solidFill>
              </a:rPr>
              <a:t>Online ads can influence people's buying decisions by promoting products or services that they might be interested in. Advertisers can use various techniques, such as personalized recommendations, limited-time offers, and social proof, to persuade people to make a purchase.</a:t>
            </a:r>
          </a:p>
        </p:txBody>
      </p:sp>
      <p:sp>
        <p:nvSpPr>
          <p:cNvPr id="17" name="Rectangle 16">
            <a:extLst>
              <a:ext uri="{FF2B5EF4-FFF2-40B4-BE49-F238E27FC236}">
                <a16:creationId xmlns:a16="http://schemas.microsoft.com/office/drawing/2014/main" id="{154480E5-678B-478F-9170-46502C5FB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B598D875-841B-47A7-B4C8-237DBCE2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012532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8" name="Graphic 177" descr="Box trolley with solid fill">
            <a:extLst>
              <a:ext uri="{FF2B5EF4-FFF2-40B4-BE49-F238E27FC236}">
                <a16:creationId xmlns:a16="http://schemas.microsoft.com/office/drawing/2014/main" id="{17D6CD6A-0E69-72F4-6DDD-D4FCCA4BA5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2618" y="1833986"/>
            <a:ext cx="4032621" cy="4032621"/>
          </a:xfrm>
          <a:prstGeom prst="rect">
            <a:avLst/>
          </a:prstGeom>
        </p:spPr>
      </p:pic>
      <p:sp>
        <p:nvSpPr>
          <p:cNvPr id="2" name="Title 1">
            <a:extLst>
              <a:ext uri="{FF2B5EF4-FFF2-40B4-BE49-F238E27FC236}">
                <a16:creationId xmlns:a16="http://schemas.microsoft.com/office/drawing/2014/main" id="{F781BBC8-E5D6-667E-A0DB-26513F394918}"/>
              </a:ext>
            </a:extLst>
          </p:cNvPr>
          <p:cNvSpPr>
            <a:spLocks noGrp="1"/>
          </p:cNvSpPr>
          <p:nvPr>
            <p:ph type="title"/>
          </p:nvPr>
        </p:nvSpPr>
        <p:spPr>
          <a:xfrm>
            <a:off x="1192143" y="457113"/>
            <a:ext cx="9385729" cy="1242122"/>
          </a:xfrm>
        </p:spPr>
        <p:txBody>
          <a:bodyPr>
            <a:normAutofit/>
          </a:bodyPr>
          <a:lstStyle/>
          <a:p>
            <a:r>
              <a:rPr lang="en-US" sz="3600" cap="all" dirty="0">
                <a:latin typeface="Times New Roman"/>
                <a:ea typeface="+mj-lt"/>
                <a:cs typeface="+mj-lt"/>
              </a:rPr>
              <a:t>DATA COLLECTION AND DATA ANALYSIs</a:t>
            </a:r>
            <a:endParaRPr lang="en-US" sz="3600" dirty="0">
              <a:latin typeface="Times New Roman"/>
              <a:ea typeface="+mj-lt"/>
              <a:cs typeface="+mj-lt"/>
            </a:endParaRPr>
          </a:p>
        </p:txBody>
      </p:sp>
      <p:graphicFrame>
        <p:nvGraphicFramePr>
          <p:cNvPr id="9" name="Content Placeholder 2">
            <a:extLst>
              <a:ext uri="{FF2B5EF4-FFF2-40B4-BE49-F238E27FC236}">
                <a16:creationId xmlns:a16="http://schemas.microsoft.com/office/drawing/2014/main" id="{4D00E2FD-2432-1897-C4E1-99B787E18762}"/>
              </a:ext>
            </a:extLst>
          </p:cNvPr>
          <p:cNvGraphicFramePr>
            <a:graphicFrameLocks noGrp="1"/>
          </p:cNvGraphicFramePr>
          <p:nvPr>
            <p:ph idx="1"/>
            <p:extLst>
              <p:ext uri="{D42A27DB-BD31-4B8C-83A1-F6EECF244321}">
                <p14:modId xmlns:p14="http://schemas.microsoft.com/office/powerpoint/2010/main" val="3378606268"/>
              </p:ext>
            </p:extLst>
          </p:nvPr>
        </p:nvGraphicFramePr>
        <p:xfrm>
          <a:off x="5450864" y="1951630"/>
          <a:ext cx="5890426" cy="41489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94803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0">
            <a:extLst>
              <a:ext uri="{FF2B5EF4-FFF2-40B4-BE49-F238E27FC236}">
                <a16:creationId xmlns:a16="http://schemas.microsoft.com/office/drawing/2014/main" id="{A6B16355-27FB-445B-B646-02AB73637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69041C-4173-F155-DEC2-FAB0356B5D53}"/>
              </a:ext>
            </a:extLst>
          </p:cNvPr>
          <p:cNvSpPr>
            <a:spLocks noGrp="1"/>
          </p:cNvSpPr>
          <p:nvPr>
            <p:ph type="title"/>
          </p:nvPr>
        </p:nvSpPr>
        <p:spPr>
          <a:xfrm>
            <a:off x="7904793" y="642817"/>
            <a:ext cx="3692763" cy="5055904"/>
          </a:xfrm>
        </p:spPr>
        <p:txBody>
          <a:bodyPr anchor="ctr">
            <a:normAutofit/>
          </a:bodyPr>
          <a:lstStyle/>
          <a:p>
            <a:r>
              <a:rPr lang="en-US" dirty="0">
                <a:latin typeface="Times New Roman"/>
                <a:cs typeface="Calibri Light"/>
              </a:rPr>
              <a:t>OBJECTIVE</a:t>
            </a:r>
            <a:endParaRPr lang="en-US" dirty="0"/>
          </a:p>
        </p:txBody>
      </p:sp>
      <p:cxnSp>
        <p:nvCxnSpPr>
          <p:cNvPr id="14" name="Straight Connector 12">
            <a:extLst>
              <a:ext uri="{FF2B5EF4-FFF2-40B4-BE49-F238E27FC236}">
                <a16:creationId xmlns:a16="http://schemas.microsoft.com/office/drawing/2014/main" id="{06DA680F-F6AC-453E-A8BF-C5BDED2851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4">
            <a:extLst>
              <a:ext uri="{FF2B5EF4-FFF2-40B4-BE49-F238E27FC236}">
                <a16:creationId xmlns:a16="http://schemas.microsoft.com/office/drawing/2014/main" id="{6B3BF2E5-C3AB-441F-A430-491119C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6">
            <a:extLst>
              <a:ext uri="{FF2B5EF4-FFF2-40B4-BE49-F238E27FC236}">
                <a16:creationId xmlns:a16="http://schemas.microsoft.com/office/drawing/2014/main" id="{DD07C90B-B81A-473B-8919-CA924E61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797514D4-D307-A3C3-2602-D9B99CCF5A12}"/>
              </a:ext>
            </a:extLst>
          </p:cNvPr>
          <p:cNvSpPr>
            <a:spLocks noGrp="1"/>
          </p:cNvSpPr>
          <p:nvPr>
            <p:ph idx="1"/>
          </p:nvPr>
        </p:nvSpPr>
        <p:spPr>
          <a:xfrm>
            <a:off x="286603" y="955343"/>
            <a:ext cx="4569604" cy="4735507"/>
          </a:xfrm>
        </p:spPr>
        <p:txBody>
          <a:bodyPr anchor="ctr">
            <a:normAutofit/>
          </a:bodyPr>
          <a:lstStyle/>
          <a:p>
            <a:pPr defTabSz="658368">
              <a:spcBef>
                <a:spcPts val="864"/>
              </a:spcBef>
              <a:spcAft>
                <a:spcPts val="144"/>
              </a:spcAft>
              <a:buFont typeface="Wingdings" panose="05000000000000000000" pitchFamily="2" charset="2"/>
              <a:buChar char="Ø"/>
            </a:pPr>
            <a:r>
              <a:rPr lang="en-US" sz="2400" kern="1200" dirty="0">
                <a:latin typeface="Century Gothic"/>
                <a:cs typeface="Calibri"/>
              </a:rPr>
              <a:t>To study which kind of advertisements are better at endorsing a product.</a:t>
            </a:r>
            <a:endParaRPr lang="en-US" sz="3200" dirty="0"/>
          </a:p>
          <a:p>
            <a:pPr defTabSz="658368">
              <a:spcBef>
                <a:spcPts val="864"/>
              </a:spcBef>
              <a:spcAft>
                <a:spcPts val="144"/>
              </a:spcAft>
              <a:buFont typeface="Wingdings" panose="05000000000000000000" pitchFamily="2" charset="2"/>
              <a:buChar char="Ø"/>
            </a:pPr>
            <a:r>
              <a:rPr lang="en-US" sz="2400" kern="1200" dirty="0">
                <a:latin typeface="Century Gothic"/>
                <a:cs typeface="Calibri"/>
              </a:rPr>
              <a:t>To study what factors influences consumers to buy a product.</a:t>
            </a:r>
          </a:p>
          <a:p>
            <a:pPr defTabSz="658368">
              <a:spcBef>
                <a:spcPts val="864"/>
              </a:spcBef>
              <a:spcAft>
                <a:spcPts val="144"/>
              </a:spcAft>
              <a:buFont typeface="Wingdings" panose="05000000000000000000" pitchFamily="2" charset="2"/>
              <a:buChar char="Ø"/>
            </a:pPr>
            <a:r>
              <a:rPr lang="en-US" sz="2400" kern="1200" dirty="0">
                <a:latin typeface="Century Gothic"/>
                <a:cs typeface="Calibri"/>
              </a:rPr>
              <a:t>To study what kind of advertisements attracts which socio demographic factors.</a:t>
            </a:r>
            <a:endParaRPr lang="en-US" sz="2400" dirty="0">
              <a:latin typeface="Century Gothic"/>
              <a:cs typeface="Calibri"/>
            </a:endParaRPr>
          </a:p>
        </p:txBody>
      </p:sp>
      <p:pic>
        <p:nvPicPr>
          <p:cNvPr id="6" name="Graphic 5" descr="Box trolley with solid fill">
            <a:extLst>
              <a:ext uri="{FF2B5EF4-FFF2-40B4-BE49-F238E27FC236}">
                <a16:creationId xmlns:a16="http://schemas.microsoft.com/office/drawing/2014/main" id="{268CBA4B-1657-1C80-7B0F-DFAB4CCA7F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56207" y="1807041"/>
            <a:ext cx="2727457" cy="2727457"/>
          </a:xfrm>
          <a:prstGeom prst="rect">
            <a:avLst/>
          </a:prstGeom>
        </p:spPr>
      </p:pic>
    </p:spTree>
    <p:extLst>
      <p:ext uri="{BB962C8B-B14F-4D97-AF65-F5344CB8AC3E}">
        <p14:creationId xmlns:p14="http://schemas.microsoft.com/office/powerpoint/2010/main" val="2291452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7" name="Rectangle 399">
            <a:extLst>
              <a:ext uri="{FF2B5EF4-FFF2-40B4-BE49-F238E27FC236}">
                <a16:creationId xmlns:a16="http://schemas.microsoft.com/office/drawing/2014/main" id="{C843AFC8-D8D0-4784-B08C-6324FA88E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Rectangle 401">
            <a:extLst>
              <a:ext uri="{FF2B5EF4-FFF2-40B4-BE49-F238E27FC236}">
                <a16:creationId xmlns:a16="http://schemas.microsoft.com/office/drawing/2014/main" id="{854B1A56-8AFB-4D4F-8D98-1E832D6FF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F03C62-BAA2-DDA5-CAE6-6F981B213809}"/>
              </a:ext>
            </a:extLst>
          </p:cNvPr>
          <p:cNvSpPr>
            <a:spLocks noGrp="1"/>
          </p:cNvSpPr>
          <p:nvPr>
            <p:ph type="title"/>
          </p:nvPr>
        </p:nvSpPr>
        <p:spPr>
          <a:xfrm>
            <a:off x="1901163" y="1111753"/>
            <a:ext cx="3720353" cy="4634494"/>
          </a:xfrm>
          <a:ln w="25400" cap="sq">
            <a:noFill/>
            <a:miter lim="800000"/>
          </a:ln>
        </p:spPr>
        <p:txBody>
          <a:bodyPr anchor="ctr">
            <a:normAutofit/>
          </a:bodyPr>
          <a:lstStyle/>
          <a:p>
            <a:pPr algn="ctr"/>
            <a:r>
              <a:rPr lang="en-US" sz="3200" dirty="0">
                <a:solidFill>
                  <a:srgbClr val="FFFFFF"/>
                </a:solidFill>
                <a:latin typeface="Century Gothic"/>
                <a:cs typeface="Calibri Light"/>
              </a:rPr>
              <a:t>EXPLANATION OF THE VARIABLE INVOLVED</a:t>
            </a:r>
            <a:endParaRPr lang="en-US" sz="3200" dirty="0">
              <a:solidFill>
                <a:srgbClr val="FFFFFF"/>
              </a:solidFill>
              <a:latin typeface="Century Gothic"/>
            </a:endParaRPr>
          </a:p>
        </p:txBody>
      </p:sp>
      <p:sp>
        <p:nvSpPr>
          <p:cNvPr id="401" name="Rectangle 403">
            <a:extLst>
              <a:ext uri="{FF2B5EF4-FFF2-40B4-BE49-F238E27FC236}">
                <a16:creationId xmlns:a16="http://schemas.microsoft.com/office/drawing/2014/main" id="{F8E828FC-05B4-4BA4-92D3-3DF79D42D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Content Placeholder 2">
            <a:extLst>
              <a:ext uri="{FF2B5EF4-FFF2-40B4-BE49-F238E27FC236}">
                <a16:creationId xmlns:a16="http://schemas.microsoft.com/office/drawing/2014/main" id="{4E52546D-90BE-6666-34FE-11093DF2EBDB}"/>
              </a:ext>
            </a:extLst>
          </p:cNvPr>
          <p:cNvSpPr>
            <a:spLocks noGrp="1"/>
          </p:cNvSpPr>
          <p:nvPr>
            <p:ph idx="1"/>
          </p:nvPr>
        </p:nvSpPr>
        <p:spPr>
          <a:xfrm>
            <a:off x="6369351" y="109182"/>
            <a:ext cx="5716435" cy="6564573"/>
          </a:xfrm>
        </p:spPr>
        <p:txBody>
          <a:bodyPr vert="horz" lIns="91440" tIns="45720" rIns="91440" bIns="45720" rtlCol="0" anchor="ctr">
            <a:noAutofit/>
          </a:bodyPr>
          <a:lstStyle/>
          <a:p>
            <a:endParaRPr lang="en-US" sz="1000" dirty="0">
              <a:solidFill>
                <a:schemeClr val="tx1">
                  <a:lumMod val="85000"/>
                  <a:lumOff val="15000"/>
                </a:schemeClr>
              </a:solidFill>
              <a:latin typeface="Century Gothic"/>
              <a:cs typeface="Arial"/>
            </a:endParaRPr>
          </a:p>
          <a:p>
            <a:pPr marL="0" indent="0">
              <a:buNone/>
            </a:pPr>
            <a:endParaRPr lang="en-US" sz="1000" dirty="0">
              <a:solidFill>
                <a:schemeClr val="tx1">
                  <a:lumMod val="85000"/>
                  <a:lumOff val="15000"/>
                </a:schemeClr>
              </a:solidFill>
              <a:latin typeface="Garamond" panose="02020404030301010803"/>
              <a:cs typeface="Calibri"/>
            </a:endParaRPr>
          </a:p>
        </p:txBody>
      </p:sp>
      <p:sp>
        <p:nvSpPr>
          <p:cNvPr id="395" name="TextBox 394">
            <a:extLst>
              <a:ext uri="{FF2B5EF4-FFF2-40B4-BE49-F238E27FC236}">
                <a16:creationId xmlns:a16="http://schemas.microsoft.com/office/drawing/2014/main" id="{572460A1-44BD-8D0B-7266-D54C035A37CA}"/>
              </a:ext>
            </a:extLst>
          </p:cNvPr>
          <p:cNvSpPr txBox="1"/>
          <p:nvPr/>
        </p:nvSpPr>
        <p:spPr>
          <a:xfrm>
            <a:off x="5880000" y="2910000"/>
            <a:ext cx="5016000"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sz="1700" dirty="0">
              <a:solidFill>
                <a:srgbClr val="212121"/>
              </a:solidFill>
              <a:latin typeface="Times New Roman"/>
              <a:cs typeface="Times New Roman"/>
            </a:endParaRPr>
          </a:p>
        </p:txBody>
      </p:sp>
      <p:sp>
        <p:nvSpPr>
          <p:cNvPr id="3" name="TextBox 2"/>
          <p:cNvSpPr txBox="1"/>
          <p:nvPr/>
        </p:nvSpPr>
        <p:spPr>
          <a:xfrm>
            <a:off x="6223379" y="63463"/>
            <a:ext cx="5862407" cy="6640279"/>
          </a:xfrm>
          <a:prstGeom prst="rect">
            <a:avLst/>
          </a:prstGeom>
          <a:noFill/>
        </p:spPr>
        <p:txBody>
          <a:bodyPr wrap="square" rtlCol="0">
            <a:spAutoFit/>
          </a:bodyPr>
          <a:lstStyle/>
          <a:p>
            <a:pPr marL="342900" indent="-342900">
              <a:buClr>
                <a:srgbClr val="BD582C"/>
              </a:buClr>
              <a:buFont typeface="Century Gothic" panose="020B0502020202020204" pitchFamily="34" charset="0"/>
              <a:buChar char="~"/>
            </a:pPr>
            <a:r>
              <a:rPr lang="en-US" sz="1850" dirty="0">
                <a:solidFill>
                  <a:srgbClr val="1F3F3A"/>
                </a:solidFill>
                <a:latin typeface="Century Gothic"/>
                <a:cs typeface="Calibri"/>
              </a:rPr>
              <a:t>AGE</a:t>
            </a:r>
            <a:endParaRPr lang="en-US" sz="1850" dirty="0">
              <a:solidFill>
                <a:srgbClr val="1F3F3A"/>
              </a:solidFill>
              <a:latin typeface="Century Gothic"/>
            </a:endParaRPr>
          </a:p>
          <a:p>
            <a:pPr marL="342900" indent="-342900">
              <a:buClr>
                <a:srgbClr val="BD582C"/>
              </a:buClr>
              <a:buFont typeface="Century Gothic" panose="020B0502020202020204" pitchFamily="34" charset="0"/>
              <a:buChar char="~"/>
            </a:pPr>
            <a:r>
              <a:rPr lang="en-US" sz="1850" dirty="0">
                <a:solidFill>
                  <a:srgbClr val="1F3F3A"/>
                </a:solidFill>
                <a:latin typeface="Century Gothic"/>
                <a:cs typeface="Calibri"/>
              </a:rPr>
              <a:t>GENDER</a:t>
            </a:r>
          </a:p>
          <a:p>
            <a:pPr marL="342900" indent="-342900">
              <a:buClr>
                <a:srgbClr val="BD582C"/>
              </a:buClr>
              <a:buFont typeface="Century Gothic" panose="020B0502020202020204" pitchFamily="34" charset="0"/>
              <a:buChar char="~"/>
            </a:pPr>
            <a:r>
              <a:rPr lang="en-US" sz="1850" dirty="0">
                <a:solidFill>
                  <a:srgbClr val="1F3F3A"/>
                </a:solidFill>
                <a:latin typeface="Century Gothic"/>
                <a:cs typeface="Calibri"/>
              </a:rPr>
              <a:t>FAMILY INCOME</a:t>
            </a:r>
          </a:p>
          <a:p>
            <a:pPr marL="342900" indent="-342900">
              <a:buClr>
                <a:srgbClr val="BD582C"/>
              </a:buClr>
              <a:buFont typeface="Century Gothic" panose="020B0502020202020204" pitchFamily="34" charset="0"/>
              <a:buChar char="~"/>
            </a:pPr>
            <a:r>
              <a:rPr lang="en-US" sz="1850" dirty="0">
                <a:solidFill>
                  <a:srgbClr val="1F3F3A"/>
                </a:solidFill>
                <a:latin typeface="Century Gothic"/>
                <a:cs typeface="Calibri"/>
              </a:rPr>
              <a:t>MARITAL STATUS</a:t>
            </a:r>
          </a:p>
          <a:p>
            <a:pPr marL="342900" indent="-342900">
              <a:buClr>
                <a:srgbClr val="BD582C"/>
              </a:buClr>
              <a:buFont typeface="Century Gothic" panose="020B0502020202020204" pitchFamily="34" charset="0"/>
              <a:buChar char="~"/>
            </a:pPr>
            <a:r>
              <a:rPr lang="en-US" sz="1850" dirty="0">
                <a:solidFill>
                  <a:srgbClr val="1F3F3A"/>
                </a:solidFill>
                <a:latin typeface="Century Gothic"/>
                <a:cs typeface="Calibri"/>
              </a:rPr>
              <a:t>ARE YOU A STUDENT.</a:t>
            </a:r>
          </a:p>
          <a:p>
            <a:pPr marL="342900" indent="-342900">
              <a:buClr>
                <a:srgbClr val="BD582C"/>
              </a:buClr>
              <a:buFont typeface="Century Gothic" panose="020B0502020202020204" pitchFamily="34" charset="0"/>
              <a:buChar char="~"/>
            </a:pPr>
            <a:r>
              <a:rPr lang="en-US" sz="1850" dirty="0">
                <a:solidFill>
                  <a:srgbClr val="1F3F3A"/>
                </a:solidFill>
                <a:latin typeface="Century Gothic"/>
                <a:cs typeface="Calibri"/>
              </a:rPr>
              <a:t>INFLUENCE OF ONLINE ADS ON PURCHASING PATTERNS</a:t>
            </a:r>
          </a:p>
          <a:p>
            <a:pPr marL="342900" indent="-342900">
              <a:buClr>
                <a:srgbClr val="BD582C"/>
              </a:buClr>
              <a:buFont typeface="Century Gothic" panose="020B0502020202020204" pitchFamily="34" charset="0"/>
              <a:buChar char="~"/>
            </a:pPr>
            <a:r>
              <a:rPr lang="en-US" sz="1850" dirty="0">
                <a:solidFill>
                  <a:srgbClr val="1F3F3A"/>
                </a:solidFill>
                <a:latin typeface="Century Gothic"/>
                <a:cs typeface="Calibri"/>
              </a:rPr>
              <a:t>SOCIAL MEDIA.</a:t>
            </a:r>
          </a:p>
          <a:p>
            <a:pPr marL="342900" indent="-342900">
              <a:buClr>
                <a:srgbClr val="BD582C"/>
              </a:buClr>
              <a:buFont typeface="Century Gothic" panose="020B0502020202020204" pitchFamily="34" charset="0"/>
              <a:buChar char="~"/>
            </a:pPr>
            <a:r>
              <a:rPr lang="en-US" sz="1850" dirty="0">
                <a:solidFill>
                  <a:srgbClr val="1F3F3A"/>
                </a:solidFill>
                <a:latin typeface="Century Gothic"/>
                <a:cs typeface="Calibri"/>
              </a:rPr>
              <a:t>TRUST ON ONLINE ADVERTISEMENTS.</a:t>
            </a:r>
          </a:p>
          <a:p>
            <a:pPr marL="342900" indent="-342900">
              <a:buClr>
                <a:srgbClr val="BD582C"/>
              </a:buClr>
              <a:buFont typeface="Century Gothic" panose="020B0502020202020204" pitchFamily="34" charset="0"/>
              <a:buChar char="~"/>
            </a:pPr>
            <a:r>
              <a:rPr lang="en-US" sz="1850" dirty="0">
                <a:solidFill>
                  <a:srgbClr val="1F3F3A"/>
                </a:solidFill>
                <a:latin typeface="Century Gothic"/>
                <a:cs typeface="Calibri"/>
              </a:rPr>
              <a:t>FACTORS OF AN ADVERTISEMENTS THAT MAKE YOU WATCH IT AGAIN.</a:t>
            </a:r>
          </a:p>
          <a:p>
            <a:pPr marL="342900" indent="-342900">
              <a:buClr>
                <a:srgbClr val="BD582C"/>
              </a:buClr>
              <a:buFont typeface="Century Gothic" panose="020B0502020202020204" pitchFamily="34" charset="0"/>
              <a:buChar char="~"/>
            </a:pPr>
            <a:r>
              <a:rPr lang="en-US" sz="1850" dirty="0">
                <a:solidFill>
                  <a:srgbClr val="1F3F3A"/>
                </a:solidFill>
                <a:latin typeface="Century Gothic"/>
                <a:cs typeface="Calibri"/>
              </a:rPr>
              <a:t>APPS OR SITES YOU TRUST THE MOST FOR ADS.</a:t>
            </a:r>
          </a:p>
          <a:p>
            <a:pPr marL="342900" indent="-342900">
              <a:buClr>
                <a:srgbClr val="BD582C"/>
              </a:buClr>
              <a:buFont typeface="Century Gothic" panose="020B0502020202020204" pitchFamily="34" charset="0"/>
              <a:buChar char="~"/>
            </a:pPr>
            <a:r>
              <a:rPr lang="en-US" sz="1850" dirty="0">
                <a:solidFill>
                  <a:srgbClr val="1F3F3A"/>
                </a:solidFill>
                <a:latin typeface="Century Gothic"/>
                <a:cs typeface="Arial"/>
              </a:rPr>
              <a:t>HOW MUCH ADVERTISEMENTS AFFECT YOUR PURCHASE ABILITY.</a:t>
            </a:r>
            <a:endParaRPr lang="en-US" sz="1850" dirty="0">
              <a:solidFill>
                <a:srgbClr val="1F3F3A"/>
              </a:solidFill>
              <a:latin typeface="Century Gothic"/>
              <a:cs typeface="Calibri"/>
            </a:endParaRPr>
          </a:p>
          <a:p>
            <a:pPr marL="342900" indent="-342900">
              <a:buClr>
                <a:srgbClr val="BD582C"/>
              </a:buClr>
              <a:buFont typeface="Century Gothic" panose="020B0502020202020204" pitchFamily="34" charset="0"/>
              <a:buChar char="~"/>
            </a:pPr>
            <a:r>
              <a:rPr lang="en-US" sz="1850" dirty="0">
                <a:solidFill>
                  <a:srgbClr val="1F3F3A"/>
                </a:solidFill>
                <a:latin typeface="Century Gothic"/>
                <a:cs typeface="Arial"/>
              </a:rPr>
              <a:t>WHERE YOU VIEW THE ADVERTISEMENTS OFTEN.</a:t>
            </a:r>
            <a:endParaRPr lang="en-US" sz="1850" dirty="0">
              <a:solidFill>
                <a:srgbClr val="1F3F3A"/>
              </a:solidFill>
              <a:latin typeface="Century Gothic"/>
              <a:cs typeface="Calibri"/>
            </a:endParaRPr>
          </a:p>
          <a:p>
            <a:pPr marL="342900" indent="-342900">
              <a:buClr>
                <a:srgbClr val="BD582C"/>
              </a:buClr>
              <a:buFont typeface="Century Gothic" panose="020B0502020202020204" pitchFamily="34" charset="0"/>
              <a:buChar char="~"/>
            </a:pPr>
            <a:r>
              <a:rPr lang="en-US" sz="1850" dirty="0">
                <a:solidFill>
                  <a:srgbClr val="1F3F3A"/>
                </a:solidFill>
                <a:latin typeface="Century Gothic"/>
                <a:cs typeface="Arial"/>
              </a:rPr>
              <a:t>ARE ADVERTISEMENTS IMPORTANT.</a:t>
            </a:r>
            <a:endParaRPr lang="en-US" sz="1850" dirty="0">
              <a:solidFill>
                <a:srgbClr val="1F3F3A"/>
              </a:solidFill>
              <a:latin typeface="Century Gothic"/>
              <a:cs typeface="Calibri"/>
            </a:endParaRPr>
          </a:p>
          <a:p>
            <a:pPr marL="342900" indent="-342900">
              <a:buClr>
                <a:srgbClr val="BD582C"/>
              </a:buClr>
              <a:buFont typeface="Century Gothic" panose="020B0502020202020204" pitchFamily="34" charset="0"/>
              <a:buChar char="~"/>
            </a:pPr>
            <a:r>
              <a:rPr lang="en-US" sz="1850" dirty="0">
                <a:solidFill>
                  <a:srgbClr val="1F3F3A"/>
                </a:solidFill>
                <a:latin typeface="Century Gothic"/>
                <a:cs typeface="Arial"/>
              </a:rPr>
              <a:t>KINDS OF ADVERTISEMENTS THAT ATRACT/INTEREST.</a:t>
            </a:r>
            <a:endParaRPr lang="en-US" sz="1850" dirty="0">
              <a:solidFill>
                <a:srgbClr val="1F3F3A"/>
              </a:solidFill>
              <a:latin typeface="Century Gothic"/>
              <a:cs typeface="Calibri"/>
            </a:endParaRPr>
          </a:p>
          <a:p>
            <a:pPr marL="342900" indent="-342900">
              <a:buClr>
                <a:srgbClr val="BD582C"/>
              </a:buClr>
              <a:buFont typeface="Century Gothic" panose="020B0502020202020204" pitchFamily="34" charset="0"/>
              <a:buChar char="~"/>
            </a:pPr>
            <a:r>
              <a:rPr lang="en-US" sz="1850" dirty="0">
                <a:solidFill>
                  <a:srgbClr val="1F3F3A"/>
                </a:solidFill>
                <a:latin typeface="Century Gothic"/>
                <a:cs typeface="Arial"/>
              </a:rPr>
              <a:t>EVALUATION</a:t>
            </a:r>
            <a:endParaRPr lang="en-US" sz="1850" dirty="0">
              <a:solidFill>
                <a:srgbClr val="1F3F3A"/>
              </a:solidFill>
              <a:latin typeface="Century Gothic"/>
              <a:cs typeface="Calibri"/>
            </a:endParaRPr>
          </a:p>
          <a:p>
            <a:pPr marL="342900" indent="-342900">
              <a:spcBef>
                <a:spcPts val="0"/>
              </a:spcBef>
              <a:spcAft>
                <a:spcPts val="0"/>
              </a:spcAft>
              <a:buSzPct val="114999"/>
              <a:buAutoNum type="arabicPeriod"/>
            </a:pPr>
            <a:r>
              <a:rPr lang="en-US" sz="1850" dirty="0">
                <a:solidFill>
                  <a:srgbClr val="1F3F3A"/>
                </a:solidFill>
                <a:latin typeface="Century Gothic"/>
                <a:cs typeface="Arial"/>
              </a:rPr>
              <a:t>INFORMATIVE</a:t>
            </a:r>
          </a:p>
          <a:p>
            <a:pPr marL="342900" indent="-342900">
              <a:spcBef>
                <a:spcPts val="0"/>
              </a:spcBef>
              <a:spcAft>
                <a:spcPts val="0"/>
              </a:spcAft>
              <a:buSzPct val="114999"/>
              <a:buAutoNum type="arabicPeriod"/>
            </a:pPr>
            <a:r>
              <a:rPr lang="en-US" sz="1850" dirty="0">
                <a:solidFill>
                  <a:srgbClr val="1F3F3A"/>
                </a:solidFill>
                <a:latin typeface="Century Gothic"/>
                <a:cs typeface="Arial"/>
              </a:rPr>
              <a:t>PROFESSIONAL</a:t>
            </a:r>
          </a:p>
          <a:p>
            <a:pPr marL="342900" indent="-342900">
              <a:spcBef>
                <a:spcPts val="0"/>
              </a:spcBef>
              <a:spcAft>
                <a:spcPts val="0"/>
              </a:spcAft>
              <a:buSzPct val="114999"/>
              <a:buAutoNum type="arabicPeriod"/>
            </a:pPr>
            <a:r>
              <a:rPr lang="en-US" sz="1850" dirty="0">
                <a:solidFill>
                  <a:srgbClr val="1F3F3A"/>
                </a:solidFill>
                <a:latin typeface="Century Gothic"/>
                <a:cs typeface="Arial"/>
              </a:rPr>
              <a:t>EFFECTIVE</a:t>
            </a:r>
          </a:p>
          <a:p>
            <a:pPr marL="342900" indent="-342900">
              <a:spcBef>
                <a:spcPts val="0"/>
              </a:spcBef>
              <a:spcAft>
                <a:spcPts val="0"/>
              </a:spcAft>
              <a:buSzPct val="114999"/>
              <a:buAutoNum type="arabicPeriod"/>
            </a:pPr>
            <a:r>
              <a:rPr lang="en-US" sz="1850" dirty="0">
                <a:solidFill>
                  <a:srgbClr val="1F3F3A"/>
                </a:solidFill>
                <a:latin typeface="Century Gothic"/>
                <a:cs typeface="Arial"/>
              </a:rPr>
              <a:t>MISLEADING</a:t>
            </a:r>
            <a:endParaRPr lang="en-IN" sz="1850" dirty="0">
              <a:solidFill>
                <a:srgbClr val="1F3F3A"/>
              </a:solidFill>
            </a:endParaRPr>
          </a:p>
        </p:txBody>
      </p:sp>
    </p:spTree>
    <p:extLst>
      <p:ext uri="{BB962C8B-B14F-4D97-AF65-F5344CB8AC3E}">
        <p14:creationId xmlns:p14="http://schemas.microsoft.com/office/powerpoint/2010/main" val="142956874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Logo, company name&#10;&#10;Description automatically generated">
            <a:extLst>
              <a:ext uri="{FF2B5EF4-FFF2-40B4-BE49-F238E27FC236}">
                <a16:creationId xmlns:a16="http://schemas.microsoft.com/office/drawing/2014/main" id="{AC943559-46AA-E2D5-9238-B44FAEB91051}"/>
              </a:ext>
            </a:extLst>
          </p:cNvPr>
          <p:cNvPicPr>
            <a:picLocks noChangeAspect="1"/>
          </p:cNvPicPr>
          <p:nvPr/>
        </p:nvPicPr>
        <p:blipFill>
          <a:blip r:embed="rId2"/>
          <a:stretch>
            <a:fillRect/>
          </a:stretch>
        </p:blipFill>
        <p:spPr>
          <a:xfrm>
            <a:off x="1632243" y="905933"/>
            <a:ext cx="8959517" cy="5039728"/>
          </a:xfrm>
          <a:prstGeom prst="rect">
            <a:avLst/>
          </a:prstGeom>
        </p:spPr>
      </p:pic>
      <p:sp>
        <p:nvSpPr>
          <p:cNvPr id="6" name="TextBox 5">
            <a:extLst>
              <a:ext uri="{FF2B5EF4-FFF2-40B4-BE49-F238E27FC236}">
                <a16:creationId xmlns:a16="http://schemas.microsoft.com/office/drawing/2014/main" id="{13E8AEA3-7935-AD2A-9D44-25D970C53B15}"/>
              </a:ext>
            </a:extLst>
          </p:cNvPr>
          <p:cNvSpPr txBox="1"/>
          <p:nvPr/>
        </p:nvSpPr>
        <p:spPr>
          <a:xfrm>
            <a:off x="5118000" y="1075057"/>
            <a:ext cx="1956000" cy="1107996"/>
          </a:xfrm>
          <a:prstGeom prst="rect">
            <a:avLst/>
          </a:prstGeom>
          <a:solidFill>
            <a:srgbClr val="FFFAF6"/>
          </a:solidFill>
          <a:ln>
            <a:solidFill>
              <a:srgbClr val="FFFAF6"/>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dirty="0">
                <a:ln>
                  <a:solidFill>
                    <a:sysClr val="windowText" lastClr="000000"/>
                  </a:solidFill>
                </a:ln>
                <a:solidFill>
                  <a:srgbClr val="22423D"/>
                </a:solidFill>
                <a:latin typeface="Cambria"/>
                <a:ea typeface="Cambria"/>
                <a:cs typeface="Calibri"/>
              </a:rPr>
              <a:t>2.</a:t>
            </a:r>
            <a:endParaRPr lang="en-US" sz="6600" dirty="0">
              <a:ln>
                <a:solidFill>
                  <a:sysClr val="windowText" lastClr="000000"/>
                </a:solidFill>
              </a:ln>
              <a:solidFill>
                <a:srgbClr val="22423D"/>
              </a:solidFill>
              <a:latin typeface="Cambria"/>
              <a:ea typeface="Cambria"/>
            </a:endParaRPr>
          </a:p>
        </p:txBody>
      </p:sp>
    </p:spTree>
    <p:extLst>
      <p:ext uri="{BB962C8B-B14F-4D97-AF65-F5344CB8AC3E}">
        <p14:creationId xmlns:p14="http://schemas.microsoft.com/office/powerpoint/2010/main" val="33778719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office theme</Template>
  <TotalTime>139</TotalTime>
  <Words>1563</Words>
  <Application>Microsoft Office PowerPoint</Application>
  <PresentationFormat>Widescreen</PresentationFormat>
  <Paragraphs>435</Paragraphs>
  <Slides>35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Calibri</vt:lpstr>
      <vt:lpstr>Calibri Light</vt:lpstr>
      <vt:lpstr>Cambria</vt:lpstr>
      <vt:lpstr>Cambria Math</vt:lpstr>
      <vt:lpstr>Century Gothic</vt:lpstr>
      <vt:lpstr>Garamond</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DATA COLLECTION AND DATA ANALYSIs</vt:lpstr>
      <vt:lpstr>OBJECTIVE</vt:lpstr>
      <vt:lpstr>EXPLANATION OF THE VARIABLE INVOLVED</vt:lpstr>
      <vt:lpstr>PowerPoint Presentation</vt:lpstr>
      <vt:lpstr>PowerPoint Presentation</vt:lpstr>
      <vt:lpstr>PowerPoint Presentation</vt:lpstr>
      <vt:lpstr>PowerPoint Presentation</vt:lpstr>
      <vt:lpstr>PowerPoint Presentation</vt:lpstr>
      <vt:lpstr>PowerPoint Presentation</vt:lpstr>
      <vt:lpstr>CHI SQUARE TEST</vt:lpstr>
      <vt:lpstr>To Check The Association Between Income and Celebrity Endorsement  Ho : There is no association between income and celebrity endorsement H1 : Not Ho</vt:lpstr>
      <vt:lpstr> To Check The Association Between Gender and types of products purchased.  Ho: There is no association between gender and types of products purchased H1: Not Ho</vt:lpstr>
      <vt:lpstr>PowerPoint Presentation</vt:lpstr>
      <vt:lpstr>PowerPoint Presentation</vt:lpstr>
      <vt:lpstr>PowerPoint Presentation</vt:lpstr>
      <vt:lpstr>LOGISTIC REGRESSION</vt:lpstr>
      <vt:lpstr>Do you think Advertisement are important </vt:lpstr>
      <vt:lpstr>Influence of online advertisements </vt:lpstr>
      <vt:lpstr>PowerPoint Presentation</vt:lpstr>
      <vt:lpstr>PowerPoint Presentation</vt:lpstr>
      <vt:lpstr>PowerPoint Presentation</vt:lpstr>
      <vt:lpstr>PowerPoint Presentation</vt:lpstr>
      <vt:lpstr>KRUSKAL WALLIS TEST</vt:lpstr>
      <vt:lpstr>PowerPoint Presentation</vt:lpstr>
      <vt:lpstr>RANDOM FOREST - DO YOU TRUST ONLINE ADVERTISEMENTs </vt:lpstr>
      <vt:lpstr>RESULT</vt:lpstr>
      <vt:lpstr>PowerPoint Presentation</vt:lpstr>
      <vt:lpstr>PowerPoint Presentation</vt:lpstr>
      <vt:lpstr>TRUSTED APPS FOR ADVERTISEMENTS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sakharkarnusrat123@gmail.com</cp:lastModifiedBy>
  <cp:revision>23</cp:revision>
  <dcterms:created xsi:type="dcterms:W3CDTF">2023-04-24T15:21:45Z</dcterms:created>
  <dcterms:modified xsi:type="dcterms:W3CDTF">2024-06-28T06:26:23Z</dcterms:modified>
</cp:coreProperties>
</file>