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0" r:id="rId1"/>
  </p:sldMasterIdLst>
  <p:notesMasterIdLst>
    <p:notesMasterId r:id="rId24"/>
  </p:notesMasterIdLst>
  <p:sldIdLst>
    <p:sldId id="271" r:id="rId2"/>
    <p:sldId id="308" r:id="rId3"/>
    <p:sldId id="309" r:id="rId4"/>
    <p:sldId id="310" r:id="rId5"/>
    <p:sldId id="311" r:id="rId6"/>
    <p:sldId id="312" r:id="rId7"/>
    <p:sldId id="313" r:id="rId8"/>
    <p:sldId id="314" r:id="rId9"/>
    <p:sldId id="315" r:id="rId10"/>
    <p:sldId id="316" r:id="rId11"/>
    <p:sldId id="317" r:id="rId12"/>
    <p:sldId id="332" r:id="rId13"/>
    <p:sldId id="333" r:id="rId14"/>
    <p:sldId id="335" r:id="rId15"/>
    <p:sldId id="321" r:id="rId16"/>
    <p:sldId id="324" r:id="rId17"/>
    <p:sldId id="325" r:id="rId18"/>
    <p:sldId id="326" r:id="rId19"/>
    <p:sldId id="327" r:id="rId20"/>
    <p:sldId id="329" r:id="rId21"/>
    <p:sldId id="328"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7A95C-3CD0-4CC4-A6EE-C787BF3D437F}">
          <p14:sldIdLst>
            <p14:sldId id="271"/>
          </p14:sldIdLst>
        </p14:section>
        <p14:section name="Untitled Section" id="{52EB514A-4C96-43D1-AD6D-2877F62F88C9}">
          <p14:sldIdLst>
            <p14:sldId id="308"/>
            <p14:sldId id="309"/>
            <p14:sldId id="310"/>
            <p14:sldId id="311"/>
            <p14:sldId id="312"/>
            <p14:sldId id="313"/>
            <p14:sldId id="314"/>
            <p14:sldId id="315"/>
            <p14:sldId id="316"/>
            <p14:sldId id="317"/>
            <p14:sldId id="332"/>
            <p14:sldId id="333"/>
            <p14:sldId id="335"/>
            <p14:sldId id="321"/>
            <p14:sldId id="324"/>
            <p14:sldId id="325"/>
            <p14:sldId id="326"/>
            <p14:sldId id="327"/>
            <p14:sldId id="329"/>
            <p14:sldId id="328"/>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85635" autoAdjust="0"/>
  </p:normalViewPr>
  <p:slideViewPr>
    <p:cSldViewPr snapToGrid="0">
      <p:cViewPr varScale="1">
        <p:scale>
          <a:sx n="71" d="100"/>
          <a:sy n="71" d="100"/>
        </p:scale>
        <p:origin x="6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12-06-2022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022437-ADA7-4F43-BF50-48B6E6405188}" type="datetimeFigureOut">
              <a:rPr lang="en-US" smtClean="0"/>
              <a:pPr>
                <a:defRPr/>
              </a:pPr>
              <a:t>6/12/2022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pPr>
              <a:defRPr/>
            </a:pPr>
            <a:endParaRPr lang="en-US"/>
          </a:p>
        </p:txBody>
      </p:sp>
      <p:sp>
        <p:nvSpPr>
          <p:cNvPr id="6" name="Slide Number Placeholder 5"/>
          <p:cNvSpPr>
            <a:spLocks noGrp="1"/>
          </p:cNvSpPr>
          <p:nvPr>
            <p:ph type="sldNum" sz="quarter" idx="12"/>
          </p:nvPr>
        </p:nvSpPr>
        <p:spPr>
          <a:xfrm>
            <a:off x="1437664" y="798973"/>
            <a:ext cx="811019" cy="503578"/>
          </a:xfrm>
        </p:spPr>
        <p:txBody>
          <a:bodyPr/>
          <a:lstStyle/>
          <a:p>
            <a:pPr>
              <a:defRPr/>
            </a:pPr>
            <a:fld id="{71BAE884-E5AA-4D99-B946-2414A3397474}" type="slidenum">
              <a:rPr lang="en-US" altLang="en-US" smtClean="0"/>
              <a:pPr>
                <a:defRPr/>
              </a:pPr>
              <a:t>‹#›</a:t>
            </a:fld>
            <a:endParaRPr lang="en-US"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26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6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16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99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3D4935-08B8-4EAB-85A9-7FBB27AFC49F}" type="datetimeFigureOut">
              <a:rPr lang="en-US" smtClean="0"/>
              <a:pPr>
                <a:defRPr/>
              </a:pPr>
              <a:t>6/12/2022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6/12/2022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57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6/12/2022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6/12/2022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08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6/12/2022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199185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6/12/2022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6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defRPr/>
            </a:pPr>
            <a:fld id="{3A810E3D-77A2-40F3-9E77-9070961F3F4F}" type="datetimeFigureOut">
              <a:rPr lang="en-US" smtClean="0"/>
              <a:pPr>
                <a:defRPr/>
              </a:pPr>
              <a:t>6/12/2022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988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5FE3E5B-D765-4B53-853A-9949F58501D1}" type="datetimeFigureOut">
              <a:rPr lang="en-US" smtClean="0"/>
              <a:pPr>
                <a:defRPr/>
              </a:pPr>
              <a:t>6/12/2022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E3112131-4667-45C1-B1FB-A38607C4128F}" type="slidenum">
              <a:rPr lang="en-US" altLang="en-US" smtClean="0"/>
              <a:pPr>
                <a:defRPr/>
              </a:pPr>
              <a:t>‹#›</a:t>
            </a:fld>
            <a:endParaRPr lang="en-US"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7603"/>
      </p:ext>
    </p:extLst>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74908" y="2859088"/>
            <a:ext cx="12042183" cy="3987800"/>
          </a:xfrm>
        </p:spPr>
        <p:txBody>
          <a:bodyPr rtlCol="0">
            <a:normAutofit fontScale="25000" lnSpcReduction="20000"/>
          </a:bodyPr>
          <a:lstStyle/>
          <a:p>
            <a:pPr marL="0" indent="0" algn="ctr">
              <a:buNone/>
              <a:defRPr/>
            </a:pPr>
            <a:r>
              <a:rPr lang="en-IN" sz="11200" b="1" dirty="0">
                <a:solidFill>
                  <a:schemeClr val="accent4">
                    <a:lumMod val="75000"/>
                  </a:schemeClr>
                </a:solidFill>
                <a:latin typeface="Times New Roman" panose="02020603050405020304" pitchFamily="18" charset="0"/>
              </a:rPr>
              <a:t>Mental Health Prediction Using Machine Learning </a:t>
            </a:r>
          </a:p>
          <a:p>
            <a:pPr marL="0" indent="0" algn="ctr">
              <a:buNone/>
              <a:defRPr/>
            </a:pPr>
            <a:endParaRPr lang="en-IN" sz="11200" b="1" dirty="0">
              <a:solidFill>
                <a:schemeClr val="accent4">
                  <a:lumMod val="75000"/>
                </a:schemeClr>
              </a:solidFill>
              <a:latin typeface="+mj-lt"/>
            </a:endParaRP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Under the guidance</a:t>
            </a: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K. Praveen Kumar</a:t>
            </a:r>
          </a:p>
          <a:p>
            <a:pPr marL="0" indent="0" algn="ctr" eaLnBrk="1" fontAlgn="auto" hangingPunct="1">
              <a:buFont typeface="Arial"/>
              <a:buNone/>
              <a:defRPr/>
            </a:pPr>
            <a:r>
              <a:rPr lang="en-IN" sz="6400" dirty="0">
                <a:solidFill>
                  <a:schemeClr val="accent4">
                    <a:lumMod val="75000"/>
                  </a:schemeClr>
                </a:solidFill>
              </a:rPr>
              <a:t>                                                                                                                                                       </a:t>
            </a:r>
            <a:r>
              <a:rPr lang="en-IN" sz="5600" b="1" dirty="0">
                <a:solidFill>
                  <a:schemeClr val="accent4">
                    <a:lumMod val="75000"/>
                  </a:schemeClr>
                </a:solidFill>
              </a:rPr>
              <a:t>GROUP MEMBERS:</a:t>
            </a:r>
            <a:endParaRPr lang="en-IN" sz="1800" dirty="0"/>
          </a:p>
          <a:p>
            <a:pPr marL="279400" marR="368300" algn="r" rtl="0">
              <a:spcBef>
                <a:spcPts val="700"/>
              </a:spcBef>
              <a:spcAft>
                <a:spcPts val="0"/>
              </a:spcAft>
            </a:pPr>
            <a:r>
              <a:rPr lang="pt-BR" sz="7200" dirty="0">
                <a:latin typeface="Times New Roman" panose="02020603050405020304" pitchFamily="18" charset="0"/>
                <a:cs typeface="Times New Roman" panose="02020603050405020304" pitchFamily="18" charset="0"/>
              </a:rPr>
              <a:t>A. Mahesh</a:t>
            </a:r>
            <a:r>
              <a:rPr lang="pt-BR" sz="7200" b="0" i="0" u="none" strike="noStrike" dirty="0">
                <a:effectLst/>
                <a:latin typeface="Times New Roman" panose="02020603050405020304" pitchFamily="18" charset="0"/>
                <a:cs typeface="Times New Roman" panose="02020603050405020304" pitchFamily="18" charset="0"/>
              </a:rPr>
              <a:t> (197R5A0507)</a:t>
            </a:r>
          </a:p>
          <a:p>
            <a:pPr marL="279400" marR="368300" algn="r" rtl="0">
              <a:spcBef>
                <a:spcPts val="700"/>
              </a:spcBef>
              <a:spcAft>
                <a:spcPts val="0"/>
              </a:spcAft>
            </a:pPr>
            <a:r>
              <a:rPr lang="pt-BR" sz="7200" dirty="0">
                <a:latin typeface="Times New Roman" panose="02020603050405020304" pitchFamily="18" charset="0"/>
                <a:cs typeface="Times New Roman" panose="02020603050405020304" pitchFamily="18" charset="0"/>
              </a:rPr>
              <a:t>B. Swathi</a:t>
            </a:r>
            <a:r>
              <a:rPr lang="pt-BR" sz="7200" dirty="0">
                <a:effectLst/>
                <a:latin typeface="Times New Roman" panose="02020603050405020304" pitchFamily="18" charset="0"/>
                <a:cs typeface="Times New Roman" panose="02020603050405020304" pitchFamily="18" charset="0"/>
              </a:rPr>
              <a:t> (197R5A0508)</a:t>
            </a:r>
          </a:p>
          <a:p>
            <a:pPr marL="279400" marR="368300" algn="r" rtl="0">
              <a:spcBef>
                <a:spcPts val="700"/>
              </a:spcBef>
              <a:spcAft>
                <a:spcPts val="0"/>
              </a:spcAft>
            </a:pPr>
            <a:r>
              <a:rPr lang="pt-BR" sz="7200" dirty="0">
                <a:effectLst/>
                <a:latin typeface="Times New Roman" panose="02020603050405020304" pitchFamily="18" charset="0"/>
                <a:cs typeface="Times New Roman" panose="02020603050405020304" pitchFamily="18" charset="0"/>
              </a:rPr>
              <a:t>Nus</a:t>
            </a:r>
            <a:r>
              <a:rPr lang="pt-BR" sz="7200" dirty="0">
                <a:latin typeface="Times New Roman" panose="02020603050405020304" pitchFamily="18" charset="0"/>
                <a:cs typeface="Times New Roman" panose="02020603050405020304" pitchFamily="18" charset="0"/>
              </a:rPr>
              <a:t>rath Jahan</a:t>
            </a:r>
            <a:r>
              <a:rPr lang="pt-BR" sz="7200" dirty="0">
                <a:effectLst/>
                <a:latin typeface="Times New Roman" panose="02020603050405020304" pitchFamily="18" charset="0"/>
                <a:cs typeface="Times New Roman" panose="02020603050405020304" pitchFamily="18" charset="0"/>
              </a:rPr>
              <a:t> (197R5A0506</a:t>
            </a:r>
            <a:r>
              <a:rPr lang="pt-BR" sz="7200" b="1" dirty="0">
                <a:effectLst/>
                <a:latin typeface="Times New Roman" panose="02020603050405020304" pitchFamily="18" charset="0"/>
                <a:cs typeface="Times New Roman" panose="02020603050405020304" pitchFamily="18" charset="0"/>
              </a:rPr>
              <a:t>)</a:t>
            </a: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7966748" cy="369332"/>
          </a:xfrm>
          <a:prstGeom prst="rect">
            <a:avLst/>
          </a:prstGeom>
          <a:noFill/>
        </p:spPr>
        <p:txBody>
          <a:bodyPr wrap="square">
            <a:spAutoFit/>
          </a:bodyPr>
          <a:lstStyle/>
          <a:p>
            <a:pPr algn="ctr">
              <a:defRPr/>
            </a:pPr>
            <a:r>
              <a:rPr lang="en-US" dirty="0">
                <a:latin typeface="Garamond" panose="020B0604020202020204" pitchFamily="18" charset="0"/>
              </a:rPr>
              <a:t>        </a:t>
            </a:r>
            <a:r>
              <a:rPr lang="en-US" b="1" dirty="0">
                <a:latin typeface="Times New Roman" panose="02020603050405020304" pitchFamily="18" charset="0"/>
                <a:cs typeface="Times New Roman" panose="02020603050405020304" pitchFamily="18" charset="0"/>
              </a:rPr>
              <a:t> </a:t>
            </a:r>
            <a:r>
              <a:rPr lang="en-US" b="1" dirty="0">
                <a:latin typeface="+mj-lt"/>
                <a:cs typeface="Times New Roman" panose="02020603050405020304" pitchFamily="18" charset="0"/>
              </a:rPr>
              <a:t>DEPARTMENT OF COMPUTER SCIENCE AND ENGINEERING</a:t>
            </a:r>
            <a:endParaRPr lang="en-IN" b="1" dirty="0">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5934-CE4B-43D5-966E-04463EB17D89}"/>
              </a:ext>
            </a:extLst>
          </p:cNvPr>
          <p:cNvSpPr>
            <a:spLocks noGrp="1"/>
          </p:cNvSpPr>
          <p:nvPr>
            <p:ph type="title"/>
          </p:nvPr>
        </p:nvSpPr>
        <p:spPr/>
        <p:txBody>
          <a:bodyPr>
            <a:normAutofit/>
          </a:bodyPr>
          <a:lstStyle/>
          <a:p>
            <a:pPr algn="ctr"/>
            <a:r>
              <a:rPr lang="en-IN" sz="4000" b="1" dirty="0"/>
              <a:t>architecture</a:t>
            </a:r>
          </a:p>
        </p:txBody>
      </p:sp>
      <p:pic>
        <p:nvPicPr>
          <p:cNvPr id="6" name="Content Placeholder 5">
            <a:extLst>
              <a:ext uri="{FF2B5EF4-FFF2-40B4-BE49-F238E27FC236}">
                <a16:creationId xmlns:a16="http://schemas.microsoft.com/office/drawing/2014/main" id="{E578B593-6AAD-4171-8182-C5D59F8179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40" t="1" r="61088" b="20062"/>
          <a:stretch/>
        </p:blipFill>
        <p:spPr>
          <a:xfrm>
            <a:off x="1922929" y="1907543"/>
            <a:ext cx="8283389" cy="5004246"/>
          </a:xfrm>
        </p:spPr>
      </p:pic>
    </p:spTree>
    <p:extLst>
      <p:ext uri="{BB962C8B-B14F-4D97-AF65-F5344CB8AC3E}">
        <p14:creationId xmlns:p14="http://schemas.microsoft.com/office/powerpoint/2010/main" val="315943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F5D4-92AA-41F9-81E6-B10F05044811}"/>
              </a:ext>
            </a:extLst>
          </p:cNvPr>
          <p:cNvSpPr>
            <a:spLocks noGrp="1"/>
          </p:cNvSpPr>
          <p:nvPr>
            <p:ph type="title"/>
          </p:nvPr>
        </p:nvSpPr>
        <p:spPr/>
        <p:txBody>
          <a:bodyPr>
            <a:normAutofit/>
          </a:bodyPr>
          <a:lstStyle/>
          <a:p>
            <a:pPr algn="ctr"/>
            <a:r>
              <a:rPr lang="en-IN" sz="4000" b="1" dirty="0"/>
              <a:t>MODULES</a:t>
            </a:r>
          </a:p>
        </p:txBody>
      </p:sp>
      <p:sp>
        <p:nvSpPr>
          <p:cNvPr id="3" name="Content Placeholder 2">
            <a:extLst>
              <a:ext uri="{FF2B5EF4-FFF2-40B4-BE49-F238E27FC236}">
                <a16:creationId xmlns:a16="http://schemas.microsoft.com/office/drawing/2014/main" id="{92E3BA70-1D14-401F-8C67-77809B8F2CB2}"/>
              </a:ext>
            </a:extLst>
          </p:cNvPr>
          <p:cNvSpPr>
            <a:spLocks noGrp="1"/>
          </p:cNvSpPr>
          <p:nvPr>
            <p:ph idx="1"/>
          </p:nvPr>
        </p:nvSpPr>
        <p:spPr>
          <a:xfrm>
            <a:off x="858129" y="1477108"/>
            <a:ext cx="10621108" cy="3989237"/>
          </a:xfrm>
        </p:spPr>
        <p:txBody>
          <a:bodyPr>
            <a:normAutofit fontScale="62500" lnSpcReduction="20000"/>
          </a:bodyPr>
          <a:lstStyle/>
          <a:p>
            <a:pPr>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DATA-PREPROCESSING</a:t>
            </a:r>
            <a:r>
              <a:rPr lang="en-IN" sz="2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Data </a:t>
            </a:r>
            <a:r>
              <a:rPr lang="en-IN" sz="2800" dirty="0" err="1">
                <a:latin typeface="Times New Roman" panose="02020603050405020304" pitchFamily="18" charset="0"/>
                <a:cs typeface="Times New Roman" panose="02020603050405020304" pitchFamily="18" charset="0"/>
              </a:rPr>
              <a:t>preprocessing</a:t>
            </a:r>
            <a:r>
              <a:rPr lang="en-IN" sz="2800" dirty="0">
                <a:latin typeface="Times New Roman" panose="02020603050405020304" pitchFamily="18" charset="0"/>
                <a:cs typeface="Times New Roman" panose="02020603050405020304" pitchFamily="18" charset="0"/>
              </a:rPr>
              <a:t> is a technique that is used to convert raw data into a clean dataset.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 data is gathered from different sources is in raw format which is not feasible for the analysis. </a:t>
            </a:r>
          </a:p>
          <a:p>
            <a:pPr>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In order to perform data preprocessing using Python, we need to import some predefined Python libraries they are :</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i="0" dirty="0" err="1">
                <a:solidFill>
                  <a:srgbClr val="333333"/>
                </a:solidFill>
                <a:effectLst/>
                <a:latin typeface="Times New Roman" panose="02020603050405020304" pitchFamily="18" charset="0"/>
                <a:cs typeface="Times New Roman" panose="02020603050405020304" pitchFamily="18" charset="0"/>
              </a:rPr>
              <a:t>Numpy</a:t>
            </a:r>
            <a:r>
              <a:rPr lang="en-US" sz="2400" b="1" i="0" dirty="0">
                <a:solidFill>
                  <a:srgbClr val="333333"/>
                </a:solidFill>
                <a:effectLst/>
                <a:latin typeface="Times New Roman" panose="02020603050405020304" pitchFamily="18" charset="0"/>
                <a:cs typeface="Times New Roman" panose="02020603050405020304" pitchFamily="18" charset="0"/>
              </a:rPr>
              <a:t>:</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err="1">
                <a:solidFill>
                  <a:srgbClr val="333333"/>
                </a:solidFill>
                <a:effectLst/>
                <a:latin typeface="Times New Roman" panose="02020603050405020304" pitchFamily="18" charset="0"/>
                <a:cs typeface="Times New Roman" panose="02020603050405020304" pitchFamily="18" charset="0"/>
              </a:rPr>
              <a:t>Numpy</a:t>
            </a:r>
            <a:r>
              <a:rPr lang="en-US" sz="2400" b="0" i="0" dirty="0">
                <a:solidFill>
                  <a:srgbClr val="333333"/>
                </a:solidFill>
                <a:effectLst/>
                <a:latin typeface="Times New Roman" panose="02020603050405020304" pitchFamily="18" charset="0"/>
                <a:cs typeface="Times New Roman" panose="02020603050405020304" pitchFamily="18" charset="0"/>
              </a:rPr>
              <a:t> Python library is used for including any type of mathematical operation in the code. </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i="0" dirty="0">
                <a:solidFill>
                  <a:srgbClr val="333333"/>
                </a:solidFill>
                <a:effectLst/>
                <a:latin typeface="Times New Roman" panose="02020603050405020304" pitchFamily="18" charset="0"/>
                <a:cs typeface="Times New Roman" panose="02020603050405020304" pitchFamily="18" charset="0"/>
              </a:rPr>
              <a:t>Pandas:</a:t>
            </a:r>
            <a:r>
              <a:rPr lang="en-US" sz="2400" b="0" i="0" dirty="0">
                <a:solidFill>
                  <a:srgbClr val="333333"/>
                </a:solidFill>
                <a:effectLst/>
                <a:latin typeface="Times New Roman" panose="02020603050405020304" pitchFamily="18" charset="0"/>
                <a:cs typeface="Times New Roman" panose="02020603050405020304" pitchFamily="18" charset="0"/>
              </a:rPr>
              <a:t> The last library is the Pandas library, which is one of the most famous Python libraries and used for importing and managing the datasets.</a:t>
            </a:r>
            <a:endParaRPr lang="en-IN" sz="2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i="0" dirty="0">
                <a:solidFill>
                  <a:srgbClr val="303133"/>
                </a:solidFill>
                <a:effectLst/>
                <a:latin typeface="Times New Roman" panose="02020603050405020304" pitchFamily="18" charset="0"/>
                <a:cs typeface="Times New Roman" panose="02020603050405020304" pitchFamily="18" charset="0"/>
              </a:rPr>
              <a:t>Matplotlib</a:t>
            </a:r>
            <a:r>
              <a:rPr lang="en-US" sz="2400" b="0" i="0" dirty="0">
                <a:solidFill>
                  <a:srgbClr val="303133"/>
                </a:solidFill>
                <a:effectLst/>
                <a:latin typeface="Times New Roman" panose="02020603050405020304" pitchFamily="18" charset="0"/>
                <a:cs typeface="Times New Roman" panose="02020603050405020304" pitchFamily="18" charset="0"/>
              </a:rPr>
              <a:t> – Matplotlib is a Python 2D plotting library that is used to plot any type of charts in Python.</a:t>
            </a:r>
          </a:p>
          <a:p>
            <a:pPr marL="0" indent="0">
              <a:buNone/>
            </a:pPr>
            <a:r>
              <a:rPr lang="en-US" sz="2800" dirty="0">
                <a:solidFill>
                  <a:srgbClr val="303133"/>
                </a:solidFill>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Pre-processing for this approach takes 4 simple yet effective steps:</a:t>
            </a:r>
          </a:p>
          <a:p>
            <a:endParaRPr lang="en-US" sz="2400" dirty="0"/>
          </a:p>
          <a:p>
            <a:pPr marL="0" indent="0">
              <a:buNone/>
            </a:pPr>
            <a:endParaRPr lang="en-IN" sz="2800" dirty="0"/>
          </a:p>
          <a:p>
            <a:endParaRPr lang="en-IN" sz="2800" dirty="0"/>
          </a:p>
          <a:p>
            <a:endParaRPr lang="en-IN" sz="2800" dirty="0"/>
          </a:p>
        </p:txBody>
      </p:sp>
    </p:spTree>
    <p:extLst>
      <p:ext uri="{BB962C8B-B14F-4D97-AF65-F5344CB8AC3E}">
        <p14:creationId xmlns:p14="http://schemas.microsoft.com/office/powerpoint/2010/main" val="86059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FEFB82-A3ED-4096-8956-E8290825439F}"/>
              </a:ext>
            </a:extLst>
          </p:cNvPr>
          <p:cNvSpPr txBox="1"/>
          <p:nvPr/>
        </p:nvSpPr>
        <p:spPr>
          <a:xfrm>
            <a:off x="242875" y="836407"/>
            <a:ext cx="11338560" cy="4336059"/>
          </a:xfrm>
          <a:prstGeom prst="rect">
            <a:avLst/>
          </a:prstGeom>
          <a:noFill/>
        </p:spPr>
        <p:txBody>
          <a:bodyPr wrap="square" rtlCol="0">
            <a:spAutoFit/>
          </a:bodyPr>
          <a:lstStyle/>
          <a:p>
            <a:pPr marL="400050" lvl="0" indent="-400050" algn="just">
              <a:lnSpc>
                <a:spcPct val="110000"/>
              </a:lnSpc>
              <a:buFont typeface="+mj-lt"/>
              <a:buAutoNum type="romanUcPeriod"/>
            </a:pPr>
            <a:r>
              <a:rPr lang="en-IN" b="1" dirty="0">
                <a:latin typeface="Times New Roman" panose="02020603050405020304" pitchFamily="18" charset="0"/>
                <a:cs typeface="Times New Roman" panose="02020603050405020304" pitchFamily="18" charset="0"/>
              </a:rPr>
              <a:t>Attribute Selection</a:t>
            </a:r>
            <a:r>
              <a:rPr lang="en-IN" dirty="0">
                <a:latin typeface="Times New Roman" panose="02020603050405020304" pitchFamily="18" charset="0"/>
                <a:cs typeface="Times New Roman" panose="02020603050405020304" pitchFamily="18" charset="0"/>
              </a:rPr>
              <a:t>: The attribute like serial no. is not required. The main attributes used for this study are GRE Scores, TOEFL Scores, CGPA, and University Ranking.</a:t>
            </a:r>
          </a:p>
          <a:p>
            <a:pPr marL="400050" lvl="0" indent="-400050" algn="just">
              <a:lnSpc>
                <a:spcPct val="110000"/>
              </a:lnSpc>
              <a:buFont typeface="+mj-lt"/>
              <a:buAutoNum type="romanUcPeriod"/>
            </a:pPr>
            <a:r>
              <a:rPr lang="en-IN" b="1" dirty="0">
                <a:latin typeface="Times New Roman" panose="02020603050405020304" pitchFamily="18" charset="0"/>
                <a:cs typeface="Times New Roman" panose="02020603050405020304" pitchFamily="18" charset="0"/>
              </a:rPr>
              <a:t>Cleaning missing values</a:t>
            </a:r>
            <a:r>
              <a:rPr lang="en-IN" dirty="0">
                <a:latin typeface="Times New Roman" panose="02020603050405020304" pitchFamily="18" charset="0"/>
                <a:cs typeface="Times New Roman" panose="02020603050405020304" pitchFamily="18" charset="0"/>
              </a:rPr>
              <a:t>: The library used for the task is called Scikit Learn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It contains a class called Imputer which will help us take care of the missing data.</a:t>
            </a:r>
          </a:p>
          <a:p>
            <a:pPr marL="400050" lvl="0" indent="-400050" algn="just">
              <a:lnSpc>
                <a:spcPct val="110000"/>
              </a:lnSpc>
              <a:buFont typeface="+mj-lt"/>
              <a:buAutoNum type="romanUcPeriod"/>
            </a:pPr>
            <a:r>
              <a:rPr lang="en-IN" b="1" dirty="0">
                <a:latin typeface="Times New Roman" panose="02020603050405020304" pitchFamily="18" charset="0"/>
                <a:cs typeface="Times New Roman" panose="02020603050405020304" pitchFamily="18" charset="0"/>
              </a:rPr>
              <a:t>Feature Scaling</a:t>
            </a:r>
            <a:r>
              <a:rPr lang="en-IN" dirty="0">
                <a:latin typeface="Times New Roman" panose="02020603050405020304" pitchFamily="18" charset="0"/>
                <a:cs typeface="Times New Roman" panose="02020603050405020304" pitchFamily="18" charset="0"/>
              </a:rPr>
              <a:t> : It is performed during the data pre-processing to handle highly varying magnitudes or values or units. </a:t>
            </a:r>
          </a:p>
          <a:p>
            <a:pPr lvl="0" algn="just">
              <a:lnSpc>
                <a:spcPct val="11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If feature scaling is not done, then a machine learning algorithm tends to weigh greater values, higher and consider smaller values as the lower values, regardless of the unit of the values. </a:t>
            </a:r>
          </a:p>
          <a:p>
            <a:pPr lvl="0" algn="just">
              <a:lnSpc>
                <a:spcPct val="110000"/>
              </a:lnSpc>
              <a:buFont typeface="Wingdings" panose="05000000000000000000" pitchFamily="2" charset="2"/>
              <a:buChar char="§"/>
            </a:pPr>
            <a:r>
              <a:rPr lang="en-US" b="0" i="0" dirty="0">
                <a:solidFill>
                  <a:srgbClr val="333333"/>
                </a:solidFill>
                <a:effectLst/>
                <a:latin typeface="Times New Roman" panose="02020603050405020304" pitchFamily="18" charset="0"/>
                <a:cs typeface="Times New Roman" panose="02020603050405020304" pitchFamily="18" charset="0"/>
              </a:rPr>
              <a:t>A  feature scaling in machine learning model is based on </a:t>
            </a:r>
            <a:r>
              <a:rPr lang="en-US" i="0" dirty="0">
                <a:solidFill>
                  <a:srgbClr val="333333"/>
                </a:solidFill>
                <a:effectLst/>
                <a:latin typeface="Times New Roman" panose="02020603050405020304" pitchFamily="18" charset="0"/>
                <a:cs typeface="Times New Roman" panose="02020603050405020304" pitchFamily="18" charset="0"/>
              </a:rPr>
              <a:t>Euclidean distance</a:t>
            </a:r>
            <a:r>
              <a:rPr lang="en-US" dirty="0">
                <a:solidFill>
                  <a:srgbClr val="333333"/>
                </a:solidFill>
                <a:latin typeface="Times New Roman" panose="02020603050405020304" pitchFamily="18" charset="0"/>
                <a:cs typeface="Times New Roman" panose="02020603050405020304" pitchFamily="18" charset="0"/>
              </a:rPr>
              <a:t>.</a:t>
            </a:r>
            <a:endParaRPr lang="en-IN" i="0" dirty="0">
              <a:solidFill>
                <a:srgbClr val="333333"/>
              </a:solidFill>
              <a:effectLst/>
              <a:latin typeface="Times New Roman" panose="02020603050405020304" pitchFamily="18" charset="0"/>
              <a:cs typeface="Times New Roman" panose="02020603050405020304" pitchFamily="18" charset="0"/>
            </a:endParaRPr>
          </a:p>
          <a:p>
            <a:pPr marL="0" lvl="0" indent="0" algn="just">
              <a:lnSpc>
                <a:spcPct val="110000"/>
              </a:lnSpc>
              <a:buNone/>
            </a:pPr>
            <a:r>
              <a:rPr lang="en-IN" b="1" dirty="0">
                <a:latin typeface="Times New Roman" panose="02020603050405020304" pitchFamily="18" charset="0"/>
                <a:cs typeface="Times New Roman" panose="02020603050405020304" pitchFamily="18" charset="0"/>
              </a:rPr>
              <a:t>Training and Test data Splitting the Dataset into Training set and Test Set</a:t>
            </a:r>
            <a:r>
              <a:rPr lang="en-IN" dirty="0">
                <a:latin typeface="Times New Roman" panose="02020603050405020304" pitchFamily="18" charset="0"/>
                <a:cs typeface="Times New Roman" panose="02020603050405020304" pitchFamily="18" charset="0"/>
              </a:rPr>
              <a:t>: The next step is to split our dataset into two. Training set and a Test set. </a:t>
            </a:r>
          </a:p>
          <a:p>
            <a:pPr lvl="0" algn="just">
              <a:lnSpc>
                <a:spcPct val="11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 will train our machine learning models on our training set and then we will test the models on our test set to examine how accurately it will predict. </a:t>
            </a:r>
          </a:p>
          <a:p>
            <a:pPr lvl="0" algn="just">
              <a:lnSpc>
                <a:spcPct val="11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general rule of the thumb is to assign 75% of the dataset to training set and therefore the remaining 25% to test set.</a:t>
            </a:r>
          </a:p>
        </p:txBody>
      </p:sp>
    </p:spTree>
    <p:extLst>
      <p:ext uri="{BB962C8B-B14F-4D97-AF65-F5344CB8AC3E}">
        <p14:creationId xmlns:p14="http://schemas.microsoft.com/office/powerpoint/2010/main" val="363996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51D74-2870-4305-9F75-1E87510F00C0}"/>
              </a:ext>
            </a:extLst>
          </p:cNvPr>
          <p:cNvSpPr txBox="1"/>
          <p:nvPr/>
        </p:nvSpPr>
        <p:spPr>
          <a:xfrm>
            <a:off x="351692" y="337625"/>
            <a:ext cx="11394831" cy="5317587"/>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48C916D-455E-40F8-B084-DD87F39F80B4}"/>
              </a:ext>
            </a:extLst>
          </p:cNvPr>
          <p:cNvSpPr txBox="1"/>
          <p:nvPr/>
        </p:nvSpPr>
        <p:spPr>
          <a:xfrm>
            <a:off x="351692" y="337625"/>
            <a:ext cx="11394830" cy="5016758"/>
          </a:xfrm>
          <a:prstGeom prst="rect">
            <a:avLst/>
          </a:prstGeom>
          <a:noFill/>
        </p:spPr>
        <p:txBody>
          <a:bodyPr wrap="square" rtlCol="0">
            <a:spAutoFit/>
          </a:bodyPr>
          <a:lstStyle/>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Machine learning models</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IN" sz="2000" b="1" dirty="0"/>
              <a:t> </a:t>
            </a:r>
            <a:r>
              <a:rPr lang="en-IN" sz="2000" dirty="0">
                <a:latin typeface="Times New Roman" panose="02020603050405020304" pitchFamily="18" charset="0"/>
                <a:cs typeface="Times New Roman" panose="02020603050405020304" pitchFamily="18" charset="0"/>
              </a:rPr>
              <a:t>They are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several ML models have to be developed using various machine learning algorithms for admission prediction to a particular university. Algorithms are :</a:t>
            </a:r>
          </a:p>
          <a:p>
            <a:pPr marL="0" indent="0" algn="just">
              <a:buNone/>
            </a:pPr>
            <a:endParaRPr lang="en-IN"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MULTIPLE LINEAR REGRESSION WITH PCA</a:t>
            </a:r>
            <a:r>
              <a:rPr lang="en-IN" sz="2000" dirty="0">
                <a:latin typeface="Times New Roman" panose="02020603050405020304" pitchFamily="18" charset="0"/>
                <a:cs typeface="Times New Roman" panose="02020603050405020304" pitchFamily="18" charset="0"/>
              </a:rPr>
              <a:t>: </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Multiple regression analysis is one of the most widely used methodologies for  expressing the dependence of a response variable on several predictor variables.</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Due to the presence of multicollinearity, the standard errors of the parameter estimates could be quite high.</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The specific goals of principal component analysis are to reduce a large number of predictor variables to smaller no. of principal components and to provide a regression equation for an underlying process by using predictor variables. </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Principal components can be derived such that they are nearly uncorrelated or orthogonal. Thus the problem of multicollinearity among the variables can be solved by using PCA.</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8889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BD9-88D7-4CAD-83CA-0F03C03351E9}"/>
              </a:ext>
            </a:extLst>
          </p:cNvPr>
          <p:cNvSpPr>
            <a:spLocks noGrp="1"/>
          </p:cNvSpPr>
          <p:nvPr>
            <p:ph type="title"/>
          </p:nvPr>
        </p:nvSpPr>
        <p:spPr/>
        <p:txBody>
          <a:bodyPr/>
          <a:lstStyle/>
          <a:p>
            <a:pPr algn="ctr"/>
            <a:r>
              <a:rPr lang="en-US" dirty="0"/>
              <a:t>Data gathering</a:t>
            </a:r>
            <a:endParaRPr lang="en-IN" dirty="0"/>
          </a:p>
        </p:txBody>
      </p:sp>
      <p:sp>
        <p:nvSpPr>
          <p:cNvPr id="3" name="Content Placeholder 2">
            <a:extLst>
              <a:ext uri="{FF2B5EF4-FFF2-40B4-BE49-F238E27FC236}">
                <a16:creationId xmlns:a16="http://schemas.microsoft.com/office/drawing/2014/main" id="{83D01B28-8665-4182-A390-4DCA21C02FDB}"/>
              </a:ext>
            </a:extLst>
          </p:cNvPr>
          <p:cNvSpPr>
            <a:spLocks noGrp="1"/>
          </p:cNvSpPr>
          <p:nvPr>
            <p:ph idx="1"/>
          </p:nvPr>
        </p:nvSpPr>
        <p:spPr/>
        <p:txBody>
          <a:bodyPr>
            <a:normAutofit/>
          </a:bodyPr>
          <a:lstStyle/>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Data gathering is the process of collecting and measuring information from countless different sources.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order to use the data we collect to develop practical machine learning solutions, it must be collected.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dataset has been collected from students of different colleges. The dataset collected consist of instances of students.</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To use the dataset in our code, we usually put it into a CSV </a:t>
            </a:r>
            <a:r>
              <a:rPr lang="en-US" sz="2000" i="0" dirty="0">
                <a:solidFill>
                  <a:srgbClr val="333333"/>
                </a:solidFill>
                <a:effectLst/>
                <a:latin typeface="Times New Roman" panose="02020603050405020304" pitchFamily="18" charset="0"/>
                <a:cs typeface="Times New Roman" panose="02020603050405020304" pitchFamily="18" charset="0"/>
              </a:rPr>
              <a:t>file</a:t>
            </a:r>
            <a:r>
              <a:rPr lang="en-US" sz="2000" b="0" i="0" dirty="0">
                <a:solidFill>
                  <a:srgbClr val="333333"/>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6097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689-248B-46FC-955D-D80D0EB84A28}"/>
              </a:ext>
            </a:extLst>
          </p:cNvPr>
          <p:cNvSpPr>
            <a:spLocks noGrp="1"/>
          </p:cNvSpPr>
          <p:nvPr>
            <p:ph type="title"/>
          </p:nvPr>
        </p:nvSpPr>
        <p:spPr/>
        <p:txBody>
          <a:bodyPr/>
          <a:lstStyle/>
          <a:p>
            <a:pPr algn="ctr"/>
            <a:r>
              <a:rPr lang="en-IN" dirty="0"/>
              <a:t>USECASE DIAGRAM</a:t>
            </a:r>
            <a:br>
              <a:rPr lang="en-IN" dirty="0"/>
            </a:br>
            <a:endParaRPr lang="en-IN" dirty="0"/>
          </a:p>
        </p:txBody>
      </p:sp>
      <p:pic>
        <p:nvPicPr>
          <p:cNvPr id="6" name="Content Placeholder 5">
            <a:extLst>
              <a:ext uri="{FF2B5EF4-FFF2-40B4-BE49-F238E27FC236}">
                <a16:creationId xmlns:a16="http://schemas.microsoft.com/office/drawing/2014/main" id="{EDE113EF-63D9-4853-AFAC-135FE1CB4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189" y="1853755"/>
            <a:ext cx="6992470" cy="4103292"/>
          </a:xfrm>
        </p:spPr>
      </p:pic>
    </p:spTree>
    <p:extLst>
      <p:ext uri="{BB962C8B-B14F-4D97-AF65-F5344CB8AC3E}">
        <p14:creationId xmlns:p14="http://schemas.microsoft.com/office/powerpoint/2010/main" val="326556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B42A-B495-4653-B855-E77132251D64}"/>
              </a:ext>
            </a:extLst>
          </p:cNvPr>
          <p:cNvSpPr>
            <a:spLocks noGrp="1"/>
          </p:cNvSpPr>
          <p:nvPr>
            <p:ph type="title"/>
          </p:nvPr>
        </p:nvSpPr>
        <p:spPr/>
        <p:txBody>
          <a:bodyPr/>
          <a:lstStyle/>
          <a:p>
            <a:pPr algn="ctr"/>
            <a:r>
              <a:rPr lang="en-IN" dirty="0"/>
              <a:t>CLASS DIAGRAM</a:t>
            </a:r>
          </a:p>
        </p:txBody>
      </p:sp>
      <p:pic>
        <p:nvPicPr>
          <p:cNvPr id="7" name="Content Placeholder 6">
            <a:extLst>
              <a:ext uri="{FF2B5EF4-FFF2-40B4-BE49-F238E27FC236}">
                <a16:creationId xmlns:a16="http://schemas.microsoft.com/office/drawing/2014/main" id="{BB3F2930-7301-4355-B772-AC43B0DF8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4294" y="1853754"/>
            <a:ext cx="8283387" cy="4547045"/>
          </a:xfrm>
        </p:spPr>
      </p:pic>
    </p:spTree>
    <p:extLst>
      <p:ext uri="{BB962C8B-B14F-4D97-AF65-F5344CB8AC3E}">
        <p14:creationId xmlns:p14="http://schemas.microsoft.com/office/powerpoint/2010/main" val="422831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A803-C51B-4719-ABBF-3A5391E67C1D}"/>
              </a:ext>
            </a:extLst>
          </p:cNvPr>
          <p:cNvSpPr>
            <a:spLocks noGrp="1"/>
          </p:cNvSpPr>
          <p:nvPr>
            <p:ph type="title"/>
          </p:nvPr>
        </p:nvSpPr>
        <p:spPr/>
        <p:txBody>
          <a:bodyPr/>
          <a:lstStyle/>
          <a:p>
            <a:pPr algn="ctr"/>
            <a:r>
              <a:rPr lang="en-IN" dirty="0"/>
              <a:t>SEQUENCE DIAGRAM</a:t>
            </a:r>
          </a:p>
        </p:txBody>
      </p:sp>
      <p:pic>
        <p:nvPicPr>
          <p:cNvPr id="7" name="Content Placeholder 6">
            <a:extLst>
              <a:ext uri="{FF2B5EF4-FFF2-40B4-BE49-F238E27FC236}">
                <a16:creationId xmlns:a16="http://schemas.microsoft.com/office/drawing/2014/main" id="{1E76BE67-10A1-44F7-BFC7-ACE32E0F8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776" y="1853754"/>
            <a:ext cx="8834717" cy="4426021"/>
          </a:xfrm>
        </p:spPr>
      </p:pic>
    </p:spTree>
    <p:extLst>
      <p:ext uri="{BB962C8B-B14F-4D97-AF65-F5344CB8AC3E}">
        <p14:creationId xmlns:p14="http://schemas.microsoft.com/office/powerpoint/2010/main" val="330983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69F0-E18A-483C-A546-C9EC594EAF85}"/>
              </a:ext>
            </a:extLst>
          </p:cNvPr>
          <p:cNvSpPr>
            <a:spLocks noGrp="1"/>
          </p:cNvSpPr>
          <p:nvPr>
            <p:ph type="title"/>
          </p:nvPr>
        </p:nvSpPr>
        <p:spPr/>
        <p:txBody>
          <a:bodyPr/>
          <a:lstStyle/>
          <a:p>
            <a:pPr algn="ctr"/>
            <a:r>
              <a:rPr lang="en-IN" dirty="0"/>
              <a:t>ACTIVITY DIAGRAM</a:t>
            </a:r>
          </a:p>
        </p:txBody>
      </p:sp>
      <p:pic>
        <p:nvPicPr>
          <p:cNvPr id="7" name="Content Placeholder 6">
            <a:extLst>
              <a:ext uri="{FF2B5EF4-FFF2-40B4-BE49-F238E27FC236}">
                <a16:creationId xmlns:a16="http://schemas.microsoft.com/office/drawing/2014/main" id="{4B6EF755-11F6-4B6C-A4E2-61DC703DA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1" y="2016124"/>
            <a:ext cx="3738282" cy="4559487"/>
          </a:xfrm>
        </p:spPr>
      </p:pic>
    </p:spTree>
    <p:extLst>
      <p:ext uri="{BB962C8B-B14F-4D97-AF65-F5344CB8AC3E}">
        <p14:creationId xmlns:p14="http://schemas.microsoft.com/office/powerpoint/2010/main" val="246072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4A41-4ECC-42DA-9833-B369EAC7DFC4}"/>
              </a:ext>
            </a:extLst>
          </p:cNvPr>
          <p:cNvSpPr>
            <a:spLocks noGrp="1"/>
          </p:cNvSpPr>
          <p:nvPr>
            <p:ph type="title"/>
          </p:nvPr>
        </p:nvSpPr>
        <p:spPr>
          <a:xfrm>
            <a:off x="1449218" y="1"/>
            <a:ext cx="8797442" cy="389964"/>
          </a:xfrm>
        </p:spPr>
        <p:txBody>
          <a:bodyPr>
            <a:normAutofit fontScale="90000"/>
          </a:bodyPr>
          <a:lstStyle/>
          <a:p>
            <a:pPr algn="ctr"/>
            <a:r>
              <a:rPr lang="en-IN" dirty="0"/>
              <a:t>SAMPLE CODE</a:t>
            </a:r>
          </a:p>
        </p:txBody>
      </p:sp>
      <p:sp>
        <p:nvSpPr>
          <p:cNvPr id="5" name="Content Placeholder 4">
            <a:extLst>
              <a:ext uri="{FF2B5EF4-FFF2-40B4-BE49-F238E27FC236}">
                <a16:creationId xmlns:a16="http://schemas.microsoft.com/office/drawing/2014/main" id="{911D2453-AEDF-4A5D-8521-CB78AC8482D7}"/>
              </a:ext>
            </a:extLst>
          </p:cNvPr>
          <p:cNvSpPr>
            <a:spLocks noGrp="1"/>
          </p:cNvSpPr>
          <p:nvPr>
            <p:ph sz="half" idx="2"/>
          </p:nvPr>
        </p:nvSpPr>
        <p:spPr>
          <a:xfrm>
            <a:off x="6293224" y="1842247"/>
            <a:ext cx="5702518" cy="3616616"/>
          </a:xfrm>
        </p:spPr>
        <p:txBody>
          <a:bodyPr>
            <a:normAutofit fontScale="85000" lnSpcReduction="20000"/>
          </a:bodyPr>
          <a:lstStyle/>
          <a:p>
            <a:pPr algn="ctr"/>
            <a:r>
              <a:rPr lang="en-IN" sz="1500" b="0" dirty="0">
                <a:solidFill>
                  <a:srgbClr val="AF00DB"/>
                </a:solidFill>
                <a:effectLst/>
                <a:latin typeface="Courier New" panose="02070309020205020404" pitchFamily="49" charset="0"/>
              </a:rPr>
              <a:t>//algorithms</a:t>
            </a: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sklearn.linear_model</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LogisticRegression</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sklearn.tree</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DecisionTreeClassifier</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sklearn.ensemble</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RandomForestClassifier</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ExtraTreesClassifier</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metrics</a:t>
            </a: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sklearn.metrics</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accuracy_score</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mean_squared_error</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precision_recall_curve</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sklearn.model_selection</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cross_val_score</a:t>
            </a:r>
            <a:endParaRPr lang="en-IN" sz="15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sklearn.neural_network</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MLPClassifier</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sklearn.model_selection</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RandomizedSearchCV</a:t>
            </a:r>
            <a:endParaRPr lang="en-IN" sz="1400" b="0" dirty="0">
              <a:solidFill>
                <a:srgbClr val="000000"/>
              </a:solidFill>
              <a:effectLst/>
              <a:latin typeface="Courier New" panose="02070309020205020404" pitchFamily="49" charset="0"/>
            </a:endParaRPr>
          </a:p>
          <a:p>
            <a:endParaRPr lang="en-IN" sz="1500" b="0" dirty="0">
              <a:solidFill>
                <a:srgbClr val="000000"/>
              </a:solidFill>
              <a:effectLst/>
              <a:latin typeface="Courier New" panose="02070309020205020404" pitchFamily="49" charset="0"/>
            </a:endParaRPr>
          </a:p>
          <a:p>
            <a:endParaRPr lang="en-IN" b="0" dirty="0">
              <a:solidFill>
                <a:srgbClr val="000000"/>
              </a:solidFill>
              <a:effectLst/>
              <a:latin typeface="Courier New" panose="02070309020205020404" pitchFamily="49" charset="0"/>
            </a:endParaRPr>
          </a:p>
          <a:p>
            <a:endParaRPr lang="en-IN" dirty="0"/>
          </a:p>
        </p:txBody>
      </p:sp>
      <p:sp>
        <p:nvSpPr>
          <p:cNvPr id="10" name="Content Placeholder 9">
            <a:extLst>
              <a:ext uri="{FF2B5EF4-FFF2-40B4-BE49-F238E27FC236}">
                <a16:creationId xmlns:a16="http://schemas.microsoft.com/office/drawing/2014/main" id="{3E684C8D-8ED4-4FB8-BB18-4DD16BFD40DE}"/>
              </a:ext>
            </a:extLst>
          </p:cNvPr>
          <p:cNvSpPr>
            <a:spLocks noGrp="1"/>
          </p:cNvSpPr>
          <p:nvPr>
            <p:ph sz="half" idx="1"/>
          </p:nvPr>
        </p:nvSpPr>
        <p:spPr>
          <a:xfrm>
            <a:off x="389965" y="1949824"/>
            <a:ext cx="5702518" cy="3509650"/>
          </a:xfrm>
        </p:spPr>
        <p:txBody>
          <a:bodyPr>
            <a:normAutofit fontScale="85000" lnSpcReduction="20000"/>
          </a:bodyPr>
          <a:lstStyle/>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numpy</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np </a:t>
            </a:r>
            <a:r>
              <a:rPr lang="en-IN" sz="1400" b="0" dirty="0">
                <a:solidFill>
                  <a:srgbClr val="008000"/>
                </a:solidFill>
                <a:effectLst/>
                <a:latin typeface="Courier New" panose="02070309020205020404" pitchFamily="49" charset="0"/>
              </a:rPr>
              <a:t># linear algebra</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pandas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pd </a:t>
            </a:r>
            <a:r>
              <a:rPr lang="en-IN" sz="1400" b="0" dirty="0">
                <a:solidFill>
                  <a:srgbClr val="008000"/>
                </a:solidFill>
                <a:effectLst/>
                <a:latin typeface="Courier New" panose="02070309020205020404" pitchFamily="49" charset="0"/>
              </a:rPr>
              <a:t># data processing, CSV file I/O (e.g. </a:t>
            </a:r>
            <a:r>
              <a:rPr lang="en-IN" sz="1400" b="0" dirty="0" err="1">
                <a:solidFill>
                  <a:srgbClr val="008000"/>
                </a:solidFill>
                <a:effectLst/>
                <a:latin typeface="Courier New" panose="02070309020205020404" pitchFamily="49" charset="0"/>
              </a:rPr>
              <a:t>pd.read_csv</a:t>
            </a:r>
            <a:r>
              <a:rPr lang="en-IN" sz="1400" b="0" dirty="0">
                <a:solidFill>
                  <a:srgbClr val="008000"/>
                </a:solidFill>
                <a:effectLst/>
                <a:latin typeface="Courier New" panose="02070309020205020404" pitchFamily="49" charset="0"/>
              </a:rPr>
              <a:t>)</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matplotlib.pyplot</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plt</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seaborn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sns</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collections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Counter</a:t>
            </a:r>
            <a:br>
              <a:rPr lang="en-IN" sz="1400" b="0" dirty="0">
                <a:solidFill>
                  <a:srgbClr val="000000"/>
                </a:solidFill>
                <a:effectLst/>
                <a:latin typeface="Courier New" panose="02070309020205020404" pitchFamily="49" charset="0"/>
              </a:rPr>
            </a:br>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scipy</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stats</a:t>
            </a: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scipy.stats</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randint</a:t>
            </a:r>
            <a:endParaRPr lang="en-IN" sz="14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sklearn.model_selection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train_test_split</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preprocessing</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sklearn.datasets</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make_classification</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sklearn.preprocessing</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binarize, </a:t>
            </a:r>
            <a:r>
              <a:rPr lang="en-IN" sz="1200" b="0" dirty="0" err="1">
                <a:solidFill>
                  <a:srgbClr val="000000"/>
                </a:solidFill>
                <a:effectLst/>
                <a:latin typeface="Courier New" panose="02070309020205020404" pitchFamily="49" charset="0"/>
              </a:rPr>
              <a:t>LabelEncoder</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MinMaxScaler</a:t>
            </a:r>
            <a:endParaRPr lang="en-IN" sz="1200" b="0" dirty="0">
              <a:solidFill>
                <a:srgbClr val="000000"/>
              </a:solidFill>
              <a:effectLst/>
              <a:latin typeface="Courier New" panose="02070309020205020404" pitchFamily="49" charset="0"/>
            </a:endParaRPr>
          </a:p>
          <a:p>
            <a:endParaRPr lang="en-IN" sz="1400"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5094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ACA61-C392-4A32-BC04-CE9ADF277A7D}"/>
              </a:ext>
            </a:extLst>
          </p:cNvPr>
          <p:cNvSpPr>
            <a:spLocks noGrp="1"/>
          </p:cNvSpPr>
          <p:nvPr>
            <p:ph type="title"/>
          </p:nvPr>
        </p:nvSpPr>
        <p:spPr/>
        <p:txBody>
          <a:bodyPr>
            <a:normAutofit/>
          </a:bodyPr>
          <a:lstStyle/>
          <a:p>
            <a:pPr algn="ctr"/>
            <a:r>
              <a:rPr lang="en-IN" sz="4000" b="1" dirty="0"/>
              <a:t>content</a:t>
            </a:r>
          </a:p>
        </p:txBody>
      </p:sp>
      <p:sp>
        <p:nvSpPr>
          <p:cNvPr id="5" name="Content Placeholder 4">
            <a:extLst>
              <a:ext uri="{FF2B5EF4-FFF2-40B4-BE49-F238E27FC236}">
                <a16:creationId xmlns:a16="http://schemas.microsoft.com/office/drawing/2014/main" id="{0DDEE332-CEB2-4DA0-B406-4C2DC0A67EE3}"/>
              </a:ext>
            </a:extLst>
          </p:cNvPr>
          <p:cNvSpPr>
            <a:spLocks noGrp="1"/>
          </p:cNvSpPr>
          <p:nvPr>
            <p:ph sz="half" idx="1"/>
          </p:nvPr>
        </p:nvSpPr>
        <p:spPr/>
        <p:txBody>
          <a:bodyPr>
            <a:normAutofit fontScale="92500" lnSpcReduction="20000"/>
          </a:bodyPr>
          <a:lstStyle/>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Abstract</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Existing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Disadvantages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Proposed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Advantages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Hardware Requirements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Software Requirements</a:t>
            </a:r>
            <a:endParaRPr lang="en-IN" altLang="en-US" sz="1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r>
              <a:rPr lang="en-IN" altLang="en-US" sz="2000" dirty="0">
                <a:solidFill>
                  <a:schemeClr val="tx1"/>
                </a:solidFill>
                <a:latin typeface="Times New Roman" panose="02020603050405020304" pitchFamily="18" charset="0"/>
                <a:cs typeface="Times New Roman" panose="02020603050405020304" pitchFamily="18" charset="0"/>
              </a:rPr>
              <a:t>Project Architecture</a:t>
            </a:r>
          </a:p>
          <a:p>
            <a:pPr eaLnBrk="1" hangingPunct="1">
              <a:buFont typeface="Wingdings" panose="05000000000000000000" pitchFamily="2" charset="2"/>
              <a:buChar char="Ø"/>
              <a:defRPr/>
            </a:pPr>
            <a:endParaRPr lang="en-IN" altLang="en-US" sz="20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endParaRPr lang="en-IN" alt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Content Placeholder 6">
            <a:extLst>
              <a:ext uri="{FF2B5EF4-FFF2-40B4-BE49-F238E27FC236}">
                <a16:creationId xmlns:a16="http://schemas.microsoft.com/office/drawing/2014/main" id="{F4DC26F5-ED43-404F-BFA4-89445B42158F}"/>
              </a:ext>
            </a:extLst>
          </p:cNvPr>
          <p:cNvSpPr>
            <a:spLocks noGrp="1"/>
          </p:cNvSpPr>
          <p:nvPr>
            <p:ph sz="half" idx="2"/>
          </p:nvPr>
        </p:nvSpPr>
        <p:spPr/>
        <p:txBody>
          <a:bodyPr>
            <a:normAutofit fontScale="92500" lnSpcReduction="20000"/>
          </a:bodyPr>
          <a:lstStyle/>
          <a:p>
            <a:pPr>
              <a:buFont typeface="Wingdings" panose="05000000000000000000" pitchFamily="2" charset="2"/>
              <a:buChar char="Ø"/>
            </a:pPr>
            <a:r>
              <a:rPr lang="en-IN" dirty="0"/>
              <a:t>Modules</a:t>
            </a:r>
          </a:p>
          <a:p>
            <a:pPr>
              <a:buFont typeface="Wingdings" panose="05000000000000000000" pitchFamily="2" charset="2"/>
              <a:buChar char="Ø"/>
            </a:pPr>
            <a:r>
              <a:rPr lang="en-IN" dirty="0" err="1"/>
              <a:t>Usecase</a:t>
            </a:r>
            <a:r>
              <a:rPr lang="en-IN" dirty="0"/>
              <a:t> Diagram</a:t>
            </a:r>
          </a:p>
          <a:p>
            <a:pPr>
              <a:buFont typeface="Wingdings" panose="05000000000000000000" pitchFamily="2" charset="2"/>
              <a:buChar char="Ø"/>
            </a:pPr>
            <a:r>
              <a:rPr lang="en-IN" dirty="0"/>
              <a:t>Class Diagram</a:t>
            </a:r>
          </a:p>
          <a:p>
            <a:pPr>
              <a:buFont typeface="Wingdings" panose="05000000000000000000" pitchFamily="2" charset="2"/>
              <a:buChar char="Ø"/>
            </a:pPr>
            <a:r>
              <a:rPr lang="en-IN" dirty="0"/>
              <a:t>Sequence Diagram</a:t>
            </a:r>
          </a:p>
          <a:p>
            <a:pPr>
              <a:buFont typeface="Wingdings" panose="05000000000000000000" pitchFamily="2" charset="2"/>
              <a:buChar char="Ø"/>
            </a:pPr>
            <a:r>
              <a:rPr lang="en-IN" dirty="0"/>
              <a:t>Activity Diagram</a:t>
            </a:r>
          </a:p>
          <a:p>
            <a:pPr>
              <a:buFont typeface="Wingdings" panose="05000000000000000000" pitchFamily="2" charset="2"/>
              <a:buChar char="Ø"/>
            </a:pPr>
            <a:r>
              <a:rPr lang="en-IN" dirty="0"/>
              <a:t>Sample Code</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10955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6CBA-7A2D-48F1-9CE6-8E406F5FF464}"/>
              </a:ext>
            </a:extLst>
          </p:cNvPr>
          <p:cNvSpPr>
            <a:spLocks noGrp="1"/>
          </p:cNvSpPr>
          <p:nvPr>
            <p:ph type="title"/>
          </p:nvPr>
        </p:nvSpPr>
        <p:spPr>
          <a:xfrm>
            <a:off x="1449217" y="1"/>
            <a:ext cx="9605635" cy="661181"/>
          </a:xfrm>
        </p:spPr>
        <p:txBody>
          <a:bodyPr>
            <a:normAutofit/>
          </a:bodyPr>
          <a:lstStyle/>
          <a:p>
            <a:pPr algn="ctr"/>
            <a:r>
              <a:rPr lang="en-IN" dirty="0"/>
              <a:t>SAMPLE CODE</a:t>
            </a:r>
          </a:p>
        </p:txBody>
      </p:sp>
      <p:sp>
        <p:nvSpPr>
          <p:cNvPr id="3" name="Content Placeholder 2">
            <a:extLst>
              <a:ext uri="{FF2B5EF4-FFF2-40B4-BE49-F238E27FC236}">
                <a16:creationId xmlns:a16="http://schemas.microsoft.com/office/drawing/2014/main" id="{7F868887-D80B-4979-8A4F-66ACB0D8A1C5}"/>
              </a:ext>
            </a:extLst>
          </p:cNvPr>
          <p:cNvSpPr>
            <a:spLocks noGrp="1"/>
          </p:cNvSpPr>
          <p:nvPr>
            <p:ph sz="half" idx="1"/>
          </p:nvPr>
        </p:nvSpPr>
        <p:spPr>
          <a:xfrm>
            <a:off x="309489" y="450166"/>
            <a:ext cx="5782994" cy="5009307"/>
          </a:xfrm>
        </p:spPr>
        <p:txBody>
          <a:bodyPr>
            <a:noAutofit/>
          </a:bodyPr>
          <a:lstStyle/>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sklearn.ensemble</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BaggingClassifier</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AdaBoostClassifier</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sklearn.neighbors</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KNeighborsClassifier</a:t>
            </a:r>
            <a:endParaRPr lang="en-IN" sz="1200" b="0" dirty="0">
              <a:solidFill>
                <a:srgbClr val="000000"/>
              </a:solidFill>
              <a:effectLst/>
              <a:latin typeface="Courier New" panose="02070309020205020404" pitchFamily="49" charset="0"/>
            </a:endParaRPr>
          </a:p>
          <a:p>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sklearn.naive_bayes</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GaussianNB</a:t>
            </a:r>
            <a:r>
              <a:rPr lang="en-US" sz="1200" b="0" dirty="0">
                <a:solidFill>
                  <a:srgbClr val="000000"/>
                </a:solidFill>
                <a:effectLst/>
                <a:latin typeface="Courier New" panose="02070309020205020404" pitchFamily="49" charset="0"/>
              </a:rPr>
              <a:t> </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csv</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data = </a:t>
            </a:r>
            <a:r>
              <a:rPr lang="en-IN" sz="1200" b="0" dirty="0">
                <a:solidFill>
                  <a:srgbClr val="795E26"/>
                </a:solidFill>
                <a:effectLst/>
                <a:latin typeface="Courier New" panose="02070309020205020404" pitchFamily="49" charset="0"/>
              </a:rPr>
              <a:t>open</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"/content/drive/</a:t>
            </a:r>
            <a:r>
              <a:rPr lang="en-IN" sz="1200" b="0" dirty="0" err="1">
                <a:solidFill>
                  <a:srgbClr val="A31515"/>
                </a:solidFill>
                <a:effectLst/>
                <a:latin typeface="Courier New" panose="02070309020205020404" pitchFamily="49" charset="0"/>
              </a:rPr>
              <a:t>MyDrive</a:t>
            </a:r>
            <a:r>
              <a:rPr lang="en-IN" sz="1200" b="0" dirty="0">
                <a:solidFill>
                  <a:srgbClr val="A31515"/>
                </a:solidFill>
                <a:effectLst/>
                <a:latin typeface="Courier New" panose="02070309020205020404" pitchFamily="49" charset="0"/>
              </a:rPr>
              <a:t>/survey.csv"</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data = </a:t>
            </a:r>
            <a:r>
              <a:rPr lang="en-IN" sz="1200" b="0" dirty="0" err="1">
                <a:solidFill>
                  <a:srgbClr val="000000"/>
                </a:solidFill>
                <a:effectLst/>
                <a:latin typeface="Courier New" panose="02070309020205020404" pitchFamily="49" charset="0"/>
              </a:rPr>
              <a:t>csv.reader</a:t>
            </a:r>
            <a:r>
              <a:rPr lang="en-IN" sz="1200" b="0" dirty="0">
                <a:solidFill>
                  <a:srgbClr val="000000"/>
                </a:solidFill>
                <a:effectLst/>
                <a:latin typeface="Courier New" panose="02070309020205020404" pitchFamily="49" charset="0"/>
              </a:rPr>
              <a:t>(data)</a:t>
            </a:r>
          </a:p>
          <a:p>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(data)</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train_df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pd.read_csv</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'/content/drive/</a:t>
            </a:r>
            <a:r>
              <a:rPr lang="en-US" sz="1200" b="0" dirty="0" err="1">
                <a:solidFill>
                  <a:srgbClr val="A31515"/>
                </a:solidFill>
                <a:effectLst/>
                <a:latin typeface="Courier New" panose="02070309020205020404" pitchFamily="49" charset="0"/>
              </a:rPr>
              <a:t>MyDrive</a:t>
            </a:r>
            <a:r>
              <a:rPr lang="en-US" sz="1200" b="0" dirty="0">
                <a:solidFill>
                  <a:srgbClr val="A31515"/>
                </a:solidFill>
                <a:effectLst/>
                <a:latin typeface="Courier New" panose="02070309020205020404" pitchFamily="49" charset="0"/>
              </a:rPr>
              <a:t>/survey.csv'</a:t>
            </a:r>
            <a:r>
              <a:rPr lang="en-US" sz="1200" b="0" dirty="0">
                <a:solidFill>
                  <a:srgbClr val="000000"/>
                </a:solidFill>
                <a:effectLst/>
                <a:latin typeface="Courier New" panose="02070309020205020404" pitchFamily="49" charset="0"/>
              </a:rPr>
              <a:t>)</a:t>
            </a:r>
          </a:p>
          <a:p>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train_df.shape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total = </a:t>
            </a: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sort_values</a:t>
            </a:r>
            <a:r>
              <a:rPr lang="en-IN" sz="1200" b="0" dirty="0">
                <a:solidFill>
                  <a:srgbClr val="000000"/>
                </a:solidFill>
                <a:effectLst/>
                <a:latin typeface="Courier New" panose="02070309020205020404" pitchFamily="49" charset="0"/>
              </a:rPr>
              <a:t>(ascending=</a:t>
            </a:r>
            <a:r>
              <a:rPr lang="en-IN" sz="1200" b="0" dirty="0">
                <a:solidFill>
                  <a:srgbClr val="0000FF"/>
                </a:solidFill>
                <a:effectLst/>
                <a:latin typeface="Courier New" panose="02070309020205020404" pitchFamily="49" charset="0"/>
              </a:rPr>
              <a:t>False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percent = (</a:t>
            </a: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().count()).</a:t>
            </a:r>
            <a:r>
              <a:rPr lang="en-IN" sz="1200" b="0" dirty="0" err="1">
                <a:solidFill>
                  <a:srgbClr val="000000"/>
                </a:solidFill>
                <a:effectLst/>
                <a:latin typeface="Courier New" panose="02070309020205020404" pitchFamily="49" charset="0"/>
              </a:rPr>
              <a:t>sort_values</a:t>
            </a:r>
            <a:r>
              <a:rPr lang="en-IN" sz="1200" b="0" dirty="0">
                <a:solidFill>
                  <a:srgbClr val="000000"/>
                </a:solidFill>
                <a:effectLst/>
                <a:latin typeface="Courier New" panose="02070309020205020404" pitchFamily="49" charset="0"/>
              </a:rPr>
              <a:t>(ascending=</a:t>
            </a:r>
            <a:r>
              <a:rPr lang="en-IN" sz="1200" b="0" dirty="0">
                <a:solidFill>
                  <a:srgbClr val="0000FF"/>
                </a:solidFill>
                <a:effectLst/>
                <a:latin typeface="Courier New" panose="02070309020205020404" pitchFamily="49" charset="0"/>
              </a:rPr>
              <a:t>False</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missing_data</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pd.concat</a:t>
            </a:r>
            <a:r>
              <a:rPr lang="en-IN" sz="1200" b="0" dirty="0">
                <a:solidFill>
                  <a:srgbClr val="000000"/>
                </a:solidFill>
                <a:effectLst/>
                <a:latin typeface="Courier New" panose="02070309020205020404" pitchFamily="49" charset="0"/>
              </a:rPr>
              <a:t>([total, percent], axis=</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keys=[</a:t>
            </a:r>
            <a:r>
              <a:rPr lang="en-IN" sz="1200" b="0" dirty="0">
                <a:solidFill>
                  <a:srgbClr val="A31515"/>
                </a:solidFill>
                <a:effectLst/>
                <a:latin typeface="Courier New" panose="02070309020205020404" pitchFamily="49" charset="0"/>
              </a:rPr>
              <a:t>'Total'</a:t>
            </a:r>
            <a:r>
              <a:rPr lang="en-IN" sz="1200" b="0" dirty="0">
                <a:solidFill>
                  <a:srgbClr val="000000"/>
                </a:solidFill>
                <a:effectLst/>
                <a:latin typeface="Courier New" panose="02070309020205020404" pitchFamily="49" charset="0"/>
              </a:rPr>
              <a:t>, </a:t>
            </a:r>
            <a:r>
              <a:rPr lang="en-IN" sz="1200" b="0" dirty="0">
                <a:solidFill>
                  <a:srgbClr val="A31515"/>
                </a:solidFill>
                <a:effectLst/>
                <a:latin typeface="Courier New" panose="02070309020205020404" pitchFamily="49" charset="0"/>
              </a:rPr>
              <a:t>'Percent'</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missing_data.head</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20</a:t>
            </a:r>
            <a:r>
              <a:rPr lang="en-IN" sz="1200" b="0" dirty="0">
                <a:solidFill>
                  <a:srgbClr val="000000"/>
                </a:solidFill>
                <a:effectLst/>
                <a:latin typeface="Courier New" panose="02070309020205020404" pitchFamily="49" charset="0"/>
              </a:rPr>
              <a:t>)</a:t>
            </a:r>
          </a:p>
          <a:p>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missing_data</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endParaRPr lang="en-IN" sz="1200" b="0" dirty="0">
              <a:solidFill>
                <a:srgbClr val="000000"/>
              </a:solidFill>
              <a:effectLst/>
              <a:latin typeface="Courier New" panose="02070309020205020404" pitchFamily="49" charset="0"/>
            </a:endParaRPr>
          </a:p>
          <a:p>
            <a:endParaRPr lang="en-IN" sz="1200" dirty="0"/>
          </a:p>
        </p:txBody>
      </p:sp>
      <p:sp>
        <p:nvSpPr>
          <p:cNvPr id="4" name="Content Placeholder 3">
            <a:extLst>
              <a:ext uri="{FF2B5EF4-FFF2-40B4-BE49-F238E27FC236}">
                <a16:creationId xmlns:a16="http://schemas.microsoft.com/office/drawing/2014/main" id="{4849E66E-0460-479D-8DDB-66D79D1AB7C9}"/>
              </a:ext>
            </a:extLst>
          </p:cNvPr>
          <p:cNvSpPr>
            <a:spLocks noGrp="1"/>
          </p:cNvSpPr>
          <p:nvPr>
            <p:ph sz="half" idx="2"/>
          </p:nvPr>
        </p:nvSpPr>
        <p:spPr>
          <a:xfrm>
            <a:off x="6413770" y="449556"/>
            <a:ext cx="5642241" cy="5009307"/>
          </a:xfrm>
        </p:spPr>
        <p:txBody>
          <a:bodyPr>
            <a:noAutofit/>
          </a:bodyPr>
          <a:lstStyle/>
          <a:p>
            <a:r>
              <a:rPr lang="en-IN" sz="1200" b="0" dirty="0" err="1">
                <a:solidFill>
                  <a:srgbClr val="000000"/>
                </a:solidFill>
                <a:effectLst/>
                <a:latin typeface="Courier New" panose="02070309020205020404" pitchFamily="49" charset="0"/>
              </a:rPr>
              <a:t>train_df</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train_df.drop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'comments'</a:t>
            </a:r>
            <a:r>
              <a:rPr lang="en-IN" sz="1200" b="0" dirty="0">
                <a:solidFill>
                  <a:srgbClr val="000000"/>
                </a:solidFill>
                <a:effectLst/>
                <a:latin typeface="Courier New" panose="02070309020205020404" pitchFamily="49" charset="0"/>
              </a:rPr>
              <a:t>], axis= </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train_df</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train_df.drop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'state'</a:t>
            </a:r>
            <a:r>
              <a:rPr lang="en-IN" sz="1200" b="0" dirty="0">
                <a:solidFill>
                  <a:srgbClr val="000000"/>
                </a:solidFill>
                <a:effectLst/>
                <a:latin typeface="Courier New" panose="02070309020205020404" pitchFamily="49" charset="0"/>
              </a:rPr>
              <a:t>], axis= </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train_df</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train_df.drop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'Timestamp'</a:t>
            </a:r>
            <a:r>
              <a:rPr lang="en-IN" sz="1200" b="0" dirty="0">
                <a:solidFill>
                  <a:srgbClr val="000000"/>
                </a:solidFill>
                <a:effectLst/>
                <a:latin typeface="Courier New" panose="02070309020205020404" pitchFamily="49" charset="0"/>
              </a:rPr>
              <a:t>], axis= </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max</a:t>
            </a: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#just checking that there's no missing data missing...</a:t>
            </a:r>
            <a:endParaRPr lang="en-IN" sz="1200" b="0" dirty="0">
              <a:solidFill>
                <a:srgbClr val="000000"/>
              </a:solidFill>
              <a:effectLst/>
              <a:latin typeface="Courier New" panose="02070309020205020404" pitchFamily="49" charset="0"/>
            </a:endParaRPr>
          </a:p>
          <a:p>
            <a:r>
              <a:rPr lang="en-IN" sz="1200" b="0" dirty="0" err="1">
                <a:solidFill>
                  <a:srgbClr val="000000"/>
                </a:solidFill>
                <a:effectLst/>
                <a:latin typeface="Courier New" panose="02070309020205020404" pitchFamily="49" charset="0"/>
              </a:rPr>
              <a:t>train_df.head</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5</a:t>
            </a:r>
            <a:r>
              <a:rPr lang="en-IN" sz="1200" b="0" dirty="0">
                <a:solidFill>
                  <a:srgbClr val="000000"/>
                </a:solidFill>
                <a:effectLst/>
                <a:latin typeface="Courier New" panose="02070309020205020404" pitchFamily="49" charset="0"/>
              </a:rPr>
              <a:t>)</a:t>
            </a:r>
          </a:p>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err="1">
                <a:solidFill>
                  <a:srgbClr val="795E26"/>
                </a:solidFill>
                <a:effectLst/>
                <a:latin typeface="Courier New" panose="02070309020205020404" pitchFamily="49" charset="0"/>
              </a:rPr>
              <a:t>logisticRegression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train a logistic regression model on the training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logreg</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LogisticRegression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logreg.fit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make class predictions for the testing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y_pred_class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logreg.predict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 Logistic Regression ######## </a:t>
            </a:r>
            <a:r>
              <a:rPr lang="en-IN" sz="1200" b="0" dirty="0" err="1">
                <a:solidFill>
                  <a:srgbClr val="A31515"/>
                </a:solidFill>
                <a:effectLst/>
                <a:latin typeface="Courier New" panose="02070309020205020404" pitchFamily="49" charset="0"/>
              </a:rPr>
              <a:t>Regres</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accuracy_score</a:t>
            </a:r>
            <a:r>
              <a:rPr lang="en-IN" sz="1200" b="0" dirty="0">
                <a:solidFill>
                  <a:srgbClr val="000000"/>
                </a:solidFill>
                <a:effectLst/>
                <a:latin typeface="Courier New" panose="02070309020205020404" pitchFamily="49" charset="0"/>
              </a:rPr>
              <a:t> * </a:t>
            </a:r>
            <a:r>
              <a:rPr lang="en-IN" sz="1200" b="0" dirty="0">
                <a:solidFill>
                  <a:srgbClr val="09885A"/>
                </a:solidFill>
                <a:effectLst/>
                <a:latin typeface="Courier New" panose="02070309020205020404" pitchFamily="49" charset="0"/>
              </a:rPr>
              <a:t>100</a:t>
            </a:r>
            <a:endParaRPr lang="en-IN" sz="1200" b="0" dirty="0">
              <a:solidFill>
                <a:srgbClr val="000000"/>
              </a:solidFill>
              <a:effectLst/>
              <a:latin typeface="Courier New" panose="02070309020205020404" pitchFamily="49" charset="0"/>
            </a:endParaRPr>
          </a:p>
          <a:p>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endParaRPr lang="en-IN" sz="1200" dirty="0"/>
          </a:p>
        </p:txBody>
      </p:sp>
    </p:spTree>
    <p:extLst>
      <p:ext uri="{BB962C8B-B14F-4D97-AF65-F5344CB8AC3E}">
        <p14:creationId xmlns:p14="http://schemas.microsoft.com/office/powerpoint/2010/main" val="266836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8CC-9687-4C49-94E4-E19550CF7B48}"/>
              </a:ext>
            </a:extLst>
          </p:cNvPr>
          <p:cNvSpPr>
            <a:spLocks noGrp="1"/>
          </p:cNvSpPr>
          <p:nvPr>
            <p:ph type="title"/>
          </p:nvPr>
        </p:nvSpPr>
        <p:spPr>
          <a:xfrm>
            <a:off x="1449217" y="211015"/>
            <a:ext cx="9605635" cy="618979"/>
          </a:xfrm>
        </p:spPr>
        <p:txBody>
          <a:bodyPr/>
          <a:lstStyle/>
          <a:p>
            <a:pPr algn="ctr"/>
            <a:r>
              <a:rPr lang="en-IN" dirty="0"/>
              <a:t>SAMPLE CODE</a:t>
            </a:r>
          </a:p>
        </p:txBody>
      </p:sp>
      <p:sp>
        <p:nvSpPr>
          <p:cNvPr id="3" name="Content Placeholder 2">
            <a:extLst>
              <a:ext uri="{FF2B5EF4-FFF2-40B4-BE49-F238E27FC236}">
                <a16:creationId xmlns:a16="http://schemas.microsoft.com/office/drawing/2014/main" id="{E49D1586-D665-48C9-B976-95D964196BC9}"/>
              </a:ext>
            </a:extLst>
          </p:cNvPr>
          <p:cNvSpPr>
            <a:spLocks noGrp="1"/>
          </p:cNvSpPr>
          <p:nvPr>
            <p:ph sz="half" idx="1"/>
          </p:nvPr>
        </p:nvSpPr>
        <p:spPr>
          <a:xfrm>
            <a:off x="239150" y="717452"/>
            <a:ext cx="6063175" cy="5275385"/>
          </a:xfrm>
        </p:spPr>
        <p:txBody>
          <a:bodyPr>
            <a:noAutofit/>
          </a:bodyPr>
          <a:lstStyle/>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err="1">
                <a:solidFill>
                  <a:srgbClr val="795E26"/>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Calculating the best parameters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KNeighborsClassifier</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n_neighbors</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5</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From https://github.com/justmarkham/scikit-learn-videos/blob/master/08_grid_search.ipynb</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#tuningCV(knn)</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#tuningGridSerach(knn)</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#tuningMultParam(knn)</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define the parameter values that should be searched</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k_range</a:t>
            </a:r>
            <a:r>
              <a:rPr lang="en-IN" sz="1200" b="0" dirty="0">
                <a:solidFill>
                  <a:srgbClr val="000000"/>
                </a:solidFill>
                <a:effectLst/>
                <a:latin typeface="Courier New" panose="02070309020205020404" pitchFamily="49" charset="0"/>
              </a:rPr>
              <a:t> = </a:t>
            </a:r>
            <a:r>
              <a:rPr lang="en-IN" sz="1200" b="0" dirty="0">
                <a:solidFill>
                  <a:srgbClr val="267F99"/>
                </a:solidFill>
                <a:effectLst/>
                <a:latin typeface="Courier New" panose="02070309020205020404" pitchFamily="49" charset="0"/>
              </a:rPr>
              <a:t>list</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range</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a:t>
            </a:r>
            <a:r>
              <a:rPr lang="en-IN" sz="1200" b="0" dirty="0">
                <a:solidFill>
                  <a:srgbClr val="09885A"/>
                </a:solidFill>
                <a:effectLst/>
                <a:latin typeface="Courier New" panose="02070309020205020404" pitchFamily="49" charset="0"/>
              </a:rPr>
              <a:t>31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weight_options</a:t>
            </a:r>
            <a:r>
              <a:rPr lang="en-IN" sz="1200" b="0" dirty="0">
                <a:solidFill>
                  <a:srgbClr val="000000"/>
                </a:solidFill>
                <a:effectLst/>
                <a:latin typeface="Courier New" panose="02070309020205020404" pitchFamily="49" charset="0"/>
              </a:rPr>
              <a:t> = [</a:t>
            </a:r>
            <a:r>
              <a:rPr lang="en-IN" sz="1200" b="0" dirty="0">
                <a:solidFill>
                  <a:srgbClr val="A31515"/>
                </a:solidFill>
                <a:effectLst/>
                <a:latin typeface="Courier New" panose="02070309020205020404" pitchFamily="49" charset="0"/>
              </a:rPr>
              <a:t>'uniform'</a:t>
            </a:r>
            <a:r>
              <a:rPr lang="en-IN" sz="1200" b="0" dirty="0">
                <a:solidFill>
                  <a:srgbClr val="000000"/>
                </a:solidFill>
                <a:effectLst/>
                <a:latin typeface="Courier New" panose="02070309020205020404" pitchFamily="49" charset="0"/>
              </a:rPr>
              <a:t>, </a:t>
            </a:r>
            <a:r>
              <a:rPr lang="en-IN" sz="1200" b="0" dirty="0">
                <a:solidFill>
                  <a:srgbClr val="A31515"/>
                </a:solidFill>
                <a:effectLst/>
                <a:latin typeface="Courier New" panose="02070309020205020404" pitchFamily="49" charset="0"/>
              </a:rPr>
              <a:t>'distance'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specify "parameter distributions" rather than a "parameter grid"</a:t>
            </a:r>
            <a:endParaRPr lang="en-IN" sz="1200" dirty="0"/>
          </a:p>
        </p:txBody>
      </p:sp>
      <p:sp>
        <p:nvSpPr>
          <p:cNvPr id="4" name="Content Placeholder 3">
            <a:extLst>
              <a:ext uri="{FF2B5EF4-FFF2-40B4-BE49-F238E27FC236}">
                <a16:creationId xmlns:a16="http://schemas.microsoft.com/office/drawing/2014/main" id="{13228FFF-BAE0-415A-B2A7-7A3022E2B92A}"/>
              </a:ext>
            </a:extLst>
          </p:cNvPr>
          <p:cNvSpPr>
            <a:spLocks noGrp="1"/>
          </p:cNvSpPr>
          <p:nvPr>
            <p:ph sz="half" idx="2"/>
          </p:nvPr>
        </p:nvSpPr>
        <p:spPr>
          <a:xfrm>
            <a:off x="6413771" y="716842"/>
            <a:ext cx="5539078" cy="4742021"/>
          </a:xfrm>
        </p:spPr>
        <p:txBody>
          <a:bodyPr>
            <a:noAutofit/>
          </a:bodyPr>
          <a:lstStyle/>
          <a:p>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param_dist</a:t>
            </a:r>
            <a:r>
              <a:rPr lang="en-IN" sz="1200" b="0" dirty="0">
                <a:solidFill>
                  <a:srgbClr val="000000"/>
                </a:solidFill>
                <a:effectLst/>
                <a:latin typeface="Courier New" panose="02070309020205020404" pitchFamily="49" charset="0"/>
              </a:rPr>
              <a:t> = </a:t>
            </a:r>
            <a:r>
              <a:rPr lang="en-IN" sz="1200" b="0" dirty="0" err="1">
                <a:solidFill>
                  <a:srgbClr val="267F99"/>
                </a:solidFill>
                <a:effectLst/>
                <a:latin typeface="Courier New" panose="02070309020205020404" pitchFamily="49" charset="0"/>
              </a:rPr>
              <a:t>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n_neighbors</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k_range</a:t>
            </a:r>
            <a:r>
              <a:rPr lang="en-IN" sz="1200" b="0" dirty="0">
                <a:solidFill>
                  <a:srgbClr val="000000"/>
                </a:solidFill>
                <a:effectLst/>
                <a:latin typeface="Courier New" panose="02070309020205020404" pitchFamily="49" charset="0"/>
              </a:rPr>
              <a:t>, weights=</a:t>
            </a:r>
            <a:r>
              <a:rPr lang="en-IN" sz="1200" b="0" dirty="0" err="1">
                <a:solidFill>
                  <a:srgbClr val="000000"/>
                </a:solidFill>
                <a:effectLst/>
                <a:latin typeface="Courier New" panose="02070309020205020404" pitchFamily="49" charset="0"/>
              </a:rPr>
              <a:t>weight_options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tuningRandomizedSearchCV</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param_dist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train a </a:t>
            </a:r>
            <a:r>
              <a:rPr lang="en-IN" sz="1200" b="0" dirty="0" err="1">
                <a:solidFill>
                  <a:srgbClr val="008000"/>
                </a:solidFill>
                <a:effectLst/>
                <a:latin typeface="Courier New" panose="02070309020205020404" pitchFamily="49" charset="0"/>
              </a:rPr>
              <a:t>KNeighborsClassifier</a:t>
            </a:r>
            <a:r>
              <a:rPr lang="en-IN" sz="1200" b="0" dirty="0">
                <a:solidFill>
                  <a:srgbClr val="008000"/>
                </a:solidFill>
                <a:effectLst/>
                <a:latin typeface="Courier New" panose="02070309020205020404" pitchFamily="49" charset="0"/>
              </a:rPr>
              <a:t> model on the training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KNeighborsClassifier</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n_neighbors</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27</a:t>
            </a:r>
            <a:r>
              <a:rPr lang="en-IN" sz="1200" b="0" dirty="0">
                <a:solidFill>
                  <a:srgbClr val="000000"/>
                </a:solidFill>
                <a:effectLst/>
                <a:latin typeface="Courier New" panose="02070309020205020404" pitchFamily="49" charset="0"/>
              </a:rPr>
              <a:t>, weights=</a:t>
            </a:r>
            <a:r>
              <a:rPr lang="en-IN" sz="1200" b="0" dirty="0">
                <a:solidFill>
                  <a:srgbClr val="A31515"/>
                </a:solidFill>
                <a:effectLst/>
                <a:latin typeface="Courier New" panose="02070309020205020404" pitchFamily="49" charset="0"/>
              </a:rPr>
              <a:t>'uniform'</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knn.fit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make class predictions for the testing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y_pred_class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knn.predict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 </a:t>
            </a:r>
            <a:r>
              <a:rPr lang="en-IN" sz="1200" b="0" dirty="0" err="1">
                <a:solidFill>
                  <a:srgbClr val="A31515"/>
                </a:solidFill>
                <a:effectLst/>
                <a:latin typeface="Courier New" panose="02070309020205020404" pitchFamily="49" charset="0"/>
              </a:rPr>
              <a:t>KNeighborsClassifier</a:t>
            </a:r>
            <a:r>
              <a:rPr lang="en-IN" sz="1200" b="0" dirty="0">
                <a:solidFill>
                  <a:srgbClr val="A31515"/>
                </a:solidFill>
                <a:effectLst/>
                <a:latin typeface="Courier New" panose="02070309020205020404" pitchFamily="49" charset="0"/>
              </a:rPr>
              <a:t> ###############'</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endParaRPr lang="en-IN" sz="1200" dirty="0"/>
          </a:p>
          <a:p>
            <a:endParaRPr lang="en-IN" sz="1200" dirty="0"/>
          </a:p>
        </p:txBody>
      </p:sp>
    </p:spTree>
    <p:extLst>
      <p:ext uri="{BB962C8B-B14F-4D97-AF65-F5344CB8AC3E}">
        <p14:creationId xmlns:p14="http://schemas.microsoft.com/office/powerpoint/2010/main" val="65019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0" y="2728686"/>
            <a:ext cx="12192000" cy="2351313"/>
          </a:xfrm>
        </p:spPr>
        <p:txBody>
          <a:bodyPr>
            <a:normAutofit/>
          </a:bodyPr>
          <a:lstStyle/>
          <a:p>
            <a:pP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a:t>
            </a:r>
            <a:r>
              <a:rPr lang="en-US" altLang="en-US" sz="8000" b="1" i="1"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80">
                                          <p:stCondLst>
                                            <p:cond delay="0"/>
                                          </p:stCondLst>
                                        </p:cTn>
                                        <p:tgtEl>
                                          <p:spTgt spid="29698"/>
                                        </p:tgtEl>
                                      </p:cBhvr>
                                    </p:animEffect>
                                    <p:anim calcmode="lin" valueType="num">
                                      <p:cBhvr>
                                        <p:cTn id="8" dur="1822" tmFilter="0,0; 0.14,0.36; 0.43,0.73; 0.71,0.91; 1.0,1.0">
                                          <p:stCondLst>
                                            <p:cond delay="0"/>
                                          </p:stCondLst>
                                        </p:cTn>
                                        <p:tgtEl>
                                          <p:spTgt spid="296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8"/>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8"/>
                                        </p:tgtEl>
                                      </p:cBhvr>
                                      <p:to x="100000" y="60000"/>
                                    </p:animScale>
                                    <p:animScale>
                                      <p:cBhvr>
                                        <p:cTn id="14" dur="166" decel="50000">
                                          <p:stCondLst>
                                            <p:cond delay="676"/>
                                          </p:stCondLst>
                                        </p:cTn>
                                        <p:tgtEl>
                                          <p:spTgt spid="29698"/>
                                        </p:tgtEl>
                                      </p:cBhvr>
                                      <p:to x="100000" y="100000"/>
                                    </p:animScale>
                                    <p:animScale>
                                      <p:cBhvr>
                                        <p:cTn id="15" dur="26">
                                          <p:stCondLst>
                                            <p:cond delay="1312"/>
                                          </p:stCondLst>
                                        </p:cTn>
                                        <p:tgtEl>
                                          <p:spTgt spid="29698"/>
                                        </p:tgtEl>
                                      </p:cBhvr>
                                      <p:to x="100000" y="80000"/>
                                    </p:animScale>
                                    <p:animScale>
                                      <p:cBhvr>
                                        <p:cTn id="16" dur="166" decel="50000">
                                          <p:stCondLst>
                                            <p:cond delay="1338"/>
                                          </p:stCondLst>
                                        </p:cTn>
                                        <p:tgtEl>
                                          <p:spTgt spid="29698"/>
                                        </p:tgtEl>
                                      </p:cBhvr>
                                      <p:to x="100000" y="100000"/>
                                    </p:animScale>
                                    <p:animScale>
                                      <p:cBhvr>
                                        <p:cTn id="17" dur="26">
                                          <p:stCondLst>
                                            <p:cond delay="1642"/>
                                          </p:stCondLst>
                                        </p:cTn>
                                        <p:tgtEl>
                                          <p:spTgt spid="29698"/>
                                        </p:tgtEl>
                                      </p:cBhvr>
                                      <p:to x="100000" y="90000"/>
                                    </p:animScale>
                                    <p:animScale>
                                      <p:cBhvr>
                                        <p:cTn id="18" dur="166" decel="50000">
                                          <p:stCondLst>
                                            <p:cond delay="1668"/>
                                          </p:stCondLst>
                                        </p:cTn>
                                        <p:tgtEl>
                                          <p:spTgt spid="29698"/>
                                        </p:tgtEl>
                                      </p:cBhvr>
                                      <p:to x="100000" y="100000"/>
                                    </p:animScale>
                                    <p:animScale>
                                      <p:cBhvr>
                                        <p:cTn id="19" dur="26">
                                          <p:stCondLst>
                                            <p:cond delay="1808"/>
                                          </p:stCondLst>
                                        </p:cTn>
                                        <p:tgtEl>
                                          <p:spTgt spid="29698"/>
                                        </p:tgtEl>
                                      </p:cBhvr>
                                      <p:to x="100000" y="95000"/>
                                    </p:animScale>
                                    <p:animScale>
                                      <p:cBhvr>
                                        <p:cTn id="20" dur="166" decel="50000">
                                          <p:stCondLst>
                                            <p:cond delay="1834"/>
                                          </p:stCondLst>
                                        </p:cTn>
                                        <p:tgtEl>
                                          <p:spTgt spid="296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843B-BDE7-4A1F-963D-D54805A07CED}"/>
              </a:ext>
            </a:extLst>
          </p:cNvPr>
          <p:cNvSpPr>
            <a:spLocks noGrp="1"/>
          </p:cNvSpPr>
          <p:nvPr>
            <p:ph type="title"/>
          </p:nvPr>
        </p:nvSpPr>
        <p:spPr/>
        <p:txBody>
          <a:bodyPr>
            <a:normAutofit/>
          </a:bodyPr>
          <a:lstStyle/>
          <a:p>
            <a:pPr algn="ctr"/>
            <a:r>
              <a:rPr lang="en-US" sz="4000" b="1" dirty="0">
                <a:cs typeface="Times New Roman" panose="02020603050405020304" pitchFamily="18" charset="0"/>
              </a:rPr>
              <a:t>abstract</a:t>
            </a:r>
            <a:endParaRPr lang="en-IN" sz="4000" dirty="0"/>
          </a:p>
        </p:txBody>
      </p:sp>
      <p:sp>
        <p:nvSpPr>
          <p:cNvPr id="3" name="Content Placeholder 2">
            <a:extLst>
              <a:ext uri="{FF2B5EF4-FFF2-40B4-BE49-F238E27FC236}">
                <a16:creationId xmlns:a16="http://schemas.microsoft.com/office/drawing/2014/main" id="{E50C0B55-4D8B-4B4B-B58A-5D51F620BC57}"/>
              </a:ext>
            </a:extLst>
          </p:cNvPr>
          <p:cNvSpPr>
            <a:spLocks noGrp="1"/>
          </p:cNvSpPr>
          <p:nvPr>
            <p:ph idx="1"/>
          </p:nvPr>
        </p:nvSpPr>
        <p:spPr/>
        <p:txBody>
          <a:bodyPr>
            <a:normAutofit fontScale="92500" lnSpcReduction="10000"/>
          </a:bodyPr>
          <a:lstStyle/>
          <a:p>
            <a:pPr marL="0" indent="0" algn="just">
              <a:spcBef>
                <a:spcPts val="0"/>
              </a:spcBef>
              <a:buSzPct val="115000"/>
              <a:buNone/>
            </a:pPr>
            <a:r>
              <a:rPr lang="en-US" sz="1800" dirty="0"/>
              <a:t>The emotional, psychological and social welfare of a person is revealed by their mental health. It influences how an individual will think, feel or handle a situation. Positive mental health helps an individual to work productively and achieve their full potential. At each point in life, mental health is vital, from childhood to adulthood. Numerous factors contribute to mental health issues which lead to mental illness like stress, social anxiety, depression, obsessive compulsive disorder, drug addiction, workplace issues and personality disorders. The onset of mental illness should be determined without flaws for maintaining an appropriate life balance. We have collected data from online available datasets. The data has been label encoded for better prediction. The data is being subject to various machine learning techniques to obtain labels. These classified labels will then be used to build a model to predict the mental health of an individual. Our target population is in the working class </a:t>
            </a:r>
            <a:r>
              <a:rPr lang="en-US" sz="1800" dirty="0" err="1"/>
              <a:t>i.e</a:t>
            </a:r>
            <a:r>
              <a:rPr lang="en-US" sz="1800" dirty="0"/>
              <a:t> people above the age of 18. Once the model is built, it will be integrated to a website so that it can predict the outcome as per the details provided by the user.</a:t>
            </a:r>
          </a:p>
        </p:txBody>
      </p:sp>
    </p:spTree>
    <p:extLst>
      <p:ext uri="{BB962C8B-B14F-4D97-AF65-F5344CB8AC3E}">
        <p14:creationId xmlns:p14="http://schemas.microsoft.com/office/powerpoint/2010/main" val="404755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1334-61B6-46E3-BDF7-81DB6D01D98E}"/>
              </a:ext>
            </a:extLst>
          </p:cNvPr>
          <p:cNvSpPr>
            <a:spLocks noGrp="1"/>
          </p:cNvSpPr>
          <p:nvPr>
            <p:ph type="title"/>
          </p:nvPr>
        </p:nvSpPr>
        <p:spPr/>
        <p:txBody>
          <a:bodyPr>
            <a:normAutofit/>
          </a:bodyPr>
          <a:lstStyle/>
          <a:p>
            <a:pPr algn="ctr"/>
            <a:r>
              <a:rPr lang="en-IN" sz="4000" b="1" dirty="0"/>
              <a:t>Existing system</a:t>
            </a:r>
          </a:p>
        </p:txBody>
      </p:sp>
      <p:sp>
        <p:nvSpPr>
          <p:cNvPr id="3" name="Content Placeholder 2">
            <a:extLst>
              <a:ext uri="{FF2B5EF4-FFF2-40B4-BE49-F238E27FC236}">
                <a16:creationId xmlns:a16="http://schemas.microsoft.com/office/drawing/2014/main" id="{30D23797-2619-4A41-8122-21FB0BBB5E8D}"/>
              </a:ext>
            </a:extLst>
          </p:cNvPr>
          <p:cNvSpPr>
            <a:spLocks noGrp="1"/>
          </p:cNvSpPr>
          <p:nvPr>
            <p:ph idx="1"/>
          </p:nvPr>
        </p:nvSpPr>
        <p:spPr/>
        <p:txBody>
          <a:bodyPr>
            <a:normAutofit/>
          </a:bodyPr>
          <a:lstStyle/>
          <a:p>
            <a:pPr lvl="0"/>
            <a:r>
              <a:rPr lang="en-IN" sz="2000" dirty="0">
                <a:latin typeface="Times New Roman"/>
                <a:ea typeface="Times New Roman"/>
                <a:cs typeface="Times New Roman"/>
                <a:sym typeface="Times New Roman"/>
              </a:rPr>
              <a:t>The existing systems </a:t>
            </a:r>
            <a:r>
              <a:rPr lang="en-US" sz="2000" dirty="0"/>
              <a:t>gives the immense understanding of the mental health analysis amongst different target groups using different technology.</a:t>
            </a:r>
          </a:p>
          <a:p>
            <a:pPr lvl="0"/>
            <a:r>
              <a:rPr lang="en-US" sz="2000" dirty="0"/>
              <a:t>The classification models performance can be improved using deep learning methods such as recurrent neural networks.</a:t>
            </a:r>
          </a:p>
          <a:p>
            <a:endParaRPr lang="en-IN" dirty="0"/>
          </a:p>
        </p:txBody>
      </p:sp>
    </p:spTree>
    <p:extLst>
      <p:ext uri="{BB962C8B-B14F-4D97-AF65-F5344CB8AC3E}">
        <p14:creationId xmlns:p14="http://schemas.microsoft.com/office/powerpoint/2010/main" val="43406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6ACE-2964-4223-9606-48895A93CC36}"/>
              </a:ext>
            </a:extLst>
          </p:cNvPr>
          <p:cNvSpPr>
            <a:spLocks noGrp="1"/>
          </p:cNvSpPr>
          <p:nvPr>
            <p:ph type="title"/>
          </p:nvPr>
        </p:nvSpPr>
        <p:spPr/>
        <p:txBody>
          <a:bodyPr>
            <a:normAutofit/>
          </a:bodyPr>
          <a:lstStyle/>
          <a:p>
            <a:pPr algn="ctr"/>
            <a:r>
              <a:rPr lang="en-IN" sz="4000" b="1" dirty="0"/>
              <a:t>disadvantages</a:t>
            </a:r>
          </a:p>
        </p:txBody>
      </p:sp>
      <p:sp>
        <p:nvSpPr>
          <p:cNvPr id="3" name="Content Placeholder 2">
            <a:extLst>
              <a:ext uri="{FF2B5EF4-FFF2-40B4-BE49-F238E27FC236}">
                <a16:creationId xmlns:a16="http://schemas.microsoft.com/office/drawing/2014/main" id="{1F924039-4931-42E1-A768-F894B0BEE38B}"/>
              </a:ext>
            </a:extLst>
          </p:cNvPr>
          <p:cNvSpPr>
            <a:spLocks noGrp="1"/>
          </p:cNvSpPr>
          <p:nvPr>
            <p:ph idx="1"/>
          </p:nvPr>
        </p:nvSpPr>
        <p:spPr/>
        <p:txBody>
          <a:bodyPr>
            <a:normAutofit/>
          </a:bodyPr>
          <a:lstStyle/>
          <a:p>
            <a:pPr lvl="0"/>
            <a:r>
              <a:rPr lang="en-US" sz="2000" dirty="0"/>
              <a:t>The prediction of mental Health treatment shows the results of the state  of a person in which positive or negative condition.</a:t>
            </a:r>
          </a:p>
          <a:p>
            <a:pPr lvl="0"/>
            <a:r>
              <a:rPr lang="en-US" sz="2000" dirty="0"/>
              <a:t>A person is having a negative kind of condition is always being in bad state and he is supposed to in serious manner of is health and having lot of issues in his personal life.</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951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B07D-6B30-4533-8EEF-E567CDF69D25}"/>
              </a:ext>
            </a:extLst>
          </p:cNvPr>
          <p:cNvSpPr>
            <a:spLocks noGrp="1"/>
          </p:cNvSpPr>
          <p:nvPr>
            <p:ph type="title"/>
          </p:nvPr>
        </p:nvSpPr>
        <p:spPr/>
        <p:txBody>
          <a:bodyPr>
            <a:normAutofit/>
          </a:bodyPr>
          <a:lstStyle/>
          <a:p>
            <a:pPr algn="ctr"/>
            <a:r>
              <a:rPr lang="en-IN" sz="4000" b="1" dirty="0"/>
              <a:t>Proposed system</a:t>
            </a:r>
          </a:p>
        </p:txBody>
      </p:sp>
      <p:sp>
        <p:nvSpPr>
          <p:cNvPr id="3" name="Content Placeholder 2">
            <a:extLst>
              <a:ext uri="{FF2B5EF4-FFF2-40B4-BE49-F238E27FC236}">
                <a16:creationId xmlns:a16="http://schemas.microsoft.com/office/drawing/2014/main" id="{93D9F14D-6132-4782-AC00-B335905E86E3}"/>
              </a:ext>
            </a:extLst>
          </p:cNvPr>
          <p:cNvSpPr>
            <a:spLocks noGrp="1"/>
          </p:cNvSpPr>
          <p:nvPr>
            <p:ph idx="1"/>
          </p:nvPr>
        </p:nvSpPr>
        <p:spPr/>
        <p:txBody>
          <a:bodyPr>
            <a:normAutofit/>
          </a:bodyPr>
          <a:lstStyle/>
          <a:p>
            <a:pPr lvl="0"/>
            <a:r>
              <a:rPr lang="en-US" sz="1800" dirty="0"/>
              <a:t>To resolve the mental well-being machine learning technique play important role. It holds great promise to transform mental health care. Its tools also hold the potential to extend the current capabilities of clinicians, to deal with complex problems and ever-expanding information streams that stretch the limits of human ability.</a:t>
            </a:r>
          </a:p>
          <a:p>
            <a:r>
              <a:rPr lang="en-US" sz="1800" dirty="0"/>
              <a:t>We have developed a framework for determining the mental health state of an individual. For further improvements the concept of Machine Learning can be used for very large dataset.</a:t>
            </a:r>
          </a:p>
          <a:p>
            <a:pPr lvl="0"/>
            <a:r>
              <a:rPr lang="en-US" sz="1800" dirty="0"/>
              <a:t>Our proposed different levels of questionnaire and based on the results of that provide free checking of a person’s mental state and help him by diagnosis prediction.</a:t>
            </a:r>
            <a:endParaRPr lang="en-US" sz="1800" b="1" dirty="0"/>
          </a:p>
        </p:txBody>
      </p:sp>
    </p:spTree>
    <p:extLst>
      <p:ext uri="{BB962C8B-B14F-4D97-AF65-F5344CB8AC3E}">
        <p14:creationId xmlns:p14="http://schemas.microsoft.com/office/powerpoint/2010/main" val="108714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8EEE-0414-49B2-8BCA-49736057ACDC}"/>
              </a:ext>
            </a:extLst>
          </p:cNvPr>
          <p:cNvSpPr>
            <a:spLocks noGrp="1"/>
          </p:cNvSpPr>
          <p:nvPr>
            <p:ph type="title"/>
          </p:nvPr>
        </p:nvSpPr>
        <p:spPr/>
        <p:txBody>
          <a:bodyPr>
            <a:normAutofit/>
          </a:bodyPr>
          <a:lstStyle/>
          <a:p>
            <a:pPr algn="ctr"/>
            <a:r>
              <a:rPr lang="en-IN" sz="4000" b="1" dirty="0"/>
              <a:t>advantages</a:t>
            </a:r>
          </a:p>
        </p:txBody>
      </p:sp>
      <p:sp>
        <p:nvSpPr>
          <p:cNvPr id="3" name="Content Placeholder 2">
            <a:extLst>
              <a:ext uri="{FF2B5EF4-FFF2-40B4-BE49-F238E27FC236}">
                <a16:creationId xmlns:a16="http://schemas.microsoft.com/office/drawing/2014/main" id="{907E4087-2259-4C69-9C62-6FCF5FD62707}"/>
              </a:ext>
            </a:extLst>
          </p:cNvPr>
          <p:cNvSpPr>
            <a:spLocks noGrp="1"/>
          </p:cNvSpPr>
          <p:nvPr>
            <p:ph idx="1"/>
          </p:nvPr>
        </p:nvSpPr>
        <p:spPr/>
        <p:txBody>
          <a:bodyPr>
            <a:normAutofit/>
          </a:bodyPr>
          <a:lstStyle/>
          <a:p>
            <a:pPr lvl="0"/>
            <a:r>
              <a:rPr lang="en-US" sz="2000" dirty="0"/>
              <a:t>To ensure availability and accessibility of minimum mental health care for all in the foreseeable future, particularly to the most vulnerable and underprivileged sections of the population. </a:t>
            </a:r>
          </a:p>
          <a:p>
            <a:pPr lvl="0"/>
            <a:r>
              <a:rPr lang="en-US" sz="2000" dirty="0"/>
              <a:t>To encourage the application of mental health knowledge in general health care and in social development</a:t>
            </a:r>
          </a:p>
          <a:p>
            <a:pPr lvl="0"/>
            <a:r>
              <a:rPr lang="en-US" sz="2000" dirty="0"/>
              <a:t> To promote community participation in the mental health services development and to stimulate efforts towards self help in the community</a:t>
            </a:r>
          </a:p>
          <a:p>
            <a:pPr lvl="0"/>
            <a:r>
              <a:rPr lang="en-US" sz="2000" dirty="0"/>
              <a:t>To know the major cause of mental illness through mental health analysis.</a:t>
            </a:r>
          </a:p>
          <a:p>
            <a:endParaRPr lang="en-IN" dirty="0"/>
          </a:p>
        </p:txBody>
      </p:sp>
    </p:spTree>
    <p:extLst>
      <p:ext uri="{BB962C8B-B14F-4D97-AF65-F5344CB8AC3E}">
        <p14:creationId xmlns:p14="http://schemas.microsoft.com/office/powerpoint/2010/main" val="414718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938D-247A-41A0-A51E-713215F235C1}"/>
              </a:ext>
            </a:extLst>
          </p:cNvPr>
          <p:cNvSpPr>
            <a:spLocks noGrp="1"/>
          </p:cNvSpPr>
          <p:nvPr>
            <p:ph type="title"/>
          </p:nvPr>
        </p:nvSpPr>
        <p:spPr/>
        <p:txBody>
          <a:bodyPr>
            <a:normAutofit/>
          </a:bodyPr>
          <a:lstStyle/>
          <a:p>
            <a:pPr algn="ctr"/>
            <a:r>
              <a:rPr lang="en-IN" sz="4000" b="1" dirty="0"/>
              <a:t>Hardware requirements</a:t>
            </a:r>
          </a:p>
        </p:txBody>
      </p:sp>
      <p:sp>
        <p:nvSpPr>
          <p:cNvPr id="3" name="Content Placeholder 2">
            <a:extLst>
              <a:ext uri="{FF2B5EF4-FFF2-40B4-BE49-F238E27FC236}">
                <a16:creationId xmlns:a16="http://schemas.microsoft.com/office/drawing/2014/main" id="{0E183737-893C-4C65-95EE-78DA972F2CF9}"/>
              </a:ext>
            </a:extLst>
          </p:cNvPr>
          <p:cNvSpPr>
            <a:spLocks noGrp="1"/>
          </p:cNvSpPr>
          <p:nvPr>
            <p:ph idx="1"/>
          </p:nvPr>
        </p:nvSpPr>
        <p:spPr/>
        <p:txBody>
          <a:bodyPr>
            <a:normAutofit/>
          </a:bodyPr>
          <a:lstStyle/>
          <a:p>
            <a:pPr marL="285750" lvl="0" indent="-285750" algn="just" rtl="0">
              <a:lnSpc>
                <a:spcPct val="150000"/>
              </a:lnSpc>
              <a:spcBef>
                <a:spcPts val="0"/>
              </a:spcBef>
              <a:spcAft>
                <a:spcPts val="0"/>
              </a:spcAft>
              <a:buSzPts val="2760"/>
              <a:buFont typeface="Noto Sans Symbols"/>
              <a:buChar char="⮚"/>
            </a:pPr>
            <a:r>
              <a:rPr lang="en-IN" sz="3200" dirty="0">
                <a:solidFill>
                  <a:schemeClr val="dk1"/>
                </a:solidFill>
                <a:latin typeface="Times New Roman"/>
                <a:ea typeface="Times New Roman"/>
                <a:cs typeface="Times New Roman"/>
                <a:sym typeface="Times New Roman"/>
              </a:rPr>
              <a:t>System	 		      : 	i5 processor.</a:t>
            </a:r>
          </a:p>
          <a:p>
            <a:pPr marL="285750" lvl="0" indent="-285750" algn="just" rtl="0">
              <a:lnSpc>
                <a:spcPct val="150000"/>
              </a:lnSpc>
              <a:spcBef>
                <a:spcPts val="1080"/>
              </a:spcBef>
              <a:spcAft>
                <a:spcPts val="0"/>
              </a:spcAft>
              <a:buSzPts val="2760"/>
              <a:buFont typeface="Noto Sans Symbols"/>
              <a:buChar char="⮚"/>
            </a:pPr>
            <a:r>
              <a:rPr lang="en-IN" sz="3200" dirty="0">
                <a:solidFill>
                  <a:schemeClr val="dk1"/>
                </a:solidFill>
                <a:latin typeface="Times New Roman"/>
                <a:ea typeface="Times New Roman"/>
                <a:cs typeface="Times New Roman"/>
                <a:sym typeface="Times New Roman"/>
              </a:rPr>
              <a:t>Hard Disk                       : 	100 GB.</a:t>
            </a:r>
          </a:p>
          <a:p>
            <a:pPr marL="285750" lvl="0" indent="-285750" algn="just" rtl="0">
              <a:lnSpc>
                <a:spcPct val="150000"/>
              </a:lnSpc>
              <a:spcBef>
                <a:spcPts val="1080"/>
              </a:spcBef>
              <a:spcAft>
                <a:spcPts val="0"/>
              </a:spcAft>
              <a:buSzPts val="2760"/>
              <a:buFont typeface="Noto Sans Symbols"/>
              <a:buChar char="⮚"/>
            </a:pPr>
            <a:r>
              <a:rPr lang="en-IN" sz="3200" dirty="0">
                <a:solidFill>
                  <a:schemeClr val="dk1"/>
                </a:solidFill>
                <a:latin typeface="Times New Roman"/>
                <a:ea typeface="Times New Roman"/>
                <a:cs typeface="Times New Roman"/>
                <a:sym typeface="Times New Roman"/>
              </a:rPr>
              <a:t>Ram			       :  4GB</a:t>
            </a:r>
            <a:endParaRPr lang="en-IN" sz="3200" dirty="0"/>
          </a:p>
        </p:txBody>
      </p:sp>
    </p:spTree>
    <p:extLst>
      <p:ext uri="{BB962C8B-B14F-4D97-AF65-F5344CB8AC3E}">
        <p14:creationId xmlns:p14="http://schemas.microsoft.com/office/powerpoint/2010/main" val="9011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680-D729-4CDF-8935-26287AF9DB69}"/>
              </a:ext>
            </a:extLst>
          </p:cNvPr>
          <p:cNvSpPr>
            <a:spLocks noGrp="1"/>
          </p:cNvSpPr>
          <p:nvPr>
            <p:ph type="title"/>
          </p:nvPr>
        </p:nvSpPr>
        <p:spPr/>
        <p:txBody>
          <a:bodyPr>
            <a:normAutofit/>
          </a:bodyPr>
          <a:lstStyle/>
          <a:p>
            <a:pPr algn="ctr"/>
            <a:r>
              <a:rPr lang="en-IN" sz="4000" b="1" dirty="0"/>
              <a:t>Software </a:t>
            </a:r>
            <a:r>
              <a:rPr lang="en-IN" sz="4000" b="1" dirty="0" err="1"/>
              <a:t>requirments</a:t>
            </a:r>
            <a:endParaRPr lang="en-IN" sz="4000" b="1" dirty="0"/>
          </a:p>
        </p:txBody>
      </p:sp>
      <p:sp>
        <p:nvSpPr>
          <p:cNvPr id="3" name="Content Placeholder 2">
            <a:extLst>
              <a:ext uri="{FF2B5EF4-FFF2-40B4-BE49-F238E27FC236}">
                <a16:creationId xmlns:a16="http://schemas.microsoft.com/office/drawing/2014/main" id="{C809DFB1-B563-4497-865F-FDCEFDB1D19E}"/>
              </a:ext>
            </a:extLst>
          </p:cNvPr>
          <p:cNvSpPr>
            <a:spLocks noGrp="1"/>
          </p:cNvSpPr>
          <p:nvPr>
            <p:ph idx="1"/>
          </p:nvPr>
        </p:nvSpPr>
        <p:spPr/>
        <p:txBody>
          <a:bodyPr>
            <a:normAutofit/>
          </a:bodyPr>
          <a:lstStyle/>
          <a:p>
            <a:pPr marL="285750" lvl="0" indent="-285750" algn="just" rtl="0">
              <a:lnSpc>
                <a:spcPct val="150000"/>
              </a:lnSpc>
              <a:spcBef>
                <a:spcPts val="0"/>
              </a:spcBef>
              <a:spcAft>
                <a:spcPts val="0"/>
              </a:spcAft>
              <a:buSzPts val="2760"/>
              <a:buFont typeface="Noto Sans Symbols"/>
              <a:buChar char="⮚"/>
            </a:pPr>
            <a:r>
              <a:rPr lang="en-US" sz="3200" b="1" dirty="0">
                <a:solidFill>
                  <a:schemeClr val="dk1"/>
                </a:solidFill>
                <a:latin typeface="Times New Roman"/>
                <a:ea typeface="Times New Roman"/>
                <a:cs typeface="Times New Roman"/>
                <a:sym typeface="Times New Roman"/>
              </a:rPr>
              <a:t>Operating system 		:   </a:t>
            </a:r>
            <a:r>
              <a:rPr lang="en-US" sz="3200" dirty="0">
                <a:solidFill>
                  <a:schemeClr val="dk1"/>
                </a:solidFill>
                <a:latin typeface="Times New Roman"/>
                <a:ea typeface="Times New Roman"/>
                <a:cs typeface="Times New Roman"/>
                <a:sym typeface="Times New Roman"/>
              </a:rPr>
              <a:t>Windows 7.</a:t>
            </a:r>
            <a:endParaRPr lang="en-US" sz="3200" dirty="0"/>
          </a:p>
          <a:p>
            <a:pPr marL="285750" lvl="0" indent="-285750" algn="just" rtl="0">
              <a:lnSpc>
                <a:spcPct val="150000"/>
              </a:lnSpc>
              <a:spcBef>
                <a:spcPts val="1080"/>
              </a:spcBef>
              <a:spcAft>
                <a:spcPts val="0"/>
              </a:spcAft>
              <a:buSzPts val="2760"/>
              <a:buFont typeface="Noto Sans Symbols"/>
              <a:buChar char="⮚"/>
            </a:pPr>
            <a:r>
              <a:rPr lang="en-US" sz="3200" b="1" dirty="0">
                <a:solidFill>
                  <a:schemeClr val="dk1"/>
                </a:solidFill>
                <a:latin typeface="Times New Roman"/>
                <a:ea typeface="Times New Roman"/>
                <a:cs typeface="Times New Roman"/>
                <a:sym typeface="Times New Roman"/>
              </a:rPr>
              <a:t>Coding Language		:   </a:t>
            </a:r>
            <a:r>
              <a:rPr lang="en-US" sz="3200" dirty="0">
                <a:solidFill>
                  <a:schemeClr val="dk1"/>
                </a:solidFill>
                <a:latin typeface="Times New Roman"/>
                <a:ea typeface="Times New Roman"/>
                <a:cs typeface="Times New Roman"/>
                <a:sym typeface="Times New Roman"/>
              </a:rPr>
              <a:t>Python.</a:t>
            </a:r>
            <a:endParaRPr lang="en-US" sz="3200" dirty="0"/>
          </a:p>
          <a:p>
            <a:pPr marL="285750" lvl="0" indent="-285750" algn="just" rtl="0">
              <a:lnSpc>
                <a:spcPct val="150000"/>
              </a:lnSpc>
              <a:spcBef>
                <a:spcPts val="1080"/>
              </a:spcBef>
              <a:spcAft>
                <a:spcPts val="0"/>
              </a:spcAft>
              <a:buSzPts val="2760"/>
              <a:buFont typeface="Noto Sans Symbols"/>
              <a:buChar char="⮚"/>
            </a:pPr>
            <a:r>
              <a:rPr lang="en-US" sz="3200" b="1" dirty="0">
                <a:solidFill>
                  <a:schemeClr val="dk1"/>
                </a:solidFill>
                <a:latin typeface="Times New Roman"/>
                <a:ea typeface="Times New Roman"/>
                <a:cs typeface="Times New Roman"/>
                <a:sym typeface="Times New Roman"/>
              </a:rPr>
              <a:t>Tool			         :   </a:t>
            </a:r>
            <a:r>
              <a:rPr lang="en-US" sz="3200" dirty="0" err="1">
                <a:solidFill>
                  <a:schemeClr val="dk1"/>
                </a:solidFill>
                <a:latin typeface="Times New Roman"/>
                <a:ea typeface="Times New Roman"/>
                <a:cs typeface="Times New Roman"/>
                <a:sym typeface="Times New Roman"/>
              </a:rPr>
              <a:t>Jupyter</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NoteBook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Colab</a:t>
            </a:r>
            <a:endParaRPr lang="en-US" sz="3200" dirty="0"/>
          </a:p>
          <a:p>
            <a:pPr marL="200660" marR="60960" indent="-6350" algn="just">
              <a:lnSpc>
                <a:spcPct val="107000"/>
              </a:lnSpc>
              <a:spcBef>
                <a:spcPts val="0"/>
              </a:spcBef>
              <a:spcAft>
                <a:spcPts val="2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37791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4782</TotalTime>
  <Words>1950</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Castellar</vt:lpstr>
      <vt:lpstr>Courier New</vt:lpstr>
      <vt:lpstr>Garamond</vt:lpstr>
      <vt:lpstr>Gill Sans MT</vt:lpstr>
      <vt:lpstr>Noto Sans Symbols</vt:lpstr>
      <vt:lpstr>Times New Roman</vt:lpstr>
      <vt:lpstr>Wingdings</vt:lpstr>
      <vt:lpstr>Gallery</vt:lpstr>
      <vt:lpstr>PowerPoint Presentation</vt:lpstr>
      <vt:lpstr>content</vt:lpstr>
      <vt:lpstr>abstract</vt:lpstr>
      <vt:lpstr>Existing system</vt:lpstr>
      <vt:lpstr>disadvantages</vt:lpstr>
      <vt:lpstr>Proposed system</vt:lpstr>
      <vt:lpstr>advantages</vt:lpstr>
      <vt:lpstr>Hardware requirements</vt:lpstr>
      <vt:lpstr>Software requirments</vt:lpstr>
      <vt:lpstr>architecture</vt:lpstr>
      <vt:lpstr>MODULES</vt:lpstr>
      <vt:lpstr>PowerPoint Presentation</vt:lpstr>
      <vt:lpstr>PowerPoint Presentation</vt:lpstr>
      <vt:lpstr>Data gathering</vt:lpstr>
      <vt:lpstr>USECASE DIAGRAM </vt:lpstr>
      <vt:lpstr>CLASS DIAGRAM</vt:lpstr>
      <vt:lpstr>SEQUENCE DIAGRAM</vt:lpstr>
      <vt:lpstr>ACTIVITY DIAGRAM</vt:lpstr>
      <vt:lpstr>SAMPLE CODE</vt:lpstr>
      <vt:lpstr>SAMPLE CODE</vt:lpstr>
      <vt:lpstr>SAMPLE CODE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Nusrath Jahan</cp:lastModifiedBy>
  <cp:revision>128</cp:revision>
  <dcterms:created xsi:type="dcterms:W3CDTF">2019-08-15T16:24:01Z</dcterms:created>
  <dcterms:modified xsi:type="dcterms:W3CDTF">2022-06-12T16:11:32Z</dcterms:modified>
</cp:coreProperties>
</file>