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Cost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Sheet1!$C$4:$C$9</c:f>
              <c:numCache>
                <c:formatCode>"$"#,##0_);[Red]\("$"#,##0\)</c:formatCode>
                <c:ptCount val="6"/>
                <c:pt idx="0">
                  <c:v>150000</c:v>
                </c:pt>
                <c:pt idx="1">
                  <c:v>120000</c:v>
                </c:pt>
                <c:pt idx="2">
                  <c:v>50000</c:v>
                </c:pt>
                <c:pt idx="3">
                  <c:v>180000</c:v>
                </c:pt>
                <c:pt idx="4">
                  <c:v>80000</c:v>
                </c:pt>
                <c:pt idx="5">
                  <c:v>110000</c:v>
                </c:pt>
              </c:numCache>
            </c:numRef>
          </c:val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Sheet1!$B$4:$B$9</c:f>
              <c:strCache>
                <c:ptCount val="6"/>
                <c:pt idx="0">
                  <c:v>Turmeric</c:v>
                </c:pt>
                <c:pt idx="1">
                  <c:v>Chili Power</c:v>
                </c:pt>
                <c:pt idx="2">
                  <c:v>Pachforan</c:v>
                </c:pt>
                <c:pt idx="3">
                  <c:v>Chanachue</c:v>
                </c:pt>
                <c:pt idx="4">
                  <c:v>Dal Bhaja</c:v>
                </c:pt>
                <c:pt idx="5">
                  <c:v>Mango Juice</c:v>
                </c:pt>
              </c:strCache>
            </c:strRef>
          </c:cat>
          <c:val>
            <c:numRef>
              <c:f>Sheet1!$D$4:$D$9</c:f>
              <c:numCache>
                <c:formatCode>"$"#,##0_);[Red]\("$"#,##0\)</c:formatCode>
                <c:ptCount val="6"/>
                <c:pt idx="0">
                  <c:v>170000</c:v>
                </c:pt>
                <c:pt idx="1">
                  <c:v>140000</c:v>
                </c:pt>
                <c:pt idx="2">
                  <c:v>80000</c:v>
                </c:pt>
                <c:pt idx="3">
                  <c:v>230000</c:v>
                </c:pt>
                <c:pt idx="4">
                  <c:v>100000</c:v>
                </c:pt>
                <c:pt idx="5">
                  <c:v>150000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312192"/>
        <c:axId val="186313728"/>
      </c:barChart>
      <c:catAx>
        <c:axId val="186312192"/>
        <c:scaling>
          <c:orientation val="minMax"/>
        </c:scaling>
        <c:delete val="0"/>
        <c:axPos val="b"/>
        <c:majorTickMark val="out"/>
        <c:minorTickMark val="none"/>
        <c:tickLblPos val="nextTo"/>
        <c:crossAx val="186313728"/>
        <c:crosses val="autoZero"/>
        <c:auto val="1"/>
        <c:lblAlgn val="ctr"/>
        <c:lblOffset val="100"/>
        <c:noMultiLvlLbl val="0"/>
      </c:catAx>
      <c:valAx>
        <c:axId val="186313728"/>
        <c:scaling>
          <c:orientation val="minMax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186312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4117D-1ED9-44C5-8CE1-0DB876F4FBF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53D9F-9490-4DD6-BAE1-4A8D12A9081B}">
      <dgm:prSet phldrT="[Text]" custT="1"/>
      <dgm:spPr>
        <a:solidFill>
          <a:srgbClr val="92D050"/>
        </a:solidFill>
      </dgm:spPr>
      <dgm:t>
        <a:bodyPr/>
        <a:lstStyle/>
        <a:p>
          <a:r>
            <a:rPr lang="en-GB" sz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Ruchi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2E409C-40F7-412C-AAED-99F162D64FE3}" type="parTrans" cxnId="{234BA072-F770-40BB-A110-690337E706E6}">
      <dgm:prSet/>
      <dgm:spPr/>
      <dgm:t>
        <a:bodyPr/>
        <a:lstStyle/>
        <a:p>
          <a:endParaRPr lang="en-US"/>
        </a:p>
      </dgm:t>
    </dgm:pt>
    <dgm:pt modelId="{6E87DA3E-17EE-4325-B4F5-9617208DBE77}" type="sibTrans" cxnId="{234BA072-F770-40BB-A110-690337E706E6}">
      <dgm:prSet/>
      <dgm:spPr/>
      <dgm:t>
        <a:bodyPr/>
        <a:lstStyle/>
        <a:p>
          <a:endParaRPr lang="en-US"/>
        </a:p>
      </dgm:t>
    </dgm:pt>
    <dgm:pt modelId="{79A064ED-0FF7-42B6-969C-D945605BB4F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sz="14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Chashi</a:t>
          </a:r>
          <a:endParaRPr lang="en-US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69185FB-3818-440C-A7DC-EFCEA47DCB63}" type="parTrans" cxnId="{20294E4F-E23A-42CA-8FC6-21098D067E33}">
      <dgm:prSet/>
      <dgm:spPr/>
      <dgm:t>
        <a:bodyPr/>
        <a:lstStyle/>
        <a:p>
          <a:endParaRPr lang="en-US"/>
        </a:p>
      </dgm:t>
    </dgm:pt>
    <dgm:pt modelId="{CFC8AA06-A9EC-4CF8-BE06-63715F886F3E}" type="sibTrans" cxnId="{20294E4F-E23A-42CA-8FC6-21098D067E33}">
      <dgm:prSet/>
      <dgm:spPr/>
      <dgm:t>
        <a:bodyPr/>
        <a:lstStyle/>
        <a:p>
          <a:endParaRPr lang="en-US"/>
        </a:p>
      </dgm:t>
    </dgm:pt>
    <dgm:pt modelId="{D8305F16-921D-4BA4-A013-9870AFC3D3A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sz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Radhuni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7B5789-4FBA-4740-A3DC-8BB16F360882}" type="parTrans" cxnId="{EAC67888-1C46-4514-8F09-118F0EDC3720}">
      <dgm:prSet/>
      <dgm:spPr/>
      <dgm:t>
        <a:bodyPr/>
        <a:lstStyle/>
        <a:p>
          <a:endParaRPr lang="en-US"/>
        </a:p>
      </dgm:t>
    </dgm:pt>
    <dgm:pt modelId="{0C7466D1-186D-46FA-AA8A-C61EF6DB8269}" type="sibTrans" cxnId="{EAC67888-1C46-4514-8F09-118F0EDC3720}">
      <dgm:prSet/>
      <dgm:spPr/>
      <dgm:t>
        <a:bodyPr/>
        <a:lstStyle/>
        <a:p>
          <a:endParaRPr lang="en-US"/>
        </a:p>
      </dgm:t>
    </dgm:pt>
    <dgm:pt modelId="{58FE72E4-A0B6-483A-A694-32689A5D03A8}">
      <dgm:prSet phldrT="[Text]" custT="1"/>
      <dgm:spPr>
        <a:solidFill>
          <a:srgbClr val="FFFF00"/>
        </a:solidFill>
      </dgm:spPr>
      <dgm:t>
        <a:bodyPr/>
        <a:lstStyle/>
        <a:p>
          <a:r>
            <a:rPr lang="en-GB" sz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Aaram</a:t>
          </a:r>
          <a:endParaRPr lang="en-US" sz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41C1372-C0F9-4520-B776-40DCBC38F8CF}" type="parTrans" cxnId="{3708A4B6-5B36-4B59-A07F-491777669663}">
      <dgm:prSet/>
      <dgm:spPr/>
      <dgm:t>
        <a:bodyPr/>
        <a:lstStyle/>
        <a:p>
          <a:endParaRPr lang="en-US"/>
        </a:p>
      </dgm:t>
    </dgm:pt>
    <dgm:pt modelId="{C24493FB-395C-4EE9-866F-55B44720D86A}" type="sibTrans" cxnId="{3708A4B6-5B36-4B59-A07F-491777669663}">
      <dgm:prSet/>
      <dgm:spPr/>
      <dgm:t>
        <a:bodyPr/>
        <a:lstStyle/>
        <a:p>
          <a:endParaRPr lang="en-US"/>
        </a:p>
      </dgm:t>
    </dgm:pt>
    <dgm:pt modelId="{6A569078-D02E-42C6-A534-DF397E1F21B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CHOPSTICS</a:t>
          </a:r>
          <a:endParaRPr lang="en-US" sz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4B9BBE54-14E8-40A6-BD52-7818E812F2C3}" type="parTrans" cxnId="{D89AD371-0FC7-4D45-9747-698886F0B5B7}">
      <dgm:prSet/>
      <dgm:spPr/>
      <dgm:t>
        <a:bodyPr/>
        <a:lstStyle/>
        <a:p>
          <a:endParaRPr lang="en-US"/>
        </a:p>
      </dgm:t>
    </dgm:pt>
    <dgm:pt modelId="{0BD425F8-171E-426F-A4C9-23BDCC109307}" type="sibTrans" cxnId="{D89AD371-0FC7-4D45-9747-698886F0B5B7}">
      <dgm:prSet/>
      <dgm:spPr/>
      <dgm:t>
        <a:bodyPr/>
        <a:lstStyle/>
        <a:p>
          <a:endParaRPr lang="en-US"/>
        </a:p>
      </dgm:t>
    </dgm:pt>
    <dgm:pt modelId="{F6178720-968C-436E-8275-C638AF58D1AD}" type="pres">
      <dgm:prSet presAssocID="{DFF4117D-1ED9-44C5-8CE1-0DB876F4FBF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1B184-2D06-48F1-B4D5-B936EE373975}" type="pres">
      <dgm:prSet presAssocID="{E8553D9F-9490-4DD6-BAE1-4A8D12A9081B}" presName="node" presStyleLbl="node1" presStyleIdx="0" presStyleCnt="5" custRadScaleRad="93192" custRadScaleInc="6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8B3D2-B98A-4449-96C1-143EF813BF95}" type="pres">
      <dgm:prSet presAssocID="{6E87DA3E-17EE-4325-B4F5-9617208DBE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6B0B3B4-17A2-4837-8297-A6BEEAAEE4C5}" type="pres">
      <dgm:prSet presAssocID="{6E87DA3E-17EE-4325-B4F5-9617208DBE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B4BEB08-87E0-491C-821D-C96408E6389B}" type="pres">
      <dgm:prSet presAssocID="{79A064ED-0FF7-42B6-969C-D945605BB4F7}" presName="node" presStyleLbl="node1" presStyleIdx="1" presStyleCnt="5" custRadScaleRad="107976" custRadScaleInc="2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21B4A-93A4-4D4A-B013-58908B6F821B}" type="pres">
      <dgm:prSet presAssocID="{CFC8AA06-A9EC-4CF8-BE06-63715F886F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2AEFCD5-B730-4620-8A97-EFA40CE04C24}" type="pres">
      <dgm:prSet presAssocID="{CFC8AA06-A9EC-4CF8-BE06-63715F886F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5A20690-A112-4E90-8F7B-AFF494E4ABA5}" type="pres">
      <dgm:prSet presAssocID="{D8305F16-921D-4BA4-A013-9870AFC3D3AE}" presName="node" presStyleLbl="node1" presStyleIdx="2" presStyleCnt="5" custRadScaleRad="100174" custRadScaleInc="7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31DA-00E0-43D2-90CF-30B0339F587E}" type="pres">
      <dgm:prSet presAssocID="{0C7466D1-186D-46FA-AA8A-C61EF6DB826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4D42653-B931-4608-90AB-301E040DD5BB}" type="pres">
      <dgm:prSet presAssocID="{0C7466D1-186D-46FA-AA8A-C61EF6DB826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72875F8-5C43-4CAB-AC53-278596113928}" type="pres">
      <dgm:prSet presAssocID="{58FE72E4-A0B6-483A-A694-32689A5D03A8}" presName="node" presStyleLbl="node1" presStyleIdx="3" presStyleCnt="5" custRadScaleRad="93609" custRadScaleInc="-14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1439D-E78E-4AA4-88E4-F5EB81DC4346}" type="pres">
      <dgm:prSet presAssocID="{C24493FB-395C-4EE9-866F-55B44720D86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FC47CBB-ADAF-4721-8312-6DBC99AE1D04}" type="pres">
      <dgm:prSet presAssocID="{C24493FB-395C-4EE9-866F-55B44720D86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51FDD9B-F7DC-4E77-805C-2F8A69BBC6CB}" type="pres">
      <dgm:prSet presAssocID="{6A569078-D02E-42C6-A534-DF397E1F21B3}" presName="node" presStyleLbl="node1" presStyleIdx="4" presStyleCnt="5" custRadScaleRad="91405" custRadScaleInc="5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49C21-309B-4EE7-AF4B-49B618310A86}" type="pres">
      <dgm:prSet presAssocID="{0BD425F8-171E-426F-A4C9-23BDCC10930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98FC5FB-0952-4A2B-B302-7E2B57F24789}" type="pres">
      <dgm:prSet presAssocID="{0BD425F8-171E-426F-A4C9-23BDCC10930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7F38749F-5BB6-40B4-9A2C-9183A11034C1}" type="presOf" srcId="{CFC8AA06-A9EC-4CF8-BE06-63715F886F3E}" destId="{82AEFCD5-B730-4620-8A97-EFA40CE04C24}" srcOrd="1" destOrd="0" presId="urn:microsoft.com/office/officeart/2005/8/layout/cycle2"/>
    <dgm:cxn modelId="{4F3E808C-93F7-465B-BBEF-90A7E8F4116B}" type="presOf" srcId="{C24493FB-395C-4EE9-866F-55B44720D86A}" destId="{8FC47CBB-ADAF-4721-8312-6DBC99AE1D04}" srcOrd="1" destOrd="0" presId="urn:microsoft.com/office/officeart/2005/8/layout/cycle2"/>
    <dgm:cxn modelId="{B3233F12-2DFD-4951-B885-F59327D5A5FA}" type="presOf" srcId="{6E87DA3E-17EE-4325-B4F5-9617208DBE77}" destId="{36B0B3B4-17A2-4837-8297-A6BEEAAEE4C5}" srcOrd="1" destOrd="0" presId="urn:microsoft.com/office/officeart/2005/8/layout/cycle2"/>
    <dgm:cxn modelId="{5B605E38-32EB-4955-8069-C3FF0A920078}" type="presOf" srcId="{0C7466D1-186D-46FA-AA8A-C61EF6DB8269}" destId="{E4D42653-B931-4608-90AB-301E040DD5BB}" srcOrd="1" destOrd="0" presId="urn:microsoft.com/office/officeart/2005/8/layout/cycle2"/>
    <dgm:cxn modelId="{19C1C269-0541-4A82-B329-CE8971CCAF30}" type="presOf" srcId="{0BD425F8-171E-426F-A4C9-23BDCC109307}" destId="{F98FC5FB-0952-4A2B-B302-7E2B57F24789}" srcOrd="1" destOrd="0" presId="urn:microsoft.com/office/officeart/2005/8/layout/cycle2"/>
    <dgm:cxn modelId="{EAC67888-1C46-4514-8F09-118F0EDC3720}" srcId="{DFF4117D-1ED9-44C5-8CE1-0DB876F4FBF7}" destId="{D8305F16-921D-4BA4-A013-9870AFC3D3AE}" srcOrd="2" destOrd="0" parTransId="{5A7B5789-4FBA-4740-A3DC-8BB16F360882}" sibTransId="{0C7466D1-186D-46FA-AA8A-C61EF6DB8269}"/>
    <dgm:cxn modelId="{234BA072-F770-40BB-A110-690337E706E6}" srcId="{DFF4117D-1ED9-44C5-8CE1-0DB876F4FBF7}" destId="{E8553D9F-9490-4DD6-BAE1-4A8D12A9081B}" srcOrd="0" destOrd="0" parTransId="{F92E409C-40F7-412C-AAED-99F162D64FE3}" sibTransId="{6E87DA3E-17EE-4325-B4F5-9617208DBE77}"/>
    <dgm:cxn modelId="{7F1763C5-301F-43D8-8F87-0FAFFF82727E}" type="presOf" srcId="{0BD425F8-171E-426F-A4C9-23BDCC109307}" destId="{8F949C21-309B-4EE7-AF4B-49B618310A86}" srcOrd="0" destOrd="0" presId="urn:microsoft.com/office/officeart/2005/8/layout/cycle2"/>
    <dgm:cxn modelId="{A113FCBA-2323-4DBD-A13F-9509772FF95D}" type="presOf" srcId="{DFF4117D-1ED9-44C5-8CE1-0DB876F4FBF7}" destId="{F6178720-968C-436E-8275-C638AF58D1AD}" srcOrd="0" destOrd="0" presId="urn:microsoft.com/office/officeart/2005/8/layout/cycle2"/>
    <dgm:cxn modelId="{3708A4B6-5B36-4B59-A07F-491777669663}" srcId="{DFF4117D-1ED9-44C5-8CE1-0DB876F4FBF7}" destId="{58FE72E4-A0B6-483A-A694-32689A5D03A8}" srcOrd="3" destOrd="0" parTransId="{741C1372-C0F9-4520-B776-40DCBC38F8CF}" sibTransId="{C24493FB-395C-4EE9-866F-55B44720D86A}"/>
    <dgm:cxn modelId="{D25EF982-14C8-4689-BC90-E209133406BE}" type="presOf" srcId="{6E87DA3E-17EE-4325-B4F5-9617208DBE77}" destId="{EE18B3D2-B98A-4449-96C1-143EF813BF95}" srcOrd="0" destOrd="0" presId="urn:microsoft.com/office/officeart/2005/8/layout/cycle2"/>
    <dgm:cxn modelId="{C49DEF68-3667-4942-9334-4FB2DFAE06C0}" type="presOf" srcId="{E8553D9F-9490-4DD6-BAE1-4A8D12A9081B}" destId="{6981B184-2D06-48F1-B4D5-B936EE373975}" srcOrd="0" destOrd="0" presId="urn:microsoft.com/office/officeart/2005/8/layout/cycle2"/>
    <dgm:cxn modelId="{B444A0F9-5305-4B24-BF37-F1D790C38251}" type="presOf" srcId="{D8305F16-921D-4BA4-A013-9870AFC3D3AE}" destId="{D5A20690-A112-4E90-8F7B-AFF494E4ABA5}" srcOrd="0" destOrd="0" presId="urn:microsoft.com/office/officeart/2005/8/layout/cycle2"/>
    <dgm:cxn modelId="{D89AD371-0FC7-4D45-9747-698886F0B5B7}" srcId="{DFF4117D-1ED9-44C5-8CE1-0DB876F4FBF7}" destId="{6A569078-D02E-42C6-A534-DF397E1F21B3}" srcOrd="4" destOrd="0" parTransId="{4B9BBE54-14E8-40A6-BD52-7818E812F2C3}" sibTransId="{0BD425F8-171E-426F-A4C9-23BDCC109307}"/>
    <dgm:cxn modelId="{E1C37E2D-9728-4879-B302-1BF06FE9F4A2}" type="presOf" srcId="{CFC8AA06-A9EC-4CF8-BE06-63715F886F3E}" destId="{D9921B4A-93A4-4D4A-B013-58908B6F821B}" srcOrd="0" destOrd="0" presId="urn:microsoft.com/office/officeart/2005/8/layout/cycle2"/>
    <dgm:cxn modelId="{06BC0706-B611-4CA5-9C16-68FAE8D831D9}" type="presOf" srcId="{0C7466D1-186D-46FA-AA8A-C61EF6DB8269}" destId="{888731DA-00E0-43D2-90CF-30B0339F587E}" srcOrd="0" destOrd="0" presId="urn:microsoft.com/office/officeart/2005/8/layout/cycle2"/>
    <dgm:cxn modelId="{20294E4F-E23A-42CA-8FC6-21098D067E33}" srcId="{DFF4117D-1ED9-44C5-8CE1-0DB876F4FBF7}" destId="{79A064ED-0FF7-42B6-969C-D945605BB4F7}" srcOrd="1" destOrd="0" parTransId="{169185FB-3818-440C-A7DC-EFCEA47DCB63}" sibTransId="{CFC8AA06-A9EC-4CF8-BE06-63715F886F3E}"/>
    <dgm:cxn modelId="{ED0E5BF9-FE81-4D9B-8E9B-B3275F77EE9A}" type="presOf" srcId="{C24493FB-395C-4EE9-866F-55B44720D86A}" destId="{F6A1439D-E78E-4AA4-88E4-F5EB81DC4346}" srcOrd="0" destOrd="0" presId="urn:microsoft.com/office/officeart/2005/8/layout/cycle2"/>
    <dgm:cxn modelId="{88294DD0-EDA2-48C9-B817-4008937E4A3F}" type="presOf" srcId="{79A064ED-0FF7-42B6-969C-D945605BB4F7}" destId="{FB4BEB08-87E0-491C-821D-C96408E6389B}" srcOrd="0" destOrd="0" presId="urn:microsoft.com/office/officeart/2005/8/layout/cycle2"/>
    <dgm:cxn modelId="{A25500E3-9E29-484C-9C5B-652C65616527}" type="presOf" srcId="{58FE72E4-A0B6-483A-A694-32689A5D03A8}" destId="{272875F8-5C43-4CAB-AC53-278596113928}" srcOrd="0" destOrd="0" presId="urn:microsoft.com/office/officeart/2005/8/layout/cycle2"/>
    <dgm:cxn modelId="{BD8BFE79-8144-427A-A313-FE74B766BB0A}" type="presOf" srcId="{6A569078-D02E-42C6-A534-DF397E1F21B3}" destId="{751FDD9B-F7DC-4E77-805C-2F8A69BBC6CB}" srcOrd="0" destOrd="0" presId="urn:microsoft.com/office/officeart/2005/8/layout/cycle2"/>
    <dgm:cxn modelId="{83E735DA-A238-4183-BAE1-032BB6AB7712}" type="presParOf" srcId="{F6178720-968C-436E-8275-C638AF58D1AD}" destId="{6981B184-2D06-48F1-B4D5-B936EE373975}" srcOrd="0" destOrd="0" presId="urn:microsoft.com/office/officeart/2005/8/layout/cycle2"/>
    <dgm:cxn modelId="{B21D6C20-83E1-40F5-A8DA-606014ED7B88}" type="presParOf" srcId="{F6178720-968C-436E-8275-C638AF58D1AD}" destId="{EE18B3D2-B98A-4449-96C1-143EF813BF95}" srcOrd="1" destOrd="0" presId="urn:microsoft.com/office/officeart/2005/8/layout/cycle2"/>
    <dgm:cxn modelId="{C98B129A-F04C-4923-87E2-FA33B0F37FD6}" type="presParOf" srcId="{EE18B3D2-B98A-4449-96C1-143EF813BF95}" destId="{36B0B3B4-17A2-4837-8297-A6BEEAAEE4C5}" srcOrd="0" destOrd="0" presId="urn:microsoft.com/office/officeart/2005/8/layout/cycle2"/>
    <dgm:cxn modelId="{EB18371D-A3C3-4934-85B0-1E1422829BF5}" type="presParOf" srcId="{F6178720-968C-436E-8275-C638AF58D1AD}" destId="{FB4BEB08-87E0-491C-821D-C96408E6389B}" srcOrd="2" destOrd="0" presId="urn:microsoft.com/office/officeart/2005/8/layout/cycle2"/>
    <dgm:cxn modelId="{B3FCA8D0-CBF4-48F0-8E38-CDF455585539}" type="presParOf" srcId="{F6178720-968C-436E-8275-C638AF58D1AD}" destId="{D9921B4A-93A4-4D4A-B013-58908B6F821B}" srcOrd="3" destOrd="0" presId="urn:microsoft.com/office/officeart/2005/8/layout/cycle2"/>
    <dgm:cxn modelId="{C50A8FF7-2245-4BB6-ACB5-F9286A9D0873}" type="presParOf" srcId="{D9921B4A-93A4-4D4A-B013-58908B6F821B}" destId="{82AEFCD5-B730-4620-8A97-EFA40CE04C24}" srcOrd="0" destOrd="0" presId="urn:microsoft.com/office/officeart/2005/8/layout/cycle2"/>
    <dgm:cxn modelId="{E0C614E3-24FC-4376-8F05-44A489A2A18F}" type="presParOf" srcId="{F6178720-968C-436E-8275-C638AF58D1AD}" destId="{D5A20690-A112-4E90-8F7B-AFF494E4ABA5}" srcOrd="4" destOrd="0" presId="urn:microsoft.com/office/officeart/2005/8/layout/cycle2"/>
    <dgm:cxn modelId="{B2454BE8-1404-4F50-88D8-3F6AD2A07E9E}" type="presParOf" srcId="{F6178720-968C-436E-8275-C638AF58D1AD}" destId="{888731DA-00E0-43D2-90CF-30B0339F587E}" srcOrd="5" destOrd="0" presId="urn:microsoft.com/office/officeart/2005/8/layout/cycle2"/>
    <dgm:cxn modelId="{34C04807-574C-4ED8-8E24-5333D1518AA5}" type="presParOf" srcId="{888731DA-00E0-43D2-90CF-30B0339F587E}" destId="{E4D42653-B931-4608-90AB-301E040DD5BB}" srcOrd="0" destOrd="0" presId="urn:microsoft.com/office/officeart/2005/8/layout/cycle2"/>
    <dgm:cxn modelId="{D67322AF-5252-436B-9382-FE6AD1E06690}" type="presParOf" srcId="{F6178720-968C-436E-8275-C638AF58D1AD}" destId="{272875F8-5C43-4CAB-AC53-278596113928}" srcOrd="6" destOrd="0" presId="urn:microsoft.com/office/officeart/2005/8/layout/cycle2"/>
    <dgm:cxn modelId="{155AB76A-5153-4CC3-BE07-B823BA64B075}" type="presParOf" srcId="{F6178720-968C-436E-8275-C638AF58D1AD}" destId="{F6A1439D-E78E-4AA4-88E4-F5EB81DC4346}" srcOrd="7" destOrd="0" presId="urn:microsoft.com/office/officeart/2005/8/layout/cycle2"/>
    <dgm:cxn modelId="{CA919DD7-05DF-4CEC-989D-8D04F09009B7}" type="presParOf" srcId="{F6A1439D-E78E-4AA4-88E4-F5EB81DC4346}" destId="{8FC47CBB-ADAF-4721-8312-6DBC99AE1D04}" srcOrd="0" destOrd="0" presId="urn:microsoft.com/office/officeart/2005/8/layout/cycle2"/>
    <dgm:cxn modelId="{F862CB22-95DE-4F46-BF9C-FB4315E9C04B}" type="presParOf" srcId="{F6178720-968C-436E-8275-C638AF58D1AD}" destId="{751FDD9B-F7DC-4E77-805C-2F8A69BBC6CB}" srcOrd="8" destOrd="0" presId="urn:microsoft.com/office/officeart/2005/8/layout/cycle2"/>
    <dgm:cxn modelId="{56B3A8ED-2915-46C7-A159-9574A868079F}" type="presParOf" srcId="{F6178720-968C-436E-8275-C638AF58D1AD}" destId="{8F949C21-309B-4EE7-AF4B-49B618310A86}" srcOrd="9" destOrd="0" presId="urn:microsoft.com/office/officeart/2005/8/layout/cycle2"/>
    <dgm:cxn modelId="{7B8243CD-2F22-4DB0-8330-FC6DCB756148}" type="presParOf" srcId="{8F949C21-309B-4EE7-AF4B-49B618310A86}" destId="{F98FC5FB-0952-4A2B-B302-7E2B57F2478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1B184-2D06-48F1-B4D5-B936EE373975}">
      <dsp:nvSpPr>
        <dsp:cNvPr id="0" name=""/>
        <dsp:cNvSpPr/>
      </dsp:nvSpPr>
      <dsp:spPr>
        <a:xfrm>
          <a:off x="1511274" y="76197"/>
          <a:ext cx="866923" cy="866923"/>
        </a:xfrm>
        <a:prstGeom prst="ellipse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Ruchi</a:t>
          </a:r>
          <a:endParaRPr lang="en-US" sz="12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638232" y="203155"/>
        <a:ext cx="613007" cy="613007"/>
      </dsp:txXfrm>
    </dsp:sp>
    <dsp:sp modelId="{EE18B3D2-B98A-4449-96C1-143EF813BF95}">
      <dsp:nvSpPr>
        <dsp:cNvPr id="0" name=""/>
        <dsp:cNvSpPr/>
      </dsp:nvSpPr>
      <dsp:spPr>
        <a:xfrm rot="1899474">
          <a:off x="2377148" y="700122"/>
          <a:ext cx="227481" cy="292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2225" y="740730"/>
        <a:ext cx="159237" cy="175552"/>
      </dsp:txXfrm>
    </dsp:sp>
    <dsp:sp modelId="{FB4BEB08-87E0-491C-821D-C96408E6389B}">
      <dsp:nvSpPr>
        <dsp:cNvPr id="0" name=""/>
        <dsp:cNvSpPr/>
      </dsp:nvSpPr>
      <dsp:spPr>
        <a:xfrm>
          <a:off x="2614539" y="756468"/>
          <a:ext cx="866923" cy="866923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Chashi</a:t>
          </a:r>
          <a:endParaRPr lang="en-U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741497" y="883426"/>
        <a:ext cx="613007" cy="613007"/>
      </dsp:txXfrm>
    </dsp:sp>
    <dsp:sp modelId="{D9921B4A-93A4-4D4A-B013-58908B6F821B}">
      <dsp:nvSpPr>
        <dsp:cNvPr id="0" name=""/>
        <dsp:cNvSpPr/>
      </dsp:nvSpPr>
      <dsp:spPr>
        <a:xfrm rot="6795869">
          <a:off x="2652972" y="1660285"/>
          <a:ext cx="259822" cy="292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707339" y="1682997"/>
        <a:ext cx="181875" cy="175552"/>
      </dsp:txXfrm>
    </dsp:sp>
    <dsp:sp modelId="{D5A20690-A112-4E90-8F7B-AFF494E4ABA5}">
      <dsp:nvSpPr>
        <dsp:cNvPr id="0" name=""/>
        <dsp:cNvSpPr/>
      </dsp:nvSpPr>
      <dsp:spPr>
        <a:xfrm>
          <a:off x="2078495" y="2003276"/>
          <a:ext cx="866923" cy="866923"/>
        </a:xfrm>
        <a:prstGeom prst="ellipse">
          <a:avLst/>
        </a:prstGeom>
        <a:solidFill>
          <a:schemeClr val="bg2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Radhuni</a:t>
          </a:r>
          <a:endParaRPr lang="en-US" sz="12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205453" y="2130234"/>
        <a:ext cx="613007" cy="613007"/>
      </dsp:txXfrm>
    </dsp:sp>
    <dsp:sp modelId="{888731DA-00E0-43D2-90CF-30B0339F587E}">
      <dsp:nvSpPr>
        <dsp:cNvPr id="0" name=""/>
        <dsp:cNvSpPr/>
      </dsp:nvSpPr>
      <dsp:spPr>
        <a:xfrm rot="10816694">
          <a:off x="1875399" y="2287701"/>
          <a:ext cx="143525" cy="292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918456" y="2346323"/>
        <a:ext cx="100468" cy="175552"/>
      </dsp:txXfrm>
    </dsp:sp>
    <dsp:sp modelId="{272875F8-5C43-4CAB-AC53-278596113928}">
      <dsp:nvSpPr>
        <dsp:cNvPr id="0" name=""/>
        <dsp:cNvSpPr/>
      </dsp:nvSpPr>
      <dsp:spPr>
        <a:xfrm>
          <a:off x="940781" y="1997751"/>
          <a:ext cx="866923" cy="866923"/>
        </a:xfrm>
        <a:prstGeom prst="ellipse">
          <a:avLst/>
        </a:prstGeom>
        <a:solidFill>
          <a:srgbClr val="FFFF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Aaram</a:t>
          </a:r>
          <a:endParaRPr lang="en-US" sz="12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67739" y="2124709"/>
        <a:ext cx="613007" cy="613007"/>
      </dsp:txXfrm>
    </dsp:sp>
    <dsp:sp modelId="{F6A1439D-E78E-4AA4-88E4-F5EB81DC4346}">
      <dsp:nvSpPr>
        <dsp:cNvPr id="0" name=""/>
        <dsp:cNvSpPr/>
      </dsp:nvSpPr>
      <dsp:spPr>
        <a:xfrm rot="15076171">
          <a:off x="1049758" y="1672134"/>
          <a:ext cx="233409" cy="292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096012" y="1763808"/>
        <a:ext cx="163386" cy="175552"/>
      </dsp:txXfrm>
    </dsp:sp>
    <dsp:sp modelId="{751FDD9B-F7DC-4E77-805C-2F8A69BBC6CB}">
      <dsp:nvSpPr>
        <dsp:cNvPr id="0" name=""/>
        <dsp:cNvSpPr/>
      </dsp:nvSpPr>
      <dsp:spPr>
        <a:xfrm>
          <a:off x="520979" y="759668"/>
          <a:ext cx="866923" cy="86692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CHOPSTICS</a:t>
          </a:r>
          <a:endParaRPr lang="en-US" sz="1200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47937" y="886626"/>
        <a:ext cx="613007" cy="613007"/>
      </dsp:txXfrm>
    </dsp:sp>
    <dsp:sp modelId="{8F949C21-309B-4EE7-AF4B-49B618310A86}">
      <dsp:nvSpPr>
        <dsp:cNvPr id="0" name=""/>
        <dsp:cNvSpPr/>
      </dsp:nvSpPr>
      <dsp:spPr>
        <a:xfrm rot="19523267">
          <a:off x="1356309" y="707967"/>
          <a:ext cx="178254" cy="292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361041" y="781672"/>
        <a:ext cx="124778" cy="175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E5330C-CF92-442B-8F40-6869A4BF30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9AF94C-6D5F-4BE2-A7D0-EBB0F68FAD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200399"/>
            <a:ext cx="8458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WELCOME TO OUR PRESENTATIONS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8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609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Report Title</a:t>
            </a:r>
            <a:r>
              <a:rPr lang="en-US" sz="2800" b="1" dirty="0" smtClean="0"/>
              <a:t>:  </a:t>
            </a:r>
            <a:r>
              <a:rPr lang="en-US" sz="2800" b="1" dirty="0"/>
              <a:t>An </a:t>
            </a:r>
            <a:r>
              <a:rPr lang="en-US" sz="2800" b="1" dirty="0" smtClean="0"/>
              <a:t>Overview About.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6670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Name: </a:t>
            </a:r>
            <a:r>
              <a:rPr lang="en-US" sz="2400" b="1" dirty="0" err="1" smtClean="0"/>
              <a:t>Nusrat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Rafia</a:t>
            </a:r>
            <a:endParaRPr lang="en-US" sz="2400" b="1" dirty="0" smtClean="0"/>
          </a:p>
          <a:p>
            <a:r>
              <a:rPr lang="en-US" sz="2400" dirty="0" smtClean="0"/>
              <a:t>ID: 01-020-26</a:t>
            </a:r>
          </a:p>
          <a:p>
            <a:r>
              <a:rPr lang="en-US" sz="2400" dirty="0" smtClean="0"/>
              <a:t>Batch No: 20</a:t>
            </a:r>
          </a:p>
          <a:p>
            <a:r>
              <a:rPr lang="en-US" sz="2400" dirty="0" smtClean="0"/>
              <a:t>Department of Finance and Banking</a:t>
            </a:r>
          </a:p>
          <a:p>
            <a:r>
              <a:rPr lang="en-US" sz="2400" dirty="0" smtClean="0"/>
              <a:t>Date: 05-10-2024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28800" y="113282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Bodoni MT" pitchFamily="18" charset="0"/>
              </a:rPr>
              <a:t>S</a:t>
            </a:r>
            <a:r>
              <a:rPr lang="en-US" sz="3200" b="1" dirty="0" smtClean="0">
                <a:latin typeface="Bodoni MT" pitchFamily="18" charset="0"/>
              </a:rPr>
              <a:t>quire </a:t>
            </a:r>
            <a:r>
              <a:rPr lang="en-US" sz="3200" b="1" dirty="0">
                <a:latin typeface="Bodoni MT" pitchFamily="18" charset="0"/>
              </a:rPr>
              <a:t>food and </a:t>
            </a:r>
            <a:r>
              <a:rPr lang="en-US" sz="3200" b="1" dirty="0" smtClean="0">
                <a:latin typeface="Bodoni MT" pitchFamily="18" charset="0"/>
              </a:rPr>
              <a:t>beverage</a:t>
            </a:r>
            <a:endParaRPr lang="en-US" sz="3200" b="1" dirty="0">
              <a:latin typeface="Bodoni MT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4" y="3229074"/>
            <a:ext cx="312420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6096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Report Title</a:t>
            </a:r>
            <a:r>
              <a:rPr lang="en-US" sz="2800" b="1" dirty="0" smtClean="0"/>
              <a:t>:  </a:t>
            </a:r>
            <a:r>
              <a:rPr lang="en-US" sz="2800" b="1" dirty="0"/>
              <a:t>An </a:t>
            </a:r>
            <a:r>
              <a:rPr lang="en-US" sz="2800" b="1" dirty="0" smtClean="0"/>
              <a:t>Overview About.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6670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Name: </a:t>
            </a:r>
            <a:r>
              <a:rPr lang="en-US" sz="2400" b="1" dirty="0" err="1" smtClean="0"/>
              <a:t>Nusrat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Rafia</a:t>
            </a:r>
            <a:endParaRPr lang="en-US" sz="2400" b="1" dirty="0" smtClean="0"/>
          </a:p>
          <a:p>
            <a:r>
              <a:rPr lang="en-US" sz="2400" dirty="0" smtClean="0"/>
              <a:t>ID: 01-020-26</a:t>
            </a:r>
          </a:p>
          <a:p>
            <a:r>
              <a:rPr lang="en-US" sz="2400" dirty="0" smtClean="0"/>
              <a:t>Batch No: 20</a:t>
            </a:r>
          </a:p>
          <a:p>
            <a:r>
              <a:rPr lang="en-US" sz="2400" dirty="0" smtClean="0"/>
              <a:t>Department of Finance and Banking</a:t>
            </a:r>
          </a:p>
          <a:p>
            <a:r>
              <a:rPr lang="en-US" sz="2400" dirty="0" smtClean="0"/>
              <a:t>Date: 05-10-2024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28800" y="113282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Bodoni MT" pitchFamily="18" charset="0"/>
              </a:rPr>
              <a:t>S</a:t>
            </a:r>
            <a:r>
              <a:rPr lang="en-US" sz="3200" b="1" dirty="0" smtClean="0">
                <a:latin typeface="Bodoni MT" pitchFamily="18" charset="0"/>
              </a:rPr>
              <a:t>quire </a:t>
            </a:r>
            <a:r>
              <a:rPr lang="en-US" sz="3200" b="1" dirty="0">
                <a:latin typeface="Bodoni MT" pitchFamily="18" charset="0"/>
              </a:rPr>
              <a:t>food and </a:t>
            </a:r>
            <a:r>
              <a:rPr lang="en-US" sz="3200" b="1" dirty="0" smtClean="0">
                <a:latin typeface="Bodoni MT" pitchFamily="18" charset="0"/>
              </a:rPr>
              <a:t>beverage</a:t>
            </a:r>
            <a:endParaRPr lang="en-US" sz="3200" b="1" dirty="0">
              <a:latin typeface="Bodoni MT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4" y="3229074"/>
            <a:ext cx="3124200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Algerian" pitchFamily="82" charset="0"/>
              </a:rPr>
              <a:t>Introdution</a:t>
            </a:r>
            <a:r>
              <a:rPr lang="en-US" sz="2800" dirty="0" smtClean="0">
                <a:latin typeface="Algerian" pitchFamily="82" charset="0"/>
              </a:rPr>
              <a:t> to the Company: 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5" name="AutoShape 2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b3452145.smushcdn.com/3452145/wp-content/uploads/2023/10/newimage-768x512-1.webp?lossy=1&amp;strip=1&amp;webp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Types of Building Structure | Everest Industr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30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1800255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 err="1"/>
              <a:t>Radhuni</a:t>
            </a:r>
            <a:r>
              <a:rPr lang="en-GB" dirty="0"/>
              <a:t> is the flagship brand of Square Food &amp; Beverage </a:t>
            </a:r>
            <a:r>
              <a:rPr lang="en-GB" dirty="0" smtClean="0"/>
              <a:t>Limited </a:t>
            </a:r>
            <a:r>
              <a:rPr lang="en-US" dirty="0"/>
              <a:t> Since 2001,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 err="1" smtClean="0"/>
              <a:t>Radhuni</a:t>
            </a:r>
            <a:r>
              <a:rPr lang="en-GB" dirty="0" smtClean="0"/>
              <a:t> </a:t>
            </a:r>
            <a:r>
              <a:rPr lang="en-GB" dirty="0"/>
              <a:t>has become a household name for Powdered Spices, Edible Oil, Cereals and Pulses and for some Dairy Products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2001- The company got GMP certificate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2012- Company got Health HACCP certificate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2354" y="1066800"/>
            <a:ext cx="6550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Square Food &amp; Beverage Ltd. introduced </a:t>
            </a:r>
            <a:r>
              <a:rPr lang="en-GB" dirty="0" err="1" smtClean="0"/>
              <a:t>Radhuni</a:t>
            </a:r>
            <a:r>
              <a:rPr lang="en-GB" dirty="0" smtClean="0"/>
              <a:t> and </a:t>
            </a:r>
            <a:r>
              <a:rPr lang="en-GB" dirty="0" err="1" smtClean="0"/>
              <a:t>Ruchi</a:t>
            </a:r>
            <a:r>
              <a:rPr lang="en-GB" dirty="0" smtClean="0"/>
              <a:t> in July, 2001 in the market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452"/>
            <a:ext cx="1238250" cy="123825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45351851"/>
              </p:ext>
            </p:extLst>
          </p:nvPr>
        </p:nvGraphicFramePr>
        <p:xfrm>
          <a:off x="1524000" y="2590800"/>
          <a:ext cx="3810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95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"/>
            <a:ext cx="54102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Felix Titling" pitchFamily="82" charset="0"/>
              </a:rPr>
              <a:t>Key Product &amp; Services</a:t>
            </a:r>
            <a:endParaRPr lang="en-US" sz="2800" b="1" dirty="0">
              <a:latin typeface="Felix Titling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00" y="1600200"/>
            <a:ext cx="43815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/>
              <a:t>Radhuni</a:t>
            </a:r>
            <a:r>
              <a:rPr lang="en-US" sz="2400" dirty="0" smtClean="0"/>
              <a:t> Turmeric Powder. 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/>
              <a:t>Radhuni</a:t>
            </a:r>
            <a:r>
              <a:rPr lang="en-US" sz="2400" dirty="0" smtClean="0"/>
              <a:t> </a:t>
            </a:r>
            <a:r>
              <a:rPr lang="en-US" sz="2400" dirty="0" err="1" smtClean="0"/>
              <a:t>Chilli</a:t>
            </a:r>
            <a:r>
              <a:rPr lang="en-US" sz="2400" dirty="0" smtClean="0"/>
              <a:t> Powder.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 </a:t>
            </a:r>
            <a:r>
              <a:rPr lang="en-US" sz="2400" dirty="0" err="1" smtClean="0"/>
              <a:t>Radhuni</a:t>
            </a:r>
            <a:r>
              <a:rPr lang="en-US" sz="2400" dirty="0" smtClean="0"/>
              <a:t> Turmeric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/>
              <a:t>Radhuni</a:t>
            </a:r>
            <a:r>
              <a:rPr lang="en-US" sz="2400" dirty="0" smtClean="0"/>
              <a:t> Coriander Powder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/>
              <a:t>Radhuni</a:t>
            </a:r>
            <a:r>
              <a:rPr lang="en-US" sz="2400" dirty="0" smtClean="0"/>
              <a:t> Pure Mustard Oil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Radhuni</a:t>
            </a:r>
            <a:r>
              <a:rPr lang="en-US" sz="2400" dirty="0"/>
              <a:t> Chicken </a:t>
            </a:r>
            <a:r>
              <a:rPr lang="en-US" sz="2400" dirty="0" smtClean="0"/>
              <a:t>Masala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Radhuni</a:t>
            </a:r>
            <a:r>
              <a:rPr lang="en-US" sz="2400" dirty="0"/>
              <a:t> </a:t>
            </a:r>
            <a:r>
              <a:rPr lang="en-US" sz="2400" dirty="0" err="1"/>
              <a:t>Khichuri</a:t>
            </a:r>
            <a:r>
              <a:rPr lang="en-US" sz="2400" dirty="0"/>
              <a:t> </a:t>
            </a:r>
            <a:r>
              <a:rPr lang="en-US" sz="2400" dirty="0" smtClean="0"/>
              <a:t>Mix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err="1"/>
              <a:t>Radhuni</a:t>
            </a:r>
            <a:r>
              <a:rPr lang="en-US" sz="2400" dirty="0"/>
              <a:t> </a:t>
            </a:r>
            <a:r>
              <a:rPr lang="en-US" sz="2400" dirty="0" err="1"/>
              <a:t>Chatpati</a:t>
            </a:r>
            <a:r>
              <a:rPr lang="en-US" sz="2400" dirty="0"/>
              <a:t> Masala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GB" dirty="0" smtClean="0"/>
              <a:t>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1"/>
            <a:ext cx="2394735" cy="2421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14800"/>
            <a:ext cx="2971800" cy="20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838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Product Cost &amp; Sales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55205"/>
              </p:ext>
            </p:extLst>
          </p:nvPr>
        </p:nvGraphicFramePr>
        <p:xfrm>
          <a:off x="533400" y="1877291"/>
          <a:ext cx="3489325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415"/>
                <a:gridCol w="1020445"/>
                <a:gridCol w="1053465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Turmeric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$170,000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Chili Power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$140,000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Pachforan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Chanachur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$180,000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Dal Bhaja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$80,000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$100,000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Mango Juice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$110,000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$150,000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88917746"/>
              </p:ext>
            </p:extLst>
          </p:nvPr>
        </p:nvGraphicFramePr>
        <p:xfrm>
          <a:off x="42672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873" y="525030"/>
            <a:ext cx="716280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hnschrift Light" pitchFamily="34" charset="0"/>
              </a:rPr>
              <a:t>Final Thought &amp; Concluding Remark</a:t>
            </a:r>
            <a:endParaRPr lang="en-US" sz="3200" b="1" dirty="0"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Radhuni</a:t>
            </a:r>
            <a:r>
              <a:rPr lang="en-US" dirty="0" smtClean="0"/>
              <a:t> </a:t>
            </a:r>
            <a:r>
              <a:rPr lang="en-US" dirty="0"/>
              <a:t>Consumer Food and Products Ltd. is a fast-growing FMCG company focused on quality, affordability, and sustainability. With a strong market presence and plans for expansion, it is well-positioned for future growth.</a:t>
            </a:r>
          </a:p>
        </p:txBody>
      </p:sp>
      <p:sp>
        <p:nvSpPr>
          <p:cNvPr id="5" name="AutoShape 2" descr="The end Stock Photos, Royalty Free The end Images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32004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dirty="0"/>
              <a:t>Address</a:t>
            </a:r>
          </a:p>
          <a:p>
            <a:r>
              <a:rPr lang="en-GB" sz="1600" dirty="0"/>
              <a:t>Square Food and Beverage, Square </a:t>
            </a:r>
            <a:r>
              <a:rPr lang="en-GB" sz="1600" dirty="0" err="1"/>
              <a:t>Center</a:t>
            </a:r>
            <a:r>
              <a:rPr lang="en-GB" sz="1600" dirty="0"/>
              <a:t>, Corporate Head Quarter, 48 </a:t>
            </a:r>
            <a:r>
              <a:rPr lang="en-GB" sz="1600" dirty="0" err="1"/>
              <a:t>Mohakhali</a:t>
            </a:r>
            <a:r>
              <a:rPr lang="en-GB" sz="1600" dirty="0"/>
              <a:t>, C/A, Dhaka, Bangladesh 1212</a:t>
            </a:r>
            <a:r>
              <a:rPr lang="en-GB" sz="1600" dirty="0" smtClean="0"/>
              <a:t>.</a:t>
            </a:r>
          </a:p>
          <a:p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Corporate Head Quarter.</a:t>
            </a:r>
            <a:br>
              <a:rPr lang="en-GB" sz="1600" dirty="0"/>
            </a:br>
            <a:r>
              <a:rPr lang="en-GB" sz="1600" dirty="0"/>
              <a:t>48, </a:t>
            </a:r>
            <a:r>
              <a:rPr lang="en-GB" sz="1600" dirty="0" err="1"/>
              <a:t>Mohakhali</a:t>
            </a:r>
            <a:r>
              <a:rPr lang="en-GB" sz="1600" dirty="0"/>
              <a:t> CA, Dhaka-1212.</a:t>
            </a:r>
            <a:br>
              <a:rPr lang="en-GB" sz="1600" dirty="0"/>
            </a:br>
            <a:r>
              <a:rPr lang="en-GB" sz="1600" dirty="0"/>
              <a:t>Tel: 88-02-8833047-56 </a:t>
            </a:r>
            <a:br>
              <a:rPr lang="en-GB" sz="1600" dirty="0"/>
            </a:br>
            <a:r>
              <a:rPr lang="en-GB" sz="1600" dirty="0"/>
              <a:t>Fax: 88-02-8835394</a:t>
            </a:r>
            <a:endParaRPr lang="en-US" sz="1600" b="1" cap="all" dirty="0" smtClean="0"/>
          </a:p>
          <a:p>
            <a:endParaRPr lang="en-US" sz="1600" b="1" cap="all" dirty="0"/>
          </a:p>
          <a:p>
            <a:r>
              <a:rPr lang="en-US" sz="1600" b="1" cap="all" dirty="0" smtClean="0"/>
              <a:t>Contacts</a:t>
            </a:r>
            <a:endParaRPr lang="en-US" sz="1600" b="1" cap="all" dirty="0"/>
          </a:p>
          <a:p>
            <a:r>
              <a:rPr lang="en-US" sz="1600" i="1" dirty="0"/>
              <a:t>+88 01709 392 896</a:t>
            </a:r>
            <a:br>
              <a:rPr lang="en-US" sz="1600" i="1" dirty="0"/>
            </a:br>
            <a:r>
              <a:rPr lang="en-US" sz="1600" i="1" dirty="0"/>
              <a:t>+88 01709 392 855</a:t>
            </a:r>
          </a:p>
          <a:p>
            <a:r>
              <a:rPr lang="en-US" sz="1600" b="1" cap="all" dirty="0"/>
              <a:t>Email</a:t>
            </a:r>
          </a:p>
          <a:p>
            <a:r>
              <a:rPr lang="en-US" sz="1600" i="1" dirty="0" smtClean="0"/>
              <a:t>info@radhuniconsumer.com</a:t>
            </a:r>
            <a:endParaRPr lang="en-US" sz="1600" i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579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4876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 Everyone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7840"/>
            <a:ext cx="60960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217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mdsohagm243@gmail.com</dc:creator>
  <cp:lastModifiedBy>User</cp:lastModifiedBy>
  <cp:revision>42</cp:revision>
  <dcterms:created xsi:type="dcterms:W3CDTF">2024-09-29T06:41:18Z</dcterms:created>
  <dcterms:modified xsi:type="dcterms:W3CDTF">2024-10-06T13:32:36Z</dcterms:modified>
</cp:coreProperties>
</file>