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4"/>
  </p:sldMasterIdLst>
  <p:notesMasterIdLst>
    <p:notesMasterId r:id="rId20"/>
  </p:notesMasterIdLst>
  <p:handoutMasterIdLst>
    <p:handoutMasterId r:id="rId21"/>
  </p:handoutMasterIdLst>
  <p:sldIdLst>
    <p:sldId id="256" r:id="rId5"/>
    <p:sldId id="257" r:id="rId6"/>
    <p:sldId id="269" r:id="rId7"/>
    <p:sldId id="270" r:id="rId8"/>
    <p:sldId id="271" r:id="rId9"/>
    <p:sldId id="272" r:id="rId10"/>
    <p:sldId id="273" r:id="rId11"/>
    <p:sldId id="275" r:id="rId12"/>
    <p:sldId id="278" r:id="rId13"/>
    <p:sldId id="276" r:id="rId14"/>
    <p:sldId id="277" r:id="rId15"/>
    <p:sldId id="280" r:id="rId16"/>
    <p:sldId id="279" r:id="rId17"/>
    <p:sldId id="274" r:id="rId18"/>
    <p:sldId id="268" r:id="rId19"/>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AB2E2"/>
    <a:srgbClr val="2A66AC"/>
    <a:srgbClr val="75A4DD"/>
    <a:srgbClr val="2E6CB8"/>
    <a:srgbClr val="2A65AC"/>
    <a:srgbClr val="255997"/>
    <a:srgbClr val="3379CD"/>
    <a:srgbClr val="558ED5"/>
    <a:srgbClr val="78A6DE"/>
    <a:srgbClr val="9DBE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594" y="4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F607C9A-EDB5-4C0A-BCFE-81AAF6133E68}"/>
              </a:ext>
            </a:extLst>
          </p:cNvPr>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4F00B0C-2831-4624-A5D3-43F42D30BA74}"/>
              </a:ext>
            </a:extLst>
          </p:cNvPr>
          <p:cNvSpPr>
            <a:spLocks noGrp="1"/>
          </p:cNvSpPr>
          <p:nvPr>
            <p:ph type="dt" sz="quarter" idx="1"/>
          </p:nvPr>
        </p:nvSpPr>
        <p:spPr>
          <a:xfrm>
            <a:off x="4281488" y="0"/>
            <a:ext cx="3276600" cy="536575"/>
          </a:xfrm>
          <a:prstGeom prst="rect">
            <a:avLst/>
          </a:prstGeom>
        </p:spPr>
        <p:txBody>
          <a:bodyPr vert="horz" lIns="91440" tIns="45720" rIns="91440" bIns="45720" rtlCol="0"/>
          <a:lstStyle>
            <a:lvl1pPr algn="r">
              <a:defRPr sz="1200"/>
            </a:lvl1pPr>
          </a:lstStyle>
          <a:p>
            <a:fld id="{25D2B5EB-424D-4C39-A8AB-65F1D7895EF3}" type="datetimeFigureOut">
              <a:rPr lang="en-US" smtClean="0"/>
              <a:pPr/>
              <a:t>12/11/2024</a:t>
            </a:fld>
            <a:endParaRPr lang="en-US"/>
          </a:p>
        </p:txBody>
      </p:sp>
      <p:sp>
        <p:nvSpPr>
          <p:cNvPr id="4" name="Footer Placeholder 3">
            <a:extLst>
              <a:ext uri="{FF2B5EF4-FFF2-40B4-BE49-F238E27FC236}">
                <a16:creationId xmlns:a16="http://schemas.microsoft.com/office/drawing/2014/main" id="{B334ABA9-0C2F-480A-B554-A457296C39B5}"/>
              </a:ext>
            </a:extLst>
          </p:cNvPr>
          <p:cNvSpPr>
            <a:spLocks noGrp="1"/>
          </p:cNvSpPr>
          <p:nvPr>
            <p:ph type="ftr" sz="quarter" idx="2"/>
          </p:nvPr>
        </p:nvSpPr>
        <p:spPr>
          <a:xfrm>
            <a:off x="0" y="10155238"/>
            <a:ext cx="3276600" cy="536575"/>
          </a:xfrm>
          <a:prstGeom prst="rect">
            <a:avLst/>
          </a:prstGeom>
        </p:spPr>
        <p:txBody>
          <a:bodyPr vert="horz" lIns="91440" tIns="45720" rIns="91440" bIns="45720" rtlCol="0" anchor="b"/>
          <a:lstStyle>
            <a:lvl1pPr algn="l">
              <a:defRPr sz="1200"/>
            </a:lvl1pPr>
          </a:lstStyle>
          <a:p>
            <a:r>
              <a:rPr lang="en-US"/>
              <a:t>Name of the faculty [Group: G00] [Sem:2nd]</a:t>
            </a:r>
          </a:p>
        </p:txBody>
      </p:sp>
      <p:sp>
        <p:nvSpPr>
          <p:cNvPr id="5" name="Slide Number Placeholder 4">
            <a:extLst>
              <a:ext uri="{FF2B5EF4-FFF2-40B4-BE49-F238E27FC236}">
                <a16:creationId xmlns:a16="http://schemas.microsoft.com/office/drawing/2014/main" id="{46F3BA01-5457-4975-8BF5-D0EAD49D534B}"/>
              </a:ext>
            </a:extLst>
          </p:cNvPr>
          <p:cNvSpPr>
            <a:spLocks noGrp="1"/>
          </p:cNvSpPr>
          <p:nvPr>
            <p:ph type="sldNum" sz="quarter" idx="3"/>
          </p:nvPr>
        </p:nvSpPr>
        <p:spPr>
          <a:xfrm>
            <a:off x="4281488" y="10155238"/>
            <a:ext cx="3276600" cy="536575"/>
          </a:xfrm>
          <a:prstGeom prst="rect">
            <a:avLst/>
          </a:prstGeom>
        </p:spPr>
        <p:txBody>
          <a:bodyPr vert="horz" lIns="91440" tIns="45720" rIns="91440" bIns="45720" rtlCol="0" anchor="b"/>
          <a:lstStyle>
            <a:lvl1pPr algn="r">
              <a:defRPr sz="1200"/>
            </a:lvl1pPr>
          </a:lstStyle>
          <a:p>
            <a:fld id="{E4199376-55CE-4213-A97D-9D70929AC508}" type="slidenum">
              <a:rPr lang="en-US" smtClean="0"/>
              <a:pPr/>
              <a:t>‹#›</a:t>
            </a:fld>
            <a:endParaRPr lang="en-US"/>
          </a:p>
        </p:txBody>
      </p:sp>
    </p:spTree>
    <p:extLst>
      <p:ext uri="{BB962C8B-B14F-4D97-AF65-F5344CB8AC3E}">
        <p14:creationId xmlns:p14="http://schemas.microsoft.com/office/powerpoint/2010/main" val="412300227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888BC1CF-45D5-4DEE-AAB8-8C5341844FC9}" type="datetimeFigureOut">
              <a:rPr lang="en-US" smtClean="0"/>
              <a:pPr/>
              <a:t>12/11/2024</a:t>
            </a:fld>
            <a:endParaRPr lang="en-US"/>
          </a:p>
        </p:txBody>
      </p:sp>
      <p:sp>
        <p:nvSpPr>
          <p:cNvPr id="4" name="Slide Image Placeholder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r>
              <a:rPr lang="en-US"/>
              <a:t>Name of the faculty [Group: G00] [Sem:2nd]</a:t>
            </a:r>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C5A7523A-12D4-4E0F-9409-B3F845B48333}" type="slidenum">
              <a:rPr lang="en-US" smtClean="0"/>
              <a:pPr/>
              <a:t>‹#›</a:t>
            </a:fld>
            <a:endParaRPr lang="en-US"/>
          </a:p>
        </p:txBody>
      </p:sp>
    </p:spTree>
    <p:extLst>
      <p:ext uri="{BB962C8B-B14F-4D97-AF65-F5344CB8AC3E}">
        <p14:creationId xmlns:p14="http://schemas.microsoft.com/office/powerpoint/2010/main" val="3458122221"/>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A7523A-12D4-4E0F-9409-B3F845B48333}" type="slidenum">
              <a:rPr lang="en-US" smtClean="0"/>
              <a:pPr/>
              <a:t>1</a:t>
            </a:fld>
            <a:endParaRPr lang="en-US"/>
          </a:p>
        </p:txBody>
      </p:sp>
      <p:sp>
        <p:nvSpPr>
          <p:cNvPr id="5" name="Footer Placeholder 4">
            <a:extLst>
              <a:ext uri="{FF2B5EF4-FFF2-40B4-BE49-F238E27FC236}">
                <a16:creationId xmlns:a16="http://schemas.microsoft.com/office/drawing/2014/main" id="{A599BB95-9755-4BC6-8051-C2B8CF54F2A1}"/>
              </a:ext>
            </a:extLst>
          </p:cNvPr>
          <p:cNvSpPr>
            <a:spLocks noGrp="1"/>
          </p:cNvSpPr>
          <p:nvPr>
            <p:ph type="ftr" sz="quarter" idx="4"/>
          </p:nvPr>
        </p:nvSpPr>
        <p:spPr/>
        <p:txBody>
          <a:bodyPr/>
          <a:lstStyle/>
          <a:p>
            <a:r>
              <a:rPr lang="en-US"/>
              <a:t>Name of the faculty [Group: G00] [Sem:2nd]</a:t>
            </a:r>
          </a:p>
        </p:txBody>
      </p:sp>
    </p:spTree>
    <p:extLst>
      <p:ext uri="{BB962C8B-B14F-4D97-AF65-F5344CB8AC3E}">
        <p14:creationId xmlns:p14="http://schemas.microsoft.com/office/powerpoint/2010/main" val="42548747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42"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3"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4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7"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8"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50"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1"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2"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3"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4"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5"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0"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21"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23"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25"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6"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7"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8" name="PlaceHolder 1"/>
          <p:cNvSpPr>
            <a:spLocks noGrp="1"/>
          </p:cNvSpPr>
          <p:nvPr>
            <p:ph type="subTitle"/>
          </p:nvPr>
        </p:nvSpPr>
        <p:spPr>
          <a:xfrm>
            <a:off x="0" y="0"/>
            <a:ext cx="5486040" cy="42382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3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1"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2"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34"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6"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3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0"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 name="CustomShape 1"/>
          <p:cNvSpPr/>
          <p:nvPr/>
        </p:nvSpPr>
        <p:spPr>
          <a:xfrm>
            <a:off x="0" y="0"/>
            <a:ext cx="9143640" cy="837720"/>
          </a:xfrm>
          <a:prstGeom prst="rect">
            <a:avLst/>
          </a:prstGeom>
          <a:solidFill>
            <a:srgbClr val="FF3300"/>
          </a:solidFill>
          <a:ln w="9360">
            <a:noFill/>
          </a:ln>
        </p:spPr>
        <p:style>
          <a:lnRef idx="0">
            <a:scrgbClr r="0" g="0" b="0"/>
          </a:lnRef>
          <a:fillRef idx="0">
            <a:scrgbClr r="0" g="0" b="0"/>
          </a:fillRef>
          <a:effectRef idx="0">
            <a:scrgbClr r="0" g="0" b="0"/>
          </a:effectRef>
          <a:fontRef idx="minor"/>
        </p:style>
      </p:sp>
      <p:sp>
        <p:nvSpPr>
          <p:cNvPr id="21" name="CustomShape 2"/>
          <p:cNvSpPr/>
          <p:nvPr/>
        </p:nvSpPr>
        <p:spPr>
          <a:xfrm flipV="1">
            <a:off x="0" y="6704640"/>
            <a:ext cx="9143640" cy="197640"/>
          </a:xfrm>
          <a:prstGeom prst="rect">
            <a:avLst/>
          </a:prstGeom>
          <a:solidFill>
            <a:srgbClr val="FF0000"/>
          </a:solidFill>
          <a:ln w="9360">
            <a:noFill/>
          </a:ln>
          <a:scene3d>
            <a:camera prst="orthographicFront"/>
            <a:lightRig rig="threePt" dir="t"/>
          </a:scene3d>
          <a:sp3d/>
        </p:spPr>
        <p:style>
          <a:lnRef idx="0">
            <a:scrgbClr r="0" g="0" b="0"/>
          </a:lnRef>
          <a:fillRef idx="0">
            <a:scrgbClr r="0" g="0" b="0"/>
          </a:fillRef>
          <a:effectRef idx="0">
            <a:scrgbClr r="0" g="0" b="0"/>
          </a:effectRef>
          <a:fontRef idx="minor"/>
        </p:style>
      </p:sp>
      <p:pic>
        <p:nvPicPr>
          <p:cNvPr id="2" name="Picture 10" descr="LOGO.gif"/>
          <p:cNvPicPr/>
          <p:nvPr/>
        </p:nvPicPr>
        <p:blipFill>
          <a:blip r:embed="rId14"/>
          <a:srcRect b="10718"/>
          <a:stretch/>
        </p:blipFill>
        <p:spPr>
          <a:xfrm>
            <a:off x="6553080" y="228600"/>
            <a:ext cx="2057040" cy="634680"/>
          </a:xfrm>
          <a:prstGeom prst="rect">
            <a:avLst/>
          </a:prstGeom>
          <a:ln w="9360">
            <a:noFill/>
          </a:ln>
        </p:spPr>
      </p:pic>
      <p:pic>
        <p:nvPicPr>
          <p:cNvPr id="3" name="Picture 10" descr="LOGO.gif"/>
          <p:cNvPicPr/>
          <p:nvPr/>
        </p:nvPicPr>
        <p:blipFill>
          <a:blip r:embed="rId14"/>
          <a:srcRect b="10718"/>
          <a:stretch/>
        </p:blipFill>
        <p:spPr>
          <a:xfrm>
            <a:off x="6553080" y="228600"/>
            <a:ext cx="2057040" cy="634680"/>
          </a:xfrm>
          <a:prstGeom prst="rect">
            <a:avLst/>
          </a:prstGeom>
          <a:ln w="9360">
            <a:noFill/>
          </a:ln>
        </p:spPr>
      </p:pic>
      <p:grpSp>
        <p:nvGrpSpPr>
          <p:cNvPr id="4" name="Group 3"/>
          <p:cNvGrpSpPr/>
          <p:nvPr/>
        </p:nvGrpSpPr>
        <p:grpSpPr>
          <a:xfrm>
            <a:off x="6146640" y="0"/>
            <a:ext cx="2997000" cy="875880"/>
            <a:chOff x="6146640" y="0"/>
            <a:chExt cx="2997000" cy="875880"/>
          </a:xfrm>
        </p:grpSpPr>
        <p:sp>
          <p:nvSpPr>
            <p:cNvPr id="5" name="CustomShape 4"/>
            <p:cNvSpPr/>
            <p:nvPr/>
          </p:nvSpPr>
          <p:spPr>
            <a:xfrm>
              <a:off x="6146640" y="0"/>
              <a:ext cx="2997000" cy="837720"/>
            </a:xfrm>
            <a:prstGeom prst="rect">
              <a:avLst/>
            </a:prstGeom>
            <a:solidFill>
              <a:srgbClr val="FF3300"/>
            </a:solidFill>
            <a:ln w="9360">
              <a:noFill/>
            </a:ln>
          </p:spPr>
          <p:style>
            <a:lnRef idx="0">
              <a:scrgbClr r="0" g="0" b="0"/>
            </a:lnRef>
            <a:fillRef idx="0">
              <a:scrgbClr r="0" g="0" b="0"/>
            </a:fillRef>
            <a:effectRef idx="0">
              <a:scrgbClr r="0" g="0" b="0"/>
            </a:effectRef>
            <a:fontRef idx="minor"/>
          </p:style>
        </p:sp>
        <p:pic>
          <p:nvPicPr>
            <p:cNvPr id="6" name="Picture 9" descr="LOGO.gif"/>
            <p:cNvPicPr/>
            <p:nvPr/>
          </p:nvPicPr>
          <p:blipFill>
            <a:blip r:embed="rId14"/>
            <a:srcRect b="10718"/>
            <a:stretch/>
          </p:blipFill>
          <p:spPr>
            <a:xfrm>
              <a:off x="6553080" y="228600"/>
              <a:ext cx="2057040" cy="634680"/>
            </a:xfrm>
            <a:prstGeom prst="rect">
              <a:avLst/>
            </a:prstGeom>
            <a:ln w="9360">
              <a:noFill/>
            </a:ln>
          </p:spPr>
        </p:pic>
        <p:sp>
          <p:nvSpPr>
            <p:cNvPr id="7" name="CustomShape 5"/>
            <p:cNvSpPr/>
            <p:nvPr/>
          </p:nvSpPr>
          <p:spPr>
            <a:xfrm>
              <a:off x="6527880" y="190440"/>
              <a:ext cx="2076120" cy="685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grpSp>
      <p:pic>
        <p:nvPicPr>
          <p:cNvPr id="8" name="Picture 15" descr="logo.jpg"/>
          <p:cNvPicPr/>
          <p:nvPr/>
        </p:nvPicPr>
        <p:blipFill>
          <a:blip r:embed="rId15"/>
          <a:stretch/>
        </p:blipFill>
        <p:spPr>
          <a:xfrm>
            <a:off x="6553080" y="228600"/>
            <a:ext cx="1920600" cy="609120"/>
          </a:xfrm>
          <a:prstGeom prst="rect">
            <a:avLst/>
          </a:prstGeom>
          <a:ln w="9360">
            <a:noFill/>
          </a:ln>
        </p:spPr>
      </p:pic>
      <p:pic>
        <p:nvPicPr>
          <p:cNvPr id="9" name="Picture 10" descr="LOGO.gif"/>
          <p:cNvPicPr/>
          <p:nvPr/>
        </p:nvPicPr>
        <p:blipFill>
          <a:blip r:embed="rId14"/>
          <a:srcRect b="10718"/>
          <a:stretch/>
        </p:blipFill>
        <p:spPr>
          <a:xfrm>
            <a:off x="6553080" y="228600"/>
            <a:ext cx="2057040" cy="634680"/>
          </a:xfrm>
          <a:prstGeom prst="rect">
            <a:avLst/>
          </a:prstGeom>
          <a:ln w="9360">
            <a:noFill/>
          </a:ln>
        </p:spPr>
      </p:pic>
      <p:grpSp>
        <p:nvGrpSpPr>
          <p:cNvPr id="10" name="Group 6"/>
          <p:cNvGrpSpPr/>
          <p:nvPr/>
        </p:nvGrpSpPr>
        <p:grpSpPr>
          <a:xfrm>
            <a:off x="6146640" y="0"/>
            <a:ext cx="2997000" cy="875880"/>
            <a:chOff x="6146640" y="0"/>
            <a:chExt cx="2997000" cy="875880"/>
          </a:xfrm>
        </p:grpSpPr>
        <p:sp>
          <p:nvSpPr>
            <p:cNvPr id="11" name="CustomShape 7"/>
            <p:cNvSpPr/>
            <p:nvPr/>
          </p:nvSpPr>
          <p:spPr>
            <a:xfrm>
              <a:off x="6146640" y="0"/>
              <a:ext cx="2997000" cy="837720"/>
            </a:xfrm>
            <a:prstGeom prst="rect">
              <a:avLst/>
            </a:prstGeom>
            <a:solidFill>
              <a:srgbClr val="FF3300"/>
            </a:solidFill>
            <a:ln w="9360">
              <a:noFill/>
            </a:ln>
          </p:spPr>
          <p:style>
            <a:lnRef idx="0">
              <a:scrgbClr r="0" g="0" b="0"/>
            </a:lnRef>
            <a:fillRef idx="0">
              <a:scrgbClr r="0" g="0" b="0"/>
            </a:fillRef>
            <a:effectRef idx="0">
              <a:scrgbClr r="0" g="0" b="0"/>
            </a:effectRef>
            <a:fontRef idx="minor"/>
          </p:style>
        </p:sp>
        <p:pic>
          <p:nvPicPr>
            <p:cNvPr id="12" name="Picture 9" descr="LOGO.gif"/>
            <p:cNvPicPr/>
            <p:nvPr/>
          </p:nvPicPr>
          <p:blipFill>
            <a:blip r:embed="rId14"/>
            <a:srcRect b="10718"/>
            <a:stretch/>
          </p:blipFill>
          <p:spPr>
            <a:xfrm>
              <a:off x="6553080" y="228600"/>
              <a:ext cx="2057040" cy="634680"/>
            </a:xfrm>
            <a:prstGeom prst="rect">
              <a:avLst/>
            </a:prstGeom>
            <a:ln w="9360">
              <a:noFill/>
            </a:ln>
          </p:spPr>
        </p:pic>
        <p:sp>
          <p:nvSpPr>
            <p:cNvPr id="13" name="CustomShape 8"/>
            <p:cNvSpPr/>
            <p:nvPr/>
          </p:nvSpPr>
          <p:spPr>
            <a:xfrm>
              <a:off x="6527880" y="190440"/>
              <a:ext cx="2076120" cy="685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grpSp>
      <p:pic>
        <p:nvPicPr>
          <p:cNvPr id="14" name="Picture 15" descr="logo.jpg"/>
          <p:cNvPicPr/>
          <p:nvPr/>
        </p:nvPicPr>
        <p:blipFill>
          <a:blip r:embed="rId15"/>
          <a:stretch/>
        </p:blipFill>
        <p:spPr>
          <a:xfrm>
            <a:off x="6553080" y="228600"/>
            <a:ext cx="1920600" cy="609120"/>
          </a:xfrm>
          <a:prstGeom prst="rect">
            <a:avLst/>
          </a:prstGeom>
          <a:ln w="9360">
            <a:noFill/>
          </a:ln>
        </p:spPr>
      </p:pic>
      <p:sp>
        <p:nvSpPr>
          <p:cNvPr id="15" name="PlaceHolder 9"/>
          <p:cNvSpPr>
            <a:spLocks noGrp="1"/>
          </p:cNvSpPr>
          <p:nvPr>
            <p:ph type="title"/>
          </p:nvPr>
        </p:nvSpPr>
        <p:spPr>
          <a:xfrm>
            <a:off x="0" y="0"/>
            <a:ext cx="6476760" cy="837720"/>
          </a:xfrm>
          <a:prstGeom prst="rect">
            <a:avLst/>
          </a:prstGeom>
        </p:spPr>
        <p:txBody>
          <a:bodyPr anchor="ctr">
            <a:noAutofit/>
          </a:bodyPr>
          <a:lstStyle/>
          <a:p>
            <a:pPr algn="ctr">
              <a:lnSpc>
                <a:spcPct val="100000"/>
              </a:lnSpc>
            </a:pPr>
            <a:r>
              <a:rPr lang="en-US" sz="3000" b="0" strike="noStrike" spc="-1">
                <a:solidFill>
                  <a:srgbClr val="000000"/>
                </a:solidFill>
                <a:latin typeface="Calibri"/>
                <a:ea typeface="MS PGothic"/>
              </a:rPr>
              <a:t>Click to edit Master title style</a:t>
            </a:r>
            <a:endParaRPr lang="en-US" sz="3000" b="0" strike="noStrike" spc="-1">
              <a:solidFill>
                <a:srgbClr val="000000"/>
              </a:solidFill>
              <a:latin typeface="Arial"/>
            </a:endParaRPr>
          </a:p>
        </p:txBody>
      </p:sp>
      <p:sp>
        <p:nvSpPr>
          <p:cNvPr id="16" name="PlaceHolder 10"/>
          <p:cNvSpPr>
            <a:spLocks noGrp="1"/>
          </p:cNvSpPr>
          <p:nvPr>
            <p:ph type="body"/>
          </p:nvPr>
        </p:nvSpPr>
        <p:spPr>
          <a:xfrm>
            <a:off x="457200" y="1371600"/>
            <a:ext cx="8229240" cy="4525560"/>
          </a:xfrm>
          <a:prstGeom prst="rect">
            <a:avLst/>
          </a:prstGeom>
        </p:spPr>
        <p:txBody>
          <a:bodyPr>
            <a:noAutofit/>
          </a:bodyPr>
          <a:lstStyle/>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ea typeface="MS PGothic"/>
              </a:rPr>
              <a:t>Click to edit Master text styles</a:t>
            </a:r>
            <a:endParaRPr lang="en-US" sz="3200" b="0" strike="noStrike" spc="-1">
              <a:solidFill>
                <a:srgbClr val="000000"/>
              </a:solidFill>
              <a:latin typeface="Calibri"/>
            </a:endParaRP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ea typeface="MS PGothic"/>
              </a:rPr>
              <a:t>Second level</a:t>
            </a:r>
            <a:endParaRPr lang="en-US" sz="2800" b="0" strike="noStrike" spc="-1">
              <a:solidFill>
                <a:srgbClr val="000000"/>
              </a:solidFill>
              <a:latin typeface="Calibri"/>
            </a:endParaRPr>
          </a:p>
          <a:p>
            <a:pPr marL="1143000" lvl="2" indent="-228240">
              <a:lnSpc>
                <a:spcPct val="100000"/>
              </a:lnSpc>
              <a:spcBef>
                <a:spcPts val="479"/>
              </a:spcBef>
              <a:buClr>
                <a:srgbClr val="000000"/>
              </a:buClr>
              <a:buFont typeface="Arial"/>
              <a:buChar char="•"/>
            </a:pPr>
            <a:r>
              <a:rPr lang="en-US" sz="2400" b="0" strike="noStrike" spc="-1">
                <a:solidFill>
                  <a:srgbClr val="000000"/>
                </a:solidFill>
                <a:latin typeface="Calibri"/>
                <a:ea typeface="MS PGothic"/>
              </a:rPr>
              <a:t>Third level</a:t>
            </a:r>
            <a:endParaRPr lang="en-US" sz="2400" b="0" strike="noStrike" spc="-1">
              <a:solidFill>
                <a:srgbClr val="000000"/>
              </a:solidFill>
              <a:latin typeface="Calibri"/>
            </a:endParaRPr>
          </a:p>
          <a:p>
            <a:pPr marL="1600200" lvl="3" indent="-228240">
              <a:lnSpc>
                <a:spcPct val="100000"/>
              </a:lnSpc>
              <a:spcBef>
                <a:spcPts val="400"/>
              </a:spcBef>
              <a:buClr>
                <a:srgbClr val="000000"/>
              </a:buClr>
              <a:buFont typeface="Arial"/>
              <a:buChar char="–"/>
            </a:pPr>
            <a:r>
              <a:rPr lang="en-US" sz="2000" b="0" strike="noStrike" spc="-1">
                <a:solidFill>
                  <a:srgbClr val="000000"/>
                </a:solidFill>
                <a:latin typeface="Calibri"/>
                <a:ea typeface="MS PGothic"/>
              </a:rPr>
              <a:t>Fourth level</a:t>
            </a:r>
            <a:endParaRPr lang="en-US" sz="2000" b="0" strike="noStrike" spc="-1">
              <a:solidFill>
                <a:srgbClr val="000000"/>
              </a:solidFill>
              <a:latin typeface="Calibri"/>
            </a:endParaRPr>
          </a:p>
          <a:p>
            <a:pPr marL="2057400" lvl="4" indent="-228240">
              <a:lnSpc>
                <a:spcPct val="100000"/>
              </a:lnSpc>
              <a:spcBef>
                <a:spcPts val="400"/>
              </a:spcBef>
              <a:buClr>
                <a:srgbClr val="000000"/>
              </a:buClr>
              <a:buFont typeface="Arial"/>
              <a:buChar char="»"/>
            </a:pPr>
            <a:r>
              <a:rPr lang="en-US" sz="2000" b="0" strike="noStrike" spc="-1">
                <a:solidFill>
                  <a:srgbClr val="000000"/>
                </a:solidFill>
                <a:latin typeface="Calibri"/>
                <a:ea typeface="MS PGothic"/>
              </a:rPr>
              <a:t>Fifth level</a:t>
            </a:r>
            <a:endParaRPr lang="en-US" sz="2000" b="0" strike="noStrike" spc="-1">
              <a:solidFill>
                <a:srgbClr val="000000"/>
              </a:solidFill>
              <a:latin typeface="Calibri"/>
            </a:endParaRPr>
          </a:p>
        </p:txBody>
      </p:sp>
      <p:sp>
        <p:nvSpPr>
          <p:cNvPr id="17" name="PlaceHolder 11"/>
          <p:cNvSpPr>
            <a:spLocks noGrp="1"/>
          </p:cNvSpPr>
          <p:nvPr>
            <p:ph type="dt"/>
          </p:nvPr>
        </p:nvSpPr>
        <p:spPr>
          <a:xfrm>
            <a:off x="457200" y="6356520"/>
            <a:ext cx="2133360" cy="364680"/>
          </a:xfrm>
          <a:prstGeom prst="rect">
            <a:avLst/>
          </a:prstGeom>
        </p:spPr>
        <p:txBody>
          <a:bodyPr anchor="ctr">
            <a:noAutofit/>
          </a:bodyPr>
          <a:lstStyle/>
          <a:p>
            <a:pPr>
              <a:lnSpc>
                <a:spcPct val="100000"/>
              </a:lnSpc>
            </a:pPr>
            <a:endParaRPr lang="en-GB" sz="1200" b="0" strike="noStrike" spc="-1">
              <a:latin typeface="Times New Roman"/>
            </a:endParaRPr>
          </a:p>
        </p:txBody>
      </p:sp>
      <p:sp>
        <p:nvSpPr>
          <p:cNvPr id="18" name="PlaceHolder 12"/>
          <p:cNvSpPr>
            <a:spLocks noGrp="1"/>
          </p:cNvSpPr>
          <p:nvPr>
            <p:ph type="ftr"/>
          </p:nvPr>
        </p:nvSpPr>
        <p:spPr>
          <a:xfrm>
            <a:off x="3124080" y="6356520"/>
            <a:ext cx="2895120" cy="364680"/>
          </a:xfrm>
          <a:prstGeom prst="rect">
            <a:avLst/>
          </a:prstGeom>
        </p:spPr>
        <p:txBody>
          <a:bodyPr anchor="ctr">
            <a:noAutofit/>
          </a:bodyPr>
          <a:lstStyle/>
          <a:p>
            <a:r>
              <a:rPr lang="en-GB" sz="2400" b="0" strike="noStrike" spc="-1">
                <a:latin typeface="Times New Roman"/>
              </a:rPr>
              <a:t>Name</a:t>
            </a:r>
          </a:p>
        </p:txBody>
      </p:sp>
      <p:sp>
        <p:nvSpPr>
          <p:cNvPr id="19" name="PlaceHolder 13"/>
          <p:cNvSpPr>
            <a:spLocks noGrp="1"/>
          </p:cNvSpPr>
          <p:nvPr>
            <p:ph type="sldNum"/>
          </p:nvPr>
        </p:nvSpPr>
        <p:spPr>
          <a:xfrm>
            <a:off x="6553080" y="6356520"/>
            <a:ext cx="2133360" cy="364680"/>
          </a:xfrm>
          <a:prstGeom prst="rect">
            <a:avLst/>
          </a:prstGeom>
        </p:spPr>
        <p:txBody>
          <a:bodyPr anchor="ctr">
            <a:noAutofit/>
          </a:bodyPr>
          <a:lstStyle/>
          <a:p>
            <a:pPr algn="r">
              <a:lnSpc>
                <a:spcPct val="100000"/>
              </a:lnSpc>
            </a:pPr>
            <a:fld id="{1CFDC92E-FF5D-4613-8499-B15BC16E50D9}" type="slidenum">
              <a:rPr lang="en-US" sz="1200" b="0" strike="noStrike" spc="-1">
                <a:solidFill>
                  <a:srgbClr val="898989"/>
                </a:solidFill>
                <a:latin typeface="Calibri"/>
                <a:ea typeface="MS PGothic"/>
              </a:rPr>
              <a:pPr algn="r">
                <a:lnSpc>
                  <a:spcPct val="100000"/>
                </a:lnSpc>
              </a:pPr>
              <a:t>‹#›</a:t>
            </a:fld>
            <a:endParaRPr lang="en-GB"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p:cNvSpPr txBox="1"/>
          <p:nvPr/>
        </p:nvSpPr>
        <p:spPr>
          <a:xfrm>
            <a:off x="0" y="840631"/>
            <a:ext cx="9144000" cy="5377289"/>
          </a:xfrm>
          <a:prstGeom prst="rect">
            <a:avLst/>
          </a:prstGeom>
          <a:noFill/>
          <a:ln w="9360">
            <a:noFill/>
          </a:ln>
        </p:spPr>
        <p:txBody>
          <a:bodyPr>
            <a:noAutofit/>
          </a:bodyPr>
          <a:lstStyle/>
          <a:p>
            <a:pPr algn="ctr">
              <a:lnSpc>
                <a:spcPct val="100000"/>
              </a:lnSpc>
              <a:spcBef>
                <a:spcPts val="400"/>
              </a:spcBef>
            </a:pPr>
            <a:r>
              <a:rPr lang="en-IN" b="1" dirty="0">
                <a:latin typeface="Times New Roman" panose="02020603050405020304" pitchFamily="18" charset="0"/>
                <a:ea typeface="Calibri" panose="020F0502020204030204" pitchFamily="34" charset="0"/>
                <a:cs typeface="Times New Roman" panose="02020603050405020304" pitchFamily="18" charset="0"/>
              </a:rPr>
              <a:t>Project Presentation of Back End Engineering Project</a:t>
            </a:r>
            <a:r>
              <a:rPr lang="en-IN"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r>
              <a:rPr lang="en-IN" b="1" dirty="0">
                <a:solidFill>
                  <a:srgbClr val="000000"/>
                </a:solidFill>
                <a:latin typeface="Times New Roman" panose="02020603050405020304" pitchFamily="18" charset="0"/>
                <a:ea typeface="Arial" panose="020B0604020202020204" pitchFamily="34" charset="0"/>
                <a:cs typeface="Times New Roman" panose="02020603050405020304" pitchFamily="18" charset="0"/>
              </a:rPr>
              <a:t>BEE</a:t>
            </a:r>
            <a:r>
              <a:rPr lang="en-IN"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r>
              <a:rPr lang="en-IN" b="1" dirty="0">
                <a:solidFill>
                  <a:srgbClr val="000000"/>
                </a:solidFill>
                <a:latin typeface="Times New Roman" panose="02020603050405020304" pitchFamily="18" charset="0"/>
                <a:ea typeface="Arial" panose="020B0604020202020204" pitchFamily="34" charset="0"/>
                <a:cs typeface="Times New Roman" panose="02020603050405020304" pitchFamily="18" charset="0"/>
              </a:rPr>
              <a:t>22CS026</a:t>
            </a:r>
            <a:r>
              <a:rPr lang="en-IN"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a:t>
            </a:r>
            <a:endParaRPr lang="en-IN" b="1" dirty="0">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0000"/>
              </a:lnSpc>
              <a:spcBef>
                <a:spcPts val="400"/>
              </a:spcBef>
            </a:pPr>
            <a:r>
              <a:rPr lang="en-US" sz="2000" spc="-1" dirty="0">
                <a:latin typeface="Times New Roman" panose="02020603050405020304" pitchFamily="18" charset="0"/>
                <a:ea typeface="Calibri" panose="020F0502020204030204" pitchFamily="34" charset="0"/>
                <a:cs typeface="Times New Roman" panose="02020603050405020304" pitchFamily="18" charset="0"/>
              </a:rPr>
              <a:t>On</a:t>
            </a:r>
          </a:p>
          <a:p>
            <a:pPr algn="ctr">
              <a:lnSpc>
                <a:spcPct val="100000"/>
              </a:lnSpc>
              <a:spcBef>
                <a:spcPts val="400"/>
              </a:spcBef>
            </a:pPr>
            <a:r>
              <a:rPr lang="en-US" sz="3200" b="1" spc="-1" dirty="0">
                <a:solidFill>
                  <a:srgbClr val="000000"/>
                </a:solidFill>
                <a:latin typeface="Times New Roman" panose="02020603050405020304" pitchFamily="18" charset="0"/>
                <a:ea typeface="MS PGothic"/>
                <a:cs typeface="Times New Roman" panose="02020603050405020304" pitchFamily="18" charset="0"/>
              </a:rPr>
              <a:t>Docs4Doc</a:t>
            </a:r>
            <a:endParaRPr lang="en-US" sz="3200" b="1" strike="noStrike" spc="-1" dirty="0">
              <a:solidFill>
                <a:srgbClr val="000000"/>
              </a:solidFill>
              <a:latin typeface="Times New Roman" panose="02020603050405020304" pitchFamily="18" charset="0"/>
              <a:ea typeface="MS PGothic"/>
              <a:cs typeface="Times New Roman" panose="02020603050405020304" pitchFamily="18" charset="0"/>
            </a:endParaRPr>
          </a:p>
          <a:p>
            <a:pPr algn="just">
              <a:lnSpc>
                <a:spcPct val="100000"/>
              </a:lnSpc>
              <a:spcBef>
                <a:spcPts val="400"/>
              </a:spcBef>
            </a:pPr>
            <a:endParaRPr lang="en-US" sz="2000" spc="-1" dirty="0">
              <a:solidFill>
                <a:srgbClr val="000000"/>
              </a:solidFill>
              <a:latin typeface="Times New Roman" panose="02020603050405020304" pitchFamily="18" charset="0"/>
              <a:ea typeface="MS PGothic"/>
              <a:cs typeface="Times New Roman" panose="02020603050405020304" pitchFamily="18" charset="0"/>
            </a:endParaRPr>
          </a:p>
          <a:p>
            <a:pPr algn="just">
              <a:lnSpc>
                <a:spcPct val="100000"/>
              </a:lnSpc>
              <a:spcBef>
                <a:spcPts val="400"/>
              </a:spcBef>
            </a:pPr>
            <a:r>
              <a:rPr lang="en-US" sz="2000" spc="-1" dirty="0">
                <a:solidFill>
                  <a:srgbClr val="000000"/>
                </a:solidFill>
                <a:latin typeface="Times New Roman" panose="02020603050405020304" pitchFamily="18" charset="0"/>
                <a:ea typeface="MS PGothic"/>
                <a:cs typeface="Times New Roman" panose="02020603050405020304" pitchFamily="18" charset="0"/>
              </a:rPr>
              <a:t>                                                  </a:t>
            </a:r>
            <a:r>
              <a:rPr lang="en-US" sz="2000" spc="-1" dirty="0" err="1">
                <a:solidFill>
                  <a:srgbClr val="000000"/>
                </a:solidFill>
                <a:latin typeface="Times New Roman" panose="02020603050405020304" pitchFamily="18" charset="0"/>
                <a:ea typeface="MS PGothic"/>
                <a:cs typeface="Times New Roman" panose="02020603050405020304" pitchFamily="18" charset="0"/>
              </a:rPr>
              <a:t>Nitasha</a:t>
            </a:r>
            <a:r>
              <a:rPr lang="en-US" sz="2000" spc="-1" dirty="0">
                <a:solidFill>
                  <a:srgbClr val="000000"/>
                </a:solidFill>
                <a:latin typeface="Times New Roman" panose="02020603050405020304" pitchFamily="18" charset="0"/>
                <a:ea typeface="MS PGothic"/>
                <a:cs typeface="Times New Roman" panose="02020603050405020304" pitchFamily="18" charset="0"/>
              </a:rPr>
              <a:t>                2210991996</a:t>
            </a:r>
          </a:p>
          <a:p>
            <a:pPr algn="just">
              <a:lnSpc>
                <a:spcPct val="100000"/>
              </a:lnSpc>
              <a:spcBef>
                <a:spcPts val="400"/>
              </a:spcBef>
            </a:pPr>
            <a:r>
              <a:rPr lang="en-US" sz="2000" spc="-1" dirty="0">
                <a:solidFill>
                  <a:srgbClr val="000000"/>
                </a:solidFill>
                <a:latin typeface="Times New Roman" panose="02020603050405020304" pitchFamily="18" charset="0"/>
                <a:ea typeface="MS PGothic"/>
                <a:cs typeface="Times New Roman" panose="02020603050405020304" pitchFamily="18" charset="0"/>
              </a:rPr>
              <a:t>                                                  Nutan Bora          2210992005</a:t>
            </a:r>
          </a:p>
          <a:p>
            <a:pPr algn="just">
              <a:lnSpc>
                <a:spcPct val="100000"/>
              </a:lnSpc>
              <a:spcBef>
                <a:spcPts val="400"/>
              </a:spcBef>
            </a:pPr>
            <a:r>
              <a:rPr lang="en-US" sz="2000" spc="-1">
                <a:solidFill>
                  <a:srgbClr val="000000"/>
                </a:solidFill>
                <a:latin typeface="Times New Roman" panose="02020603050405020304" pitchFamily="18" charset="0"/>
                <a:ea typeface="MS PGothic"/>
                <a:cs typeface="Times New Roman" panose="02020603050405020304" pitchFamily="18" charset="0"/>
              </a:rPr>
              <a:t>                                                  Noovi</a:t>
            </a:r>
            <a:r>
              <a:rPr lang="en-US" sz="2000" spc="-1" dirty="0">
                <a:solidFill>
                  <a:srgbClr val="000000"/>
                </a:solidFill>
                <a:latin typeface="Times New Roman" panose="02020603050405020304" pitchFamily="18" charset="0"/>
                <a:ea typeface="MS PGothic"/>
                <a:cs typeface="Times New Roman" panose="02020603050405020304" pitchFamily="18" charset="0"/>
              </a:rPr>
              <a:t> Bedi          2210992004</a:t>
            </a:r>
          </a:p>
          <a:p>
            <a:pPr algn="just">
              <a:lnSpc>
                <a:spcPct val="100000"/>
              </a:lnSpc>
              <a:spcBef>
                <a:spcPts val="400"/>
              </a:spcBef>
            </a:pPr>
            <a:r>
              <a:rPr lang="en-US" sz="2000" spc="-1" dirty="0">
                <a:solidFill>
                  <a:srgbClr val="000000"/>
                </a:solidFill>
                <a:latin typeface="Times New Roman" panose="02020603050405020304" pitchFamily="18" charset="0"/>
                <a:ea typeface="MS PGothic"/>
                <a:cs typeface="Times New Roman" panose="02020603050405020304" pitchFamily="18" charset="0"/>
              </a:rPr>
              <a:t>                                                  </a:t>
            </a:r>
            <a:r>
              <a:rPr lang="en-US" sz="2000" spc="-1" dirty="0" err="1">
                <a:solidFill>
                  <a:srgbClr val="000000"/>
                </a:solidFill>
                <a:latin typeface="Times New Roman" panose="02020603050405020304" pitchFamily="18" charset="0"/>
                <a:ea typeface="MS PGothic"/>
                <a:cs typeface="Times New Roman" panose="02020603050405020304" pitchFamily="18" charset="0"/>
              </a:rPr>
              <a:t>Nikshay</a:t>
            </a:r>
            <a:r>
              <a:rPr lang="en-US" sz="2000" spc="-1" dirty="0">
                <a:solidFill>
                  <a:srgbClr val="000000"/>
                </a:solidFill>
                <a:latin typeface="Times New Roman" panose="02020603050405020304" pitchFamily="18" charset="0"/>
                <a:ea typeface="MS PGothic"/>
                <a:cs typeface="Times New Roman" panose="02020603050405020304" pitchFamily="18" charset="0"/>
              </a:rPr>
              <a:t> </a:t>
            </a:r>
            <a:r>
              <a:rPr lang="en-US" sz="2000" spc="-1" dirty="0" err="1">
                <a:solidFill>
                  <a:srgbClr val="000000"/>
                </a:solidFill>
                <a:latin typeface="Times New Roman" panose="02020603050405020304" pitchFamily="18" charset="0"/>
                <a:ea typeface="MS PGothic"/>
                <a:cs typeface="Times New Roman" panose="02020603050405020304" pitchFamily="18" charset="0"/>
              </a:rPr>
              <a:t>Katoch</a:t>
            </a:r>
            <a:r>
              <a:rPr lang="en-US" sz="2000" spc="-1" dirty="0">
                <a:solidFill>
                  <a:srgbClr val="000000"/>
                </a:solidFill>
                <a:latin typeface="Times New Roman" panose="02020603050405020304" pitchFamily="18" charset="0"/>
                <a:ea typeface="MS PGothic"/>
                <a:cs typeface="Times New Roman" panose="02020603050405020304" pitchFamily="18" charset="0"/>
              </a:rPr>
              <a:t>   2210991984</a:t>
            </a:r>
          </a:p>
          <a:p>
            <a:pPr algn="ctr">
              <a:lnSpc>
                <a:spcPct val="100000"/>
              </a:lnSpc>
              <a:spcBef>
                <a:spcPts val="400"/>
              </a:spcBef>
            </a:pPr>
            <a:endParaRPr lang="en-US" sz="2000" b="0" strike="noStrike" spc="-1" dirty="0">
              <a:solidFill>
                <a:srgbClr val="000000"/>
              </a:solidFill>
              <a:latin typeface="Times New Roman" panose="02020603050405020304" pitchFamily="18" charset="0"/>
              <a:ea typeface="MS PGothic"/>
              <a:cs typeface="Times New Roman" panose="02020603050405020304" pitchFamily="18" charset="0"/>
            </a:endParaRPr>
          </a:p>
          <a:p>
            <a:pPr algn="ctr">
              <a:lnSpc>
                <a:spcPct val="100000"/>
              </a:lnSpc>
              <a:spcBef>
                <a:spcPts val="400"/>
              </a:spcBef>
            </a:pPr>
            <a:r>
              <a:rPr lang="en-US" sz="2000" spc="-1" dirty="0">
                <a:solidFill>
                  <a:srgbClr val="000000"/>
                </a:solidFill>
                <a:latin typeface="Times New Roman" panose="02020603050405020304" pitchFamily="18" charset="0"/>
                <a:ea typeface="MS PGothic"/>
                <a:cs typeface="Times New Roman" panose="02020603050405020304" pitchFamily="18" charset="0"/>
              </a:rPr>
              <a:t>Supervised By</a:t>
            </a:r>
          </a:p>
          <a:p>
            <a:pPr algn="ctr">
              <a:lnSpc>
                <a:spcPct val="100000"/>
              </a:lnSpc>
              <a:spcBef>
                <a:spcPts val="400"/>
              </a:spcBef>
            </a:pPr>
            <a:r>
              <a:rPr lang="en-US" sz="2000" spc="-1" dirty="0">
                <a:latin typeface="Times New Roman" panose="02020603050405020304" pitchFamily="18" charset="0"/>
                <a:ea typeface="MS PGothic"/>
                <a:cs typeface="Times New Roman" panose="02020603050405020304" pitchFamily="18" charset="0"/>
              </a:rPr>
              <a:t>Rahul Rajput Sir</a:t>
            </a:r>
          </a:p>
          <a:p>
            <a:pPr algn="ctr">
              <a:lnSpc>
                <a:spcPct val="100000"/>
              </a:lnSpc>
              <a:spcBef>
                <a:spcPts val="400"/>
              </a:spcBef>
            </a:pPr>
            <a:endParaRPr lang="en-US" sz="2000" spc="-1" dirty="0">
              <a:latin typeface="Times New Roman" panose="02020603050405020304" pitchFamily="18" charset="0"/>
              <a:ea typeface="MS PGothic"/>
              <a:cs typeface="Times New Roman" panose="02020603050405020304" pitchFamily="18" charset="0"/>
            </a:endParaRPr>
          </a:p>
          <a:p>
            <a:pPr algn="ctr">
              <a:lnSpc>
                <a:spcPct val="100000"/>
              </a:lnSpc>
              <a:spcBef>
                <a:spcPts val="400"/>
              </a:spcBef>
            </a:pPr>
            <a:endParaRPr lang="en-US" sz="2000" spc="-1" dirty="0">
              <a:latin typeface="Times New Roman" panose="02020603050405020304" pitchFamily="18" charset="0"/>
              <a:ea typeface="MS PGothic"/>
              <a:cs typeface="Times New Roman" panose="02020603050405020304" pitchFamily="18" charset="0"/>
            </a:endParaRPr>
          </a:p>
          <a:p>
            <a:pPr algn="ctr">
              <a:lnSpc>
                <a:spcPct val="100000"/>
              </a:lnSpc>
              <a:spcBef>
                <a:spcPts val="400"/>
              </a:spcBef>
            </a:pPr>
            <a:r>
              <a:rPr lang="en-US" sz="2400" spc="-1" dirty="0">
                <a:latin typeface="Times New Roman" panose="02020603050405020304" pitchFamily="18" charset="0"/>
                <a:ea typeface="MS PGothic"/>
                <a:cs typeface="Times New Roman" panose="02020603050405020304" pitchFamily="18" charset="0"/>
              </a:rPr>
              <a:t>Department of </a:t>
            </a:r>
            <a:r>
              <a:rPr lang="en-US" sz="2400" b="0" strike="noStrike" spc="-1" dirty="0">
                <a:latin typeface="Times New Roman" panose="02020603050405020304" pitchFamily="18" charset="0"/>
                <a:ea typeface="MS PGothic"/>
                <a:cs typeface="Times New Roman" panose="02020603050405020304" pitchFamily="18" charset="0"/>
              </a:rPr>
              <a:t>Computer Science and Engineering, </a:t>
            </a:r>
          </a:p>
          <a:p>
            <a:pPr algn="ctr">
              <a:lnSpc>
                <a:spcPct val="100000"/>
              </a:lnSpc>
              <a:spcBef>
                <a:spcPts val="400"/>
              </a:spcBef>
            </a:pPr>
            <a:r>
              <a:rPr lang="en-US" sz="2400" b="0" strike="noStrike" spc="-1" dirty="0" err="1">
                <a:latin typeface="Times New Roman" panose="02020603050405020304" pitchFamily="18" charset="0"/>
                <a:ea typeface="MS PGothic"/>
                <a:cs typeface="Times New Roman" panose="02020603050405020304" pitchFamily="18" charset="0"/>
              </a:rPr>
              <a:t>Chitkara</a:t>
            </a:r>
            <a:r>
              <a:rPr lang="en-US" sz="2400" b="0" strike="noStrike" spc="-1" dirty="0">
                <a:latin typeface="Times New Roman" panose="02020603050405020304" pitchFamily="18" charset="0"/>
                <a:ea typeface="MS PGothic"/>
                <a:cs typeface="Times New Roman" panose="02020603050405020304" pitchFamily="18" charset="0"/>
              </a:rPr>
              <a:t> University, Punjab</a:t>
            </a:r>
          </a:p>
          <a:p>
            <a:pPr algn="ctr">
              <a:lnSpc>
                <a:spcPct val="150000"/>
              </a:lnSpc>
              <a:spcBef>
                <a:spcPts val="400"/>
              </a:spcBef>
            </a:pPr>
            <a:endParaRPr lang="en-US" sz="2000" b="0" strike="noStrike" spc="-1" dirty="0">
              <a:solidFill>
                <a:srgbClr val="000000"/>
              </a:solidFill>
              <a:latin typeface="Calibri"/>
            </a:endParaRPr>
          </a:p>
          <a:p>
            <a:pPr>
              <a:lnSpc>
                <a:spcPct val="100000"/>
              </a:lnSpc>
              <a:spcBef>
                <a:spcPts val="641"/>
              </a:spcBef>
            </a:pPr>
            <a:endParaRPr lang="en-US" sz="2000" b="0" strike="noStrike" spc="-1" dirty="0">
              <a:solidFill>
                <a:srgbClr val="000000"/>
              </a:solidFill>
              <a:latin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949F70-F816-BFF7-7A4E-561692A0A243}"/>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39F081F5-E403-BD9C-0BBE-8E0769E1E14E}"/>
              </a:ext>
            </a:extLst>
          </p:cNvPr>
          <p:cNvSpPr txBox="1"/>
          <p:nvPr/>
        </p:nvSpPr>
        <p:spPr>
          <a:xfrm>
            <a:off x="353960" y="1111046"/>
            <a:ext cx="2625213" cy="369332"/>
          </a:xfrm>
          <a:prstGeom prst="rect">
            <a:avLst/>
          </a:prstGeom>
          <a:noFill/>
        </p:spPr>
        <p:txBody>
          <a:bodyPr wrap="square" rtlCol="0">
            <a:spAutoFit/>
          </a:bodyPr>
          <a:lstStyle/>
          <a:p>
            <a:r>
              <a:rPr lang="en-IN" u="sng" dirty="0"/>
              <a:t>Doctor Dashboard</a:t>
            </a:r>
          </a:p>
        </p:txBody>
      </p:sp>
      <p:pic>
        <p:nvPicPr>
          <p:cNvPr id="6" name="Picture 5">
            <a:extLst>
              <a:ext uri="{FF2B5EF4-FFF2-40B4-BE49-F238E27FC236}">
                <a16:creationId xmlns:a16="http://schemas.microsoft.com/office/drawing/2014/main" id="{212A5964-E185-1EA6-CC6D-CCDE196E7A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960" y="1755682"/>
            <a:ext cx="8436080" cy="4738956"/>
          </a:xfrm>
          <a:prstGeom prst="rect">
            <a:avLst/>
          </a:prstGeom>
        </p:spPr>
      </p:pic>
    </p:spTree>
    <p:extLst>
      <p:ext uri="{BB962C8B-B14F-4D97-AF65-F5344CB8AC3E}">
        <p14:creationId xmlns:p14="http://schemas.microsoft.com/office/powerpoint/2010/main" val="1435494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0E102D-64F8-DCE6-016E-691091D9877D}"/>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E65BC5F0-CDF0-E5DA-11BA-2F85CAAA89CF}"/>
              </a:ext>
            </a:extLst>
          </p:cNvPr>
          <p:cNvSpPr txBox="1"/>
          <p:nvPr/>
        </p:nvSpPr>
        <p:spPr>
          <a:xfrm>
            <a:off x="353960" y="1111046"/>
            <a:ext cx="2625213" cy="369332"/>
          </a:xfrm>
          <a:prstGeom prst="rect">
            <a:avLst/>
          </a:prstGeom>
          <a:noFill/>
        </p:spPr>
        <p:txBody>
          <a:bodyPr wrap="square" rtlCol="0">
            <a:spAutoFit/>
          </a:bodyPr>
          <a:lstStyle/>
          <a:p>
            <a:r>
              <a:rPr lang="en-IN" u="sng" dirty="0"/>
              <a:t>Admin Dashboard</a:t>
            </a:r>
          </a:p>
        </p:txBody>
      </p:sp>
      <p:pic>
        <p:nvPicPr>
          <p:cNvPr id="3" name="Picture 2">
            <a:extLst>
              <a:ext uri="{FF2B5EF4-FFF2-40B4-BE49-F238E27FC236}">
                <a16:creationId xmlns:a16="http://schemas.microsoft.com/office/drawing/2014/main" id="{5A39940B-A46C-781D-9182-D4A474E26D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960" y="1779638"/>
            <a:ext cx="8377085" cy="4319003"/>
          </a:xfrm>
          <a:prstGeom prst="rect">
            <a:avLst/>
          </a:prstGeom>
        </p:spPr>
      </p:pic>
    </p:spTree>
    <p:extLst>
      <p:ext uri="{BB962C8B-B14F-4D97-AF65-F5344CB8AC3E}">
        <p14:creationId xmlns:p14="http://schemas.microsoft.com/office/powerpoint/2010/main" val="30379932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A0F223-2662-4039-C9EC-829DBF3EFB3B}"/>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7A8928BF-0520-5F41-3D83-0F9E296624B5}"/>
              </a:ext>
            </a:extLst>
          </p:cNvPr>
          <p:cNvSpPr txBox="1"/>
          <p:nvPr/>
        </p:nvSpPr>
        <p:spPr>
          <a:xfrm>
            <a:off x="353960" y="1111046"/>
            <a:ext cx="2625213" cy="369332"/>
          </a:xfrm>
          <a:prstGeom prst="rect">
            <a:avLst/>
          </a:prstGeom>
          <a:noFill/>
        </p:spPr>
        <p:txBody>
          <a:bodyPr wrap="square" rtlCol="0">
            <a:spAutoFit/>
          </a:bodyPr>
          <a:lstStyle/>
          <a:p>
            <a:r>
              <a:rPr lang="en-IN" u="sng" dirty="0"/>
              <a:t>Doctors’ List</a:t>
            </a:r>
          </a:p>
        </p:txBody>
      </p:sp>
      <p:pic>
        <p:nvPicPr>
          <p:cNvPr id="3" name="Picture 2">
            <a:extLst>
              <a:ext uri="{FF2B5EF4-FFF2-40B4-BE49-F238E27FC236}">
                <a16:creationId xmlns:a16="http://schemas.microsoft.com/office/drawing/2014/main" id="{16CF5A85-4BDA-5529-F56E-8B770911D4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960" y="1809134"/>
            <a:ext cx="8406582" cy="4424517"/>
          </a:xfrm>
          <a:prstGeom prst="rect">
            <a:avLst/>
          </a:prstGeom>
        </p:spPr>
      </p:pic>
    </p:spTree>
    <p:extLst>
      <p:ext uri="{BB962C8B-B14F-4D97-AF65-F5344CB8AC3E}">
        <p14:creationId xmlns:p14="http://schemas.microsoft.com/office/powerpoint/2010/main" val="1799228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30A476-A89C-9579-5F40-96DDFE74F0E0}"/>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6D234F96-DF9C-DD5F-B936-0CBAA9B01B58}"/>
              </a:ext>
            </a:extLst>
          </p:cNvPr>
          <p:cNvSpPr txBox="1"/>
          <p:nvPr/>
        </p:nvSpPr>
        <p:spPr>
          <a:xfrm>
            <a:off x="353960" y="1111046"/>
            <a:ext cx="2625213" cy="369332"/>
          </a:xfrm>
          <a:prstGeom prst="rect">
            <a:avLst/>
          </a:prstGeom>
          <a:noFill/>
        </p:spPr>
        <p:txBody>
          <a:bodyPr wrap="square" rtlCol="0">
            <a:spAutoFit/>
          </a:bodyPr>
          <a:lstStyle/>
          <a:p>
            <a:r>
              <a:rPr lang="en-IN" u="sng" dirty="0"/>
              <a:t>User Reports</a:t>
            </a:r>
          </a:p>
        </p:txBody>
      </p:sp>
      <p:pic>
        <p:nvPicPr>
          <p:cNvPr id="4" name="Picture 3">
            <a:extLst>
              <a:ext uri="{FF2B5EF4-FFF2-40B4-BE49-F238E27FC236}">
                <a16:creationId xmlns:a16="http://schemas.microsoft.com/office/drawing/2014/main" id="{9AD02919-50AB-BB52-A9B4-1C3C08F5E0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960" y="1700981"/>
            <a:ext cx="8377085" cy="4847302"/>
          </a:xfrm>
          <a:prstGeom prst="rect">
            <a:avLst/>
          </a:prstGeom>
        </p:spPr>
      </p:pic>
    </p:spTree>
    <p:extLst>
      <p:ext uri="{BB962C8B-B14F-4D97-AF65-F5344CB8AC3E}">
        <p14:creationId xmlns:p14="http://schemas.microsoft.com/office/powerpoint/2010/main" val="33298826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5E0B5-90AF-9656-9F47-04A79280936A}"/>
              </a:ext>
            </a:extLst>
          </p:cNvPr>
          <p:cNvSpPr>
            <a:spLocks noGrp="1"/>
          </p:cNvSpPr>
          <p:nvPr>
            <p:ph type="title"/>
          </p:nvPr>
        </p:nvSpPr>
        <p:spPr>
          <a:xfrm>
            <a:off x="457200" y="-24401"/>
            <a:ext cx="6843252" cy="914040"/>
          </a:xfrm>
        </p:spPr>
        <p:txBody>
          <a:bodyPr/>
          <a:lstStyle/>
          <a:p>
            <a:r>
              <a:rPr lang="en-IN" sz="3000" dirty="0">
                <a:latin typeface="Times New Roman" panose="02020603050405020304" pitchFamily="18" charset="0"/>
                <a:cs typeface="Times New Roman" panose="02020603050405020304" pitchFamily="18" charset="0"/>
              </a:rPr>
              <a:t>                      Future Scope</a:t>
            </a:r>
          </a:p>
        </p:txBody>
      </p:sp>
      <p:sp>
        <p:nvSpPr>
          <p:cNvPr id="3" name="Subtitle 2">
            <a:extLst>
              <a:ext uri="{FF2B5EF4-FFF2-40B4-BE49-F238E27FC236}">
                <a16:creationId xmlns:a16="http://schemas.microsoft.com/office/drawing/2014/main" id="{7978F206-AA88-D634-791C-4D4C0BACFCB7}"/>
              </a:ext>
            </a:extLst>
          </p:cNvPr>
          <p:cNvSpPr>
            <a:spLocks noGrp="1"/>
          </p:cNvSpPr>
          <p:nvPr>
            <p:ph type="subTitle"/>
          </p:nvPr>
        </p:nvSpPr>
        <p:spPr>
          <a:xfrm>
            <a:off x="176981" y="889639"/>
            <a:ext cx="8701547" cy="5678309"/>
          </a:xfrm>
        </p:spPr>
        <p:txBody>
          <a:bodyPr/>
          <a:lstStyle/>
          <a:p>
            <a:pPr>
              <a:lnSpc>
                <a:spcPct val="107000"/>
              </a:lnSpc>
              <a:spcAft>
                <a:spcPts val="800"/>
              </a:spcAft>
            </a:pPr>
            <a:r>
              <a:rPr lang="en-IN" sz="1800" kern="100" dirty="0">
                <a:solidFill>
                  <a:srgbClr val="000000"/>
                </a:solidFill>
                <a:latin typeface="Times New Roman" panose="02020603050405020304" pitchFamily="18" charset="0"/>
                <a:ea typeface="Calibri" panose="020F0502020204030204" pitchFamily="34" charset="0"/>
              </a:rPr>
              <a:t>Docs4Doc</a:t>
            </a:r>
            <a:r>
              <a:rPr lang="en-IN" sz="1800" kern="100" dirty="0">
                <a:solidFill>
                  <a:srgbClr val="000000"/>
                </a:solidFill>
                <a:effectLst/>
                <a:latin typeface="Times New Roman" panose="02020603050405020304" pitchFamily="18" charset="0"/>
                <a:ea typeface="Calibri" panose="020F0502020204030204" pitchFamily="34" charset="0"/>
              </a:rPr>
              <a:t> has significant potential for future growth and development. Here are some areas where the app could be expanded:</a:t>
            </a:r>
          </a:p>
          <a:p>
            <a:pPr>
              <a:lnSpc>
                <a:spcPct val="107000"/>
              </a:lnSpc>
              <a:spcAft>
                <a:spcPts val="800"/>
              </a:spcAft>
            </a:pPr>
            <a:endParaRPr lang="en-US" sz="2000" b="0" i="0" dirty="0">
              <a:solidFill>
                <a:srgbClr val="374151"/>
              </a:solidFill>
              <a:effectLst/>
              <a:latin typeface="Times New Roman" panose="02020603050405020304" pitchFamily="18"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800" b="1" i="0" dirty="0">
                <a:solidFill>
                  <a:srgbClr val="374151"/>
                </a:solidFill>
                <a:effectLst/>
                <a:latin typeface="Times New Roman" panose="02020603050405020304" pitchFamily="18" charset="0"/>
                <a:cs typeface="Times New Roman" panose="02020603050405020304" pitchFamily="18" charset="0"/>
              </a:rPr>
              <a:t>Mobile Optimization</a:t>
            </a:r>
            <a:r>
              <a:rPr lang="en-US" sz="1800" b="0" i="0" dirty="0">
                <a:solidFill>
                  <a:srgbClr val="374151"/>
                </a:solidFill>
                <a:effectLst/>
                <a:latin typeface="Times New Roman" panose="02020603050405020304" pitchFamily="18" charset="0"/>
                <a:cs typeface="Times New Roman" panose="02020603050405020304" pitchFamily="18" charset="0"/>
              </a:rPr>
              <a:t>: Developing a mobile-friendly version of Doc4Docs to enable healthcare professionals to access and manage medical documents on-the-go, enhancing flexibility and convenience.</a:t>
            </a:r>
          </a:p>
          <a:p>
            <a:pPr marL="285750" indent="-285750">
              <a:lnSpc>
                <a:spcPct val="107000"/>
              </a:lnSpc>
              <a:spcAft>
                <a:spcPts val="800"/>
              </a:spcAft>
              <a:buFont typeface="Arial" panose="020B0604020202020204" pitchFamily="34" charset="0"/>
              <a:buChar char="•"/>
            </a:pPr>
            <a:endParaRPr lang="en-US" sz="1800" b="0" i="0" dirty="0">
              <a:solidFill>
                <a:srgbClr val="374151"/>
              </a:solidFill>
              <a:effectLst/>
              <a:latin typeface="Times New Roman" panose="02020603050405020304" pitchFamily="18"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800" b="1" i="0" dirty="0">
                <a:solidFill>
                  <a:srgbClr val="374151"/>
                </a:solidFill>
                <a:effectLst/>
                <a:latin typeface="Times New Roman" panose="02020603050405020304" pitchFamily="18" charset="0"/>
                <a:cs typeface="Times New Roman" panose="02020603050405020304" pitchFamily="18" charset="0"/>
              </a:rPr>
              <a:t>Telemedicine Integration</a:t>
            </a:r>
            <a:r>
              <a:rPr lang="en-US" sz="1800" b="0" i="0" dirty="0">
                <a:solidFill>
                  <a:srgbClr val="374151"/>
                </a:solidFill>
                <a:effectLst/>
                <a:latin typeface="Times New Roman" panose="02020603050405020304" pitchFamily="18" charset="0"/>
                <a:cs typeface="Times New Roman" panose="02020603050405020304" pitchFamily="18" charset="0"/>
              </a:rPr>
              <a:t>: Integrating Doc4Docs with telemedicine platforms to enable seamless sharing of medical documents during virtual consultations, expanding access to healthcare services.</a:t>
            </a:r>
          </a:p>
          <a:p>
            <a:pPr algn="just">
              <a:buFont typeface="Arial" panose="020B0604020202020204" pitchFamily="34" charset="0"/>
              <a:buChar char="•"/>
            </a:pPr>
            <a:br>
              <a:rPr lang="en-US" sz="900" dirty="0"/>
            </a:br>
            <a:endParaRPr lang="en-US" sz="1800" b="0" i="0" dirty="0">
              <a:solidFill>
                <a:srgbClr val="374151"/>
              </a:solidFill>
              <a:effectLst/>
              <a:latin typeface="Times New Roman" panose="02020603050405020304" pitchFamily="18"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endParaRPr lang="en-IN" sz="1800" b="0" i="0" dirty="0">
              <a:solidFill>
                <a:srgbClr val="37415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6954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1297577" y="2821578"/>
            <a:ext cx="6705599" cy="1410788"/>
          </a:xfrm>
          <a:prstGeom prst="rect">
            <a:avLst/>
          </a:prstGeom>
          <a:noFill/>
          <a:ln w="9360">
            <a:noFill/>
          </a:ln>
        </p:spPr>
        <p:txBody>
          <a:bodyPr anchor="ctr">
            <a:noAutofit/>
          </a:bodyPr>
          <a:lstStyle/>
          <a:p>
            <a:pPr algn="ctr">
              <a:lnSpc>
                <a:spcPct val="100000"/>
              </a:lnSpc>
            </a:pPr>
            <a:r>
              <a:rPr lang="en" sz="5400" dirty="0">
                <a:latin typeface="Times New Roman" panose="02020603050405020304" pitchFamily="18" charset="0"/>
                <a:cs typeface="Times New Roman" panose="02020603050405020304" pitchFamily="18" charset="0"/>
              </a:rPr>
              <a:t>Thank You</a:t>
            </a:r>
            <a:endParaRPr lang="en-US" sz="54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110" name="TextShape 3"/>
          <p:cNvSpPr txBox="1"/>
          <p:nvPr/>
        </p:nvSpPr>
        <p:spPr>
          <a:xfrm>
            <a:off x="6553080" y="6356520"/>
            <a:ext cx="2133360" cy="364680"/>
          </a:xfrm>
          <a:prstGeom prst="rect">
            <a:avLst/>
          </a:prstGeom>
          <a:noFill/>
          <a:ln>
            <a:noFill/>
          </a:ln>
        </p:spPr>
        <p:txBody>
          <a:bodyPr anchor="ctr">
            <a:noAutofit/>
          </a:bodyPr>
          <a:lstStyle/>
          <a:p>
            <a:pPr algn="r">
              <a:lnSpc>
                <a:spcPct val="100000"/>
              </a:lnSpc>
            </a:pPr>
            <a:fld id="{4D4FEEEE-7AC5-48A9-86F4-13448BE87B58}" type="slidenum">
              <a:rPr lang="en-US" sz="1200" b="1" strike="noStrike" spc="-1">
                <a:solidFill>
                  <a:srgbClr val="000000"/>
                </a:solidFill>
                <a:latin typeface="Calibri"/>
                <a:ea typeface="MS PGothic"/>
              </a:rPr>
              <a:pPr algn="r">
                <a:lnSpc>
                  <a:spcPct val="100000"/>
                </a:lnSpc>
              </a:pPr>
              <a:t>15</a:t>
            </a:fld>
            <a:endParaRPr lang="en-GB" sz="1200" b="0" strike="noStrike" spc="-1">
              <a:latin typeface="Times New Roman"/>
            </a:endParaRPr>
          </a:p>
        </p:txBody>
      </p:sp>
    </p:spTree>
    <p:extLst>
      <p:ext uri="{BB962C8B-B14F-4D97-AF65-F5344CB8AC3E}">
        <p14:creationId xmlns:p14="http://schemas.microsoft.com/office/powerpoint/2010/main" val="2834479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553185" y="0"/>
            <a:ext cx="6019560" cy="837720"/>
          </a:xfrm>
          <a:prstGeom prst="rect">
            <a:avLst/>
          </a:prstGeom>
          <a:noFill/>
          <a:ln w="9360">
            <a:noFill/>
          </a:ln>
        </p:spPr>
        <p:txBody>
          <a:bodyPr anchor="ctr">
            <a:noAutofit/>
          </a:bodyPr>
          <a:lstStyle/>
          <a:p>
            <a:pPr algn="ctr">
              <a:lnSpc>
                <a:spcPct val="100000"/>
              </a:lnSpc>
            </a:pPr>
            <a:r>
              <a:rPr lang="en-US" sz="3000" b="0" strike="noStrike" spc="-1" dirty="0">
                <a:solidFill>
                  <a:srgbClr val="000000"/>
                </a:solidFill>
                <a:latin typeface="Times New Roman" panose="02020603050405020304" pitchFamily="18" charset="0"/>
                <a:cs typeface="Times New Roman" panose="02020603050405020304" pitchFamily="18" charset="0"/>
              </a:rPr>
              <a:t>Introduction</a:t>
            </a:r>
          </a:p>
        </p:txBody>
      </p:sp>
      <p:sp>
        <p:nvSpPr>
          <p:cNvPr id="110" name="TextShape 3"/>
          <p:cNvSpPr txBox="1"/>
          <p:nvPr/>
        </p:nvSpPr>
        <p:spPr>
          <a:xfrm>
            <a:off x="6553080" y="6356520"/>
            <a:ext cx="2133360" cy="364680"/>
          </a:xfrm>
          <a:prstGeom prst="rect">
            <a:avLst/>
          </a:prstGeom>
          <a:noFill/>
          <a:ln>
            <a:noFill/>
          </a:ln>
        </p:spPr>
        <p:txBody>
          <a:bodyPr anchor="ctr">
            <a:noAutofit/>
          </a:bodyPr>
          <a:lstStyle/>
          <a:p>
            <a:pPr algn="r">
              <a:lnSpc>
                <a:spcPct val="100000"/>
              </a:lnSpc>
            </a:pPr>
            <a:fld id="{4D4FEEEE-7AC5-48A9-86F4-13448BE87B58}" type="slidenum">
              <a:rPr lang="en-US" sz="1200" b="1" strike="noStrike" spc="-1">
                <a:solidFill>
                  <a:srgbClr val="000000"/>
                </a:solidFill>
                <a:latin typeface="Calibri"/>
                <a:ea typeface="MS PGothic"/>
              </a:rPr>
              <a:pPr algn="r">
                <a:lnSpc>
                  <a:spcPct val="100000"/>
                </a:lnSpc>
              </a:pPr>
              <a:t>2</a:t>
            </a:fld>
            <a:endParaRPr lang="en-GB" sz="1200" b="0" strike="noStrike" spc="-1">
              <a:latin typeface="Times New Roman"/>
            </a:endParaRPr>
          </a:p>
        </p:txBody>
      </p:sp>
      <p:sp>
        <p:nvSpPr>
          <p:cNvPr id="5" name="TextShape 2"/>
          <p:cNvSpPr txBox="1"/>
          <p:nvPr/>
        </p:nvSpPr>
        <p:spPr>
          <a:xfrm>
            <a:off x="164008" y="1109742"/>
            <a:ext cx="8838720" cy="5246778"/>
          </a:xfrm>
          <a:prstGeom prst="rect">
            <a:avLst/>
          </a:prstGeom>
          <a:noFill/>
          <a:ln w="9360">
            <a:noFill/>
          </a:ln>
        </p:spPr>
        <p:txBody>
          <a:bodyPr>
            <a:noAutofit/>
          </a:bodyPr>
          <a:lstStyle/>
          <a:p>
            <a:pPr lvl="0" algn="just">
              <a:lnSpc>
                <a:spcPct val="107000"/>
              </a:lnSpc>
            </a:pPr>
            <a:r>
              <a:rPr lang="en-US" sz="1600" dirty="0"/>
              <a:t>Doc4Docs is a web application designed to address these challenges by providing a secure and user-friendly platform for storing and managing medical documents. </a:t>
            </a:r>
          </a:p>
          <a:p>
            <a:pPr lvl="0" algn="just">
              <a:lnSpc>
                <a:spcPct val="107000"/>
              </a:lnSpc>
            </a:pPr>
            <a:r>
              <a:rPr lang="en-US" sz="1600" dirty="0"/>
              <a:t>This application aims to:</a:t>
            </a:r>
          </a:p>
          <a:p>
            <a:pPr lvl="0" algn="just">
              <a:lnSpc>
                <a:spcPct val="107000"/>
              </a:lnSpc>
            </a:pPr>
            <a:r>
              <a:rPr lang="en-US" sz="1600" dirty="0"/>
              <a:t> </a:t>
            </a:r>
          </a:p>
          <a:p>
            <a:pPr lvl="0" algn="just">
              <a:lnSpc>
                <a:spcPct val="107000"/>
              </a:lnSpc>
            </a:pPr>
            <a:r>
              <a:rPr lang="en-US" sz="1600" dirty="0"/>
              <a:t>• Enable patients to upload, store, and organize their medical records and documents digitally, ensuring they are never lost and can be accessed anytime, anywhere.</a:t>
            </a:r>
          </a:p>
          <a:p>
            <a:pPr lvl="0" algn="just">
              <a:lnSpc>
                <a:spcPct val="107000"/>
              </a:lnSpc>
            </a:pPr>
            <a:endParaRPr lang="en-US" sz="1600" dirty="0"/>
          </a:p>
          <a:p>
            <a:pPr lvl="0" algn="just">
              <a:lnSpc>
                <a:spcPct val="107000"/>
              </a:lnSpc>
            </a:pPr>
            <a:r>
              <a:rPr lang="en-US" sz="1600" dirty="0"/>
              <a:t> • Allow doctors to save, access, and manage their patients' medical records efficiently, enhancing their ability to provide timely and accurate medical care.</a:t>
            </a:r>
          </a:p>
          <a:p>
            <a:pPr lvl="0" algn="just">
              <a:lnSpc>
                <a:spcPct val="107000"/>
              </a:lnSpc>
            </a:pPr>
            <a:endParaRPr lang="en-US" sz="1600" dirty="0"/>
          </a:p>
          <a:p>
            <a:pPr lvl="0" algn="just">
              <a:lnSpc>
                <a:spcPct val="107000"/>
              </a:lnSpc>
            </a:pPr>
            <a:r>
              <a:rPr lang="en-US" sz="1600" dirty="0"/>
              <a:t> • Serve as a comprehensive solution for both government and private healthcare organizations, facilitating better healthcare management and record-keeping practices.</a:t>
            </a:r>
          </a:p>
          <a:p>
            <a:pPr lvl="0" algn="just">
              <a:lnSpc>
                <a:spcPct val="107000"/>
              </a:lnSpc>
            </a:pPr>
            <a:endParaRPr lang="en-US" sz="1600" dirty="0"/>
          </a:p>
          <a:p>
            <a:pPr lvl="0" algn="just">
              <a:lnSpc>
                <a:spcPct val="107000"/>
              </a:lnSpc>
            </a:pPr>
            <a:r>
              <a:rPr lang="en-US" sz="1600" dirty="0"/>
              <a:t> • Provide a user experience similar to the </a:t>
            </a:r>
            <a:r>
              <a:rPr lang="en-US" sz="1600" dirty="0" err="1"/>
              <a:t>DigiLocker</a:t>
            </a:r>
            <a:r>
              <a:rPr lang="en-US" sz="1600" dirty="0"/>
              <a:t> app, ensuring familiarity and ease of use for users. </a:t>
            </a:r>
          </a:p>
          <a:p>
            <a:pPr lvl="0" algn="just">
              <a:lnSpc>
                <a:spcPct val="107000"/>
              </a:lnSpc>
            </a:pPr>
            <a:endParaRPr lang="en-US" sz="1600" dirty="0"/>
          </a:p>
          <a:p>
            <a:pPr lvl="0" algn="just">
              <a:lnSpc>
                <a:spcPct val="107000"/>
              </a:lnSpc>
            </a:pPr>
            <a:r>
              <a:rPr lang="en-US" sz="1600" dirty="0"/>
              <a:t>By implementing Doc4Docs, we aim to streamline the medical record management process, improve the quality of healthcare services, and ensure the safety and accessibility of medical documents for both patients and healthcare providers.</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553185" y="0"/>
            <a:ext cx="6019560" cy="837720"/>
          </a:xfrm>
          <a:prstGeom prst="rect">
            <a:avLst/>
          </a:prstGeom>
          <a:noFill/>
          <a:ln w="9360">
            <a:noFill/>
          </a:ln>
        </p:spPr>
        <p:txBody>
          <a:bodyPr anchor="ctr">
            <a:noAutofit/>
          </a:bodyPr>
          <a:lstStyle/>
          <a:p>
            <a:pPr algn="ctr">
              <a:lnSpc>
                <a:spcPct val="100000"/>
              </a:lnSpc>
            </a:pPr>
            <a:r>
              <a:rPr lang="en-US" sz="3000" b="0" strike="noStrike" spc="-1" dirty="0">
                <a:solidFill>
                  <a:srgbClr val="000000"/>
                </a:solidFill>
                <a:latin typeface="Times New Roman" panose="02020603050405020304" pitchFamily="18" charset="0"/>
                <a:cs typeface="Times New Roman" panose="02020603050405020304" pitchFamily="18" charset="0"/>
              </a:rPr>
              <a:t>Title</a:t>
            </a:r>
          </a:p>
        </p:txBody>
      </p:sp>
      <p:sp>
        <p:nvSpPr>
          <p:cNvPr id="110" name="TextShape 3"/>
          <p:cNvSpPr txBox="1"/>
          <p:nvPr/>
        </p:nvSpPr>
        <p:spPr>
          <a:xfrm>
            <a:off x="6553080" y="6356520"/>
            <a:ext cx="2133360" cy="364680"/>
          </a:xfrm>
          <a:prstGeom prst="rect">
            <a:avLst/>
          </a:prstGeom>
          <a:noFill/>
          <a:ln>
            <a:noFill/>
          </a:ln>
        </p:spPr>
        <p:txBody>
          <a:bodyPr anchor="ctr">
            <a:noAutofit/>
          </a:bodyPr>
          <a:lstStyle/>
          <a:p>
            <a:pPr algn="r">
              <a:lnSpc>
                <a:spcPct val="100000"/>
              </a:lnSpc>
            </a:pPr>
            <a:fld id="{4D4FEEEE-7AC5-48A9-86F4-13448BE87B58}" type="slidenum">
              <a:rPr lang="en-US" sz="1200" b="1" strike="noStrike" spc="-1">
                <a:solidFill>
                  <a:srgbClr val="000000"/>
                </a:solidFill>
                <a:latin typeface="Calibri"/>
                <a:ea typeface="MS PGothic"/>
              </a:rPr>
              <a:pPr algn="r">
                <a:lnSpc>
                  <a:spcPct val="100000"/>
                </a:lnSpc>
              </a:pPr>
              <a:t>3</a:t>
            </a:fld>
            <a:endParaRPr lang="en-GB" sz="1200" b="0" strike="noStrike" spc="-1">
              <a:latin typeface="Times New Roman"/>
            </a:endParaRPr>
          </a:p>
        </p:txBody>
      </p:sp>
      <p:sp>
        <p:nvSpPr>
          <p:cNvPr id="5" name="TextShape 2"/>
          <p:cNvSpPr txBox="1"/>
          <p:nvPr/>
        </p:nvSpPr>
        <p:spPr>
          <a:xfrm>
            <a:off x="993058" y="2536722"/>
            <a:ext cx="7157883" cy="2831487"/>
          </a:xfrm>
          <a:prstGeom prst="rect">
            <a:avLst/>
          </a:prstGeom>
          <a:noFill/>
          <a:ln w="9360">
            <a:noFill/>
          </a:ln>
        </p:spPr>
        <p:txBody>
          <a:bodyPr>
            <a:noAutofit/>
          </a:bodyPr>
          <a:lstStyle/>
          <a:p>
            <a:pPr algn="ctr">
              <a:lnSpc>
                <a:spcPct val="100000"/>
              </a:lnSpc>
              <a:spcBef>
                <a:spcPts val="400"/>
              </a:spcBef>
            </a:pPr>
            <a:r>
              <a:rPr lang="en-US" sz="4000" spc="-1" dirty="0">
                <a:solidFill>
                  <a:srgbClr val="000000"/>
                </a:solidFill>
                <a:latin typeface="Times New Roman" panose="02020603050405020304" pitchFamily="18" charset="0"/>
                <a:cs typeface="Times New Roman" panose="02020603050405020304" pitchFamily="18" charset="0"/>
              </a:rPr>
              <a:t>Docs4Doc</a:t>
            </a:r>
            <a:endParaRPr lang="en-US" sz="4000" b="0" strike="noStrike" spc="-1"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430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553185" y="0"/>
            <a:ext cx="6019560" cy="837720"/>
          </a:xfrm>
          <a:prstGeom prst="rect">
            <a:avLst/>
          </a:prstGeom>
          <a:noFill/>
          <a:ln w="9360">
            <a:noFill/>
          </a:ln>
        </p:spPr>
        <p:txBody>
          <a:bodyPr anchor="ctr">
            <a:noAutofit/>
          </a:bodyPr>
          <a:lstStyle/>
          <a:p>
            <a:pPr algn="ctr">
              <a:lnSpc>
                <a:spcPct val="100000"/>
              </a:lnSpc>
            </a:pPr>
            <a:r>
              <a:rPr lang="en-US" sz="3000" b="0" strike="noStrike" spc="-1" dirty="0">
                <a:solidFill>
                  <a:srgbClr val="000000"/>
                </a:solidFill>
                <a:latin typeface="Times New Roman" panose="02020603050405020304" pitchFamily="18" charset="0"/>
                <a:cs typeface="Times New Roman" panose="02020603050405020304" pitchFamily="18" charset="0"/>
              </a:rPr>
              <a:t>Objective</a:t>
            </a:r>
          </a:p>
        </p:txBody>
      </p:sp>
      <p:sp>
        <p:nvSpPr>
          <p:cNvPr id="110" name="TextShape 3"/>
          <p:cNvSpPr txBox="1"/>
          <p:nvPr/>
        </p:nvSpPr>
        <p:spPr>
          <a:xfrm>
            <a:off x="6553080" y="6356520"/>
            <a:ext cx="2133360" cy="364680"/>
          </a:xfrm>
          <a:prstGeom prst="rect">
            <a:avLst/>
          </a:prstGeom>
          <a:noFill/>
          <a:ln>
            <a:noFill/>
          </a:ln>
        </p:spPr>
        <p:txBody>
          <a:bodyPr anchor="ctr">
            <a:noAutofit/>
          </a:bodyPr>
          <a:lstStyle/>
          <a:p>
            <a:pPr algn="r">
              <a:lnSpc>
                <a:spcPct val="100000"/>
              </a:lnSpc>
            </a:pPr>
            <a:fld id="{4D4FEEEE-7AC5-48A9-86F4-13448BE87B58}" type="slidenum">
              <a:rPr lang="en-US" sz="1200" b="1" strike="noStrike" spc="-1">
                <a:solidFill>
                  <a:srgbClr val="000000"/>
                </a:solidFill>
                <a:latin typeface="Calibri"/>
                <a:ea typeface="MS PGothic"/>
              </a:rPr>
              <a:pPr algn="r">
                <a:lnSpc>
                  <a:spcPct val="100000"/>
                </a:lnSpc>
              </a:pPr>
              <a:t>4</a:t>
            </a:fld>
            <a:endParaRPr lang="en-GB" sz="1200" b="0" strike="noStrike" spc="-1">
              <a:latin typeface="Times New Roman"/>
            </a:endParaRPr>
          </a:p>
        </p:txBody>
      </p:sp>
      <p:sp>
        <p:nvSpPr>
          <p:cNvPr id="5" name="TextShape 2"/>
          <p:cNvSpPr txBox="1"/>
          <p:nvPr/>
        </p:nvSpPr>
        <p:spPr>
          <a:xfrm>
            <a:off x="553185" y="1004864"/>
            <a:ext cx="7597756" cy="5366435"/>
          </a:xfrm>
          <a:prstGeom prst="rect">
            <a:avLst/>
          </a:prstGeom>
          <a:noFill/>
          <a:ln w="9360">
            <a:noFill/>
          </a:ln>
        </p:spPr>
        <p:txBody>
          <a:bodyPr>
            <a:noAutofit/>
          </a:bodyPr>
          <a:lstStyle/>
          <a:p>
            <a:pPr algn="l"/>
            <a:r>
              <a:rPr lang="en-US" sz="2000" b="0" i="0" dirty="0">
                <a:solidFill>
                  <a:srgbClr val="374151"/>
                </a:solidFill>
                <a:effectLst/>
                <a:latin typeface="__Inter_36bd41"/>
              </a:rPr>
              <a:t>Based on the description of Doc4Docs, some potential objectives for the web application could be:</a:t>
            </a:r>
          </a:p>
          <a:p>
            <a:pPr algn="l"/>
            <a:endParaRPr lang="en-US" sz="2000" b="0" i="0" dirty="0">
              <a:solidFill>
                <a:srgbClr val="374151"/>
              </a:solidFill>
              <a:effectLst/>
              <a:latin typeface="__Inter_36bd41"/>
            </a:endParaRPr>
          </a:p>
          <a:p>
            <a:pPr algn="l">
              <a:buFont typeface="+mj-lt"/>
              <a:buAutoNum type="arabicPeriod"/>
            </a:pPr>
            <a:r>
              <a:rPr lang="en-US" sz="2000" b="1" i="0" dirty="0">
                <a:solidFill>
                  <a:srgbClr val="374151"/>
                </a:solidFill>
                <a:effectLst/>
                <a:latin typeface="__Inter_36bd41"/>
              </a:rPr>
              <a:t>Secure Storage</a:t>
            </a:r>
            <a:r>
              <a:rPr lang="en-US" sz="2000" b="0" i="0" dirty="0">
                <a:solidFill>
                  <a:srgbClr val="374151"/>
                </a:solidFill>
                <a:effectLst/>
                <a:latin typeface="__Inter_36bd41"/>
              </a:rPr>
              <a:t>: Provide a secure and compliant platform for storing sensitive medical documents, ensuring the confidentiality, integrity, and availability of patient data.</a:t>
            </a:r>
          </a:p>
          <a:p>
            <a:pPr algn="l">
              <a:buFont typeface="+mj-lt"/>
              <a:buAutoNum type="arabicPeriod"/>
            </a:pPr>
            <a:r>
              <a:rPr lang="en-US" sz="2000" b="1" i="0" dirty="0">
                <a:solidFill>
                  <a:srgbClr val="374151"/>
                </a:solidFill>
                <a:effectLst/>
                <a:latin typeface="__Inter_36bd41"/>
              </a:rPr>
              <a:t>Streamlined Document Management</a:t>
            </a:r>
            <a:r>
              <a:rPr lang="en-US" sz="2000" b="0" i="0" dirty="0">
                <a:solidFill>
                  <a:srgbClr val="374151"/>
                </a:solidFill>
                <a:effectLst/>
                <a:latin typeface="__Inter_36bd41"/>
              </a:rPr>
              <a:t>: Offer a user-friendly interface for managing medical documents, including uploading, organizing, and retrieving documents efficiently.</a:t>
            </a:r>
          </a:p>
          <a:p>
            <a:pPr algn="l">
              <a:buFont typeface="+mj-lt"/>
              <a:buAutoNum type="arabicPeriod"/>
            </a:pPr>
            <a:r>
              <a:rPr lang="en-US" sz="2000" b="1" i="0" dirty="0">
                <a:solidFill>
                  <a:srgbClr val="374151"/>
                </a:solidFill>
                <a:effectLst/>
                <a:latin typeface="__Inter_36bd41"/>
              </a:rPr>
              <a:t>Centralized Access</a:t>
            </a:r>
            <a:r>
              <a:rPr lang="en-US" sz="2000" b="0" i="0" dirty="0">
                <a:solidFill>
                  <a:srgbClr val="374151"/>
                </a:solidFill>
                <a:effectLst/>
                <a:latin typeface="__Inter_36bd41"/>
              </a:rPr>
              <a:t>: Enable authorized healthcare professionals to access patient documents from a single, centralized location, reducing the need for physical storage and minimizing the risk of lost or misplaced documents.</a:t>
            </a:r>
          </a:p>
          <a:p>
            <a:pPr algn="l">
              <a:buFont typeface="+mj-lt"/>
              <a:buAutoNum type="arabicPeriod"/>
            </a:pPr>
            <a:r>
              <a:rPr lang="en-US" sz="2000" b="1" i="0" dirty="0">
                <a:solidFill>
                  <a:srgbClr val="374151"/>
                </a:solidFill>
                <a:effectLst/>
                <a:latin typeface="__Inter_36bd41"/>
              </a:rPr>
              <a:t>Collaboration and Sharing</a:t>
            </a:r>
            <a:r>
              <a:rPr lang="en-US" sz="2000" b="0" i="0" dirty="0">
                <a:solidFill>
                  <a:srgbClr val="374151"/>
                </a:solidFill>
                <a:effectLst/>
                <a:latin typeface="__Inter_36bd41"/>
              </a:rPr>
              <a:t>: Facilitate secure sharing and collaboration of medical documents among healthcare professionals, patients, and other authorized stakeholders.</a:t>
            </a:r>
          </a:p>
          <a:p>
            <a:pPr lvl="0" algn="just">
              <a:lnSpc>
                <a:spcPct val="107000"/>
              </a:lnSpc>
              <a:spcAft>
                <a:spcPts val="800"/>
              </a:spcAft>
              <a:tabLst>
                <a:tab pos="457200" algn="l"/>
              </a:tabLst>
            </a:pPr>
            <a:endParaRPr lang="en-US" sz="2000" b="0" strike="noStrike" spc="-1"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3343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553185" y="0"/>
            <a:ext cx="6019560" cy="837720"/>
          </a:xfrm>
          <a:prstGeom prst="rect">
            <a:avLst/>
          </a:prstGeom>
          <a:noFill/>
          <a:ln w="9360">
            <a:noFill/>
          </a:ln>
        </p:spPr>
        <p:txBody>
          <a:bodyPr anchor="ctr">
            <a:noAutofit/>
          </a:bodyPr>
          <a:lstStyle/>
          <a:p>
            <a:pPr algn="ctr">
              <a:lnSpc>
                <a:spcPct val="100000"/>
              </a:lnSpc>
            </a:pPr>
            <a:r>
              <a:rPr lang="en-US" sz="3000" b="0" strike="noStrike" spc="-1" dirty="0">
                <a:solidFill>
                  <a:srgbClr val="000000"/>
                </a:solidFill>
                <a:latin typeface="Times New Roman" panose="02020603050405020304" pitchFamily="18" charset="0"/>
                <a:cs typeface="Times New Roman" panose="02020603050405020304" pitchFamily="18" charset="0"/>
              </a:rPr>
              <a:t>Key Learnings</a:t>
            </a:r>
          </a:p>
        </p:txBody>
      </p:sp>
      <p:sp>
        <p:nvSpPr>
          <p:cNvPr id="110" name="TextShape 3"/>
          <p:cNvSpPr txBox="1"/>
          <p:nvPr/>
        </p:nvSpPr>
        <p:spPr>
          <a:xfrm>
            <a:off x="6553080" y="6356520"/>
            <a:ext cx="2133360" cy="364680"/>
          </a:xfrm>
          <a:prstGeom prst="rect">
            <a:avLst/>
          </a:prstGeom>
          <a:noFill/>
          <a:ln>
            <a:noFill/>
          </a:ln>
        </p:spPr>
        <p:txBody>
          <a:bodyPr anchor="ctr">
            <a:noAutofit/>
          </a:bodyPr>
          <a:lstStyle/>
          <a:p>
            <a:pPr algn="r">
              <a:lnSpc>
                <a:spcPct val="100000"/>
              </a:lnSpc>
            </a:pPr>
            <a:fld id="{4D4FEEEE-7AC5-48A9-86F4-13448BE87B58}" type="slidenum">
              <a:rPr lang="en-US" sz="1200" b="1" strike="noStrike" spc="-1">
                <a:solidFill>
                  <a:srgbClr val="000000"/>
                </a:solidFill>
                <a:latin typeface="Calibri"/>
                <a:ea typeface="MS PGothic"/>
              </a:rPr>
              <a:pPr algn="r">
                <a:lnSpc>
                  <a:spcPct val="100000"/>
                </a:lnSpc>
              </a:pPr>
              <a:t>5</a:t>
            </a:fld>
            <a:endParaRPr lang="en-GB" sz="1200" b="0" strike="noStrike" spc="-1">
              <a:latin typeface="Times New Roman"/>
            </a:endParaRPr>
          </a:p>
        </p:txBody>
      </p:sp>
      <p:sp>
        <p:nvSpPr>
          <p:cNvPr id="5" name="TextShape 2"/>
          <p:cNvSpPr txBox="1"/>
          <p:nvPr/>
        </p:nvSpPr>
        <p:spPr>
          <a:xfrm>
            <a:off x="553185" y="1319504"/>
            <a:ext cx="7597756" cy="4286661"/>
          </a:xfrm>
          <a:prstGeom prst="rect">
            <a:avLst/>
          </a:prstGeom>
          <a:noFill/>
          <a:ln w="9360">
            <a:noFill/>
          </a:ln>
        </p:spPr>
        <p:txBody>
          <a:bodyPr>
            <a:noAutofit/>
          </a:bodyPr>
          <a:lstStyle/>
          <a:p>
            <a:pPr marL="342900" indent="-342900" algn="just">
              <a:lnSpc>
                <a:spcPct val="107000"/>
              </a:lnSpc>
              <a:spcAft>
                <a:spcPts val="800"/>
              </a:spcAft>
              <a:buFont typeface="Arial" panose="020B0604020202020204" pitchFamily="34" charset="0"/>
              <a:buChar char="•"/>
              <a:tabLst>
                <a:tab pos="457200" algn="l"/>
              </a:tabLst>
            </a:pPr>
            <a:r>
              <a:rPr lang="en-US" sz="2000" b="1" i="0" dirty="0">
                <a:solidFill>
                  <a:srgbClr val="374151"/>
                </a:solidFill>
                <a:effectLst/>
                <a:latin typeface="__Inter_36bd41"/>
              </a:rPr>
              <a:t>Importance of Security and Compliance</a:t>
            </a:r>
            <a:r>
              <a:rPr lang="en-US" sz="2000" b="0" i="0" dirty="0">
                <a:solidFill>
                  <a:srgbClr val="374151"/>
                </a:solidFill>
                <a:effectLst/>
                <a:latin typeface="__Inter_36bd41"/>
              </a:rPr>
              <a:t>: The need for a secure and compliant platform to protect sensitive medical documents and patient data, highlighting the significance of adhering to regulations like HIPAA.</a:t>
            </a:r>
          </a:p>
          <a:p>
            <a:pPr marL="342900" lvl="0" indent="-342900" algn="just">
              <a:lnSpc>
                <a:spcPct val="107000"/>
              </a:lnSpc>
              <a:spcAft>
                <a:spcPts val="800"/>
              </a:spcAft>
              <a:buFont typeface="Arial" panose="020B0604020202020204" pitchFamily="34" charset="0"/>
              <a:buChar char="•"/>
              <a:tabLst>
                <a:tab pos="457200" algn="l"/>
              </a:tabLst>
            </a:pPr>
            <a:endParaRPr lang="en-US" sz="2000" b="0" strike="noStrike" spc="-1" dirty="0">
              <a:solidFill>
                <a:srgbClr val="000000"/>
              </a:solidFill>
              <a:latin typeface="Times New Roman" panose="02020603050405020304" pitchFamily="18" charset="0"/>
              <a:cs typeface="Times New Roman" panose="02020603050405020304" pitchFamily="18" charset="0"/>
            </a:endParaRPr>
          </a:p>
          <a:p>
            <a:pPr marL="342900" indent="-342900" algn="just">
              <a:lnSpc>
                <a:spcPct val="107000"/>
              </a:lnSpc>
              <a:spcAft>
                <a:spcPts val="800"/>
              </a:spcAft>
              <a:buFont typeface="Arial" panose="020B0604020202020204" pitchFamily="34" charset="0"/>
              <a:buChar char="•"/>
              <a:tabLst>
                <a:tab pos="457200" algn="l"/>
              </a:tabLst>
            </a:pPr>
            <a:r>
              <a:rPr lang="en-US" sz="2000" b="1" i="0" dirty="0">
                <a:solidFill>
                  <a:srgbClr val="374151"/>
                </a:solidFill>
                <a:effectLst/>
                <a:latin typeface="__Inter_36bd41"/>
              </a:rPr>
              <a:t>Patient Empowerment and Engagement</a:t>
            </a:r>
            <a:r>
              <a:rPr lang="en-US" sz="2000" b="0" i="0" dirty="0">
                <a:solidFill>
                  <a:srgbClr val="374151"/>
                </a:solidFill>
                <a:effectLst/>
                <a:latin typeface="__Inter_36bd41"/>
              </a:rPr>
              <a:t>: The role of a document management platform in promoting patient empowerment and engagement, enabling patients to take a more active role in their healthcare through secure access to their medical documents.</a:t>
            </a:r>
          </a:p>
          <a:p>
            <a:pPr marL="342900" lvl="0" indent="-342900" algn="just">
              <a:lnSpc>
                <a:spcPct val="107000"/>
              </a:lnSpc>
              <a:spcAft>
                <a:spcPts val="800"/>
              </a:spcAft>
              <a:buFont typeface="Arial" panose="020B0604020202020204" pitchFamily="34" charset="0"/>
              <a:buChar char="•"/>
              <a:tabLst>
                <a:tab pos="457200" algn="l"/>
              </a:tabLst>
            </a:pPr>
            <a:endParaRPr lang="en-US" sz="2000" spc="-1" dirty="0">
              <a:solidFill>
                <a:srgbClr val="000000"/>
              </a:solidFill>
              <a:latin typeface="Times New Roman" panose="02020603050405020304" pitchFamily="18" charset="0"/>
              <a:cs typeface="Times New Roman" panose="02020603050405020304" pitchFamily="18" charset="0"/>
            </a:endParaRPr>
          </a:p>
          <a:p>
            <a:pPr marL="342900" indent="-342900" algn="just">
              <a:lnSpc>
                <a:spcPct val="107000"/>
              </a:lnSpc>
              <a:spcAft>
                <a:spcPts val="800"/>
              </a:spcAft>
              <a:buFont typeface="Arial" panose="020B0604020202020204" pitchFamily="34" charset="0"/>
              <a:buChar char="•"/>
              <a:tabLst>
                <a:tab pos="457200" algn="l"/>
              </a:tabLst>
            </a:pPr>
            <a:r>
              <a:rPr lang="en-US" sz="2000" b="1" i="0" dirty="0">
                <a:solidFill>
                  <a:srgbClr val="374151"/>
                </a:solidFill>
                <a:effectLst/>
                <a:latin typeface="__Inter_36bd41"/>
              </a:rPr>
              <a:t>Scalability and Flexibility</a:t>
            </a:r>
            <a:r>
              <a:rPr lang="en-US" sz="2000" b="0" i="0" dirty="0">
                <a:solidFill>
                  <a:srgbClr val="374151"/>
                </a:solidFill>
                <a:effectLst/>
                <a:latin typeface="__Inter_36bd41"/>
              </a:rPr>
              <a:t>: The importance of designing a platform that can adapt to growing document volumes, user bases, and evolving healthcare needs, ensuring long-term sustainability and relevance.</a:t>
            </a:r>
          </a:p>
          <a:p>
            <a:pPr marL="342900" lvl="0" indent="-342900" algn="just">
              <a:lnSpc>
                <a:spcPct val="107000"/>
              </a:lnSpc>
              <a:spcAft>
                <a:spcPts val="800"/>
              </a:spcAft>
              <a:buFont typeface="Arial" panose="020B0604020202020204" pitchFamily="34" charset="0"/>
              <a:buChar char="•"/>
              <a:tabLst>
                <a:tab pos="457200" algn="l"/>
              </a:tabLst>
            </a:pPr>
            <a:endParaRPr lang="en-US" sz="2000" b="0" strike="noStrike" spc="-1"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9148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5E0B5-90AF-9656-9F47-04A79280936A}"/>
              </a:ext>
            </a:extLst>
          </p:cNvPr>
          <p:cNvSpPr>
            <a:spLocks noGrp="1"/>
          </p:cNvSpPr>
          <p:nvPr>
            <p:ph type="title"/>
          </p:nvPr>
        </p:nvSpPr>
        <p:spPr>
          <a:xfrm>
            <a:off x="117987" y="235974"/>
            <a:ext cx="6843252" cy="914040"/>
          </a:xfrm>
        </p:spPr>
        <p:txBody>
          <a:bodyPr/>
          <a:lstStyle/>
          <a:p>
            <a:r>
              <a:rPr lang="en-US" sz="3000" dirty="0">
                <a:latin typeface="Times New Roman" panose="02020603050405020304" pitchFamily="18" charset="0"/>
                <a:cs typeface="Times New Roman" panose="02020603050405020304" pitchFamily="18" charset="0"/>
              </a:rPr>
              <a:t>Options Available to Execute the Project</a:t>
            </a:r>
            <a:br>
              <a:rPr lang="en-US" sz="3000" dirty="0">
                <a:latin typeface="Times New Roman" panose="02020603050405020304" pitchFamily="18" charset="0"/>
                <a:cs typeface="Times New Roman" panose="02020603050405020304" pitchFamily="18" charset="0"/>
              </a:rPr>
            </a:br>
            <a:endParaRPr lang="en-IN" sz="3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7978F206-AA88-D634-791C-4D4C0BACFCB7}"/>
              </a:ext>
            </a:extLst>
          </p:cNvPr>
          <p:cNvSpPr>
            <a:spLocks noGrp="1"/>
          </p:cNvSpPr>
          <p:nvPr>
            <p:ph type="subTitle"/>
          </p:nvPr>
        </p:nvSpPr>
        <p:spPr>
          <a:xfrm>
            <a:off x="457200" y="432619"/>
            <a:ext cx="7762568" cy="5149181"/>
          </a:xfrm>
        </p:spPr>
        <p:txBody>
          <a:bodyPr/>
          <a:lstStyle/>
          <a:p>
            <a:pPr marL="342900" indent="-34290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Programming Language: </a:t>
            </a:r>
            <a:r>
              <a:rPr lang="en-IN" sz="2000" dirty="0">
                <a:latin typeface="Times New Roman" panose="02020603050405020304" pitchFamily="18" charset="0"/>
                <a:cs typeface="Times New Roman" panose="02020603050405020304" pitchFamily="18" charset="0"/>
              </a:rPr>
              <a:t>HTML, CSS, </a:t>
            </a:r>
            <a:r>
              <a:rPr lang="en-IN" sz="2000" dirty="0" err="1">
                <a:latin typeface="Times New Roman" panose="02020603050405020304" pitchFamily="18" charset="0"/>
                <a:cs typeface="Times New Roman" panose="02020603050405020304" pitchFamily="18" charset="0"/>
              </a:rPr>
              <a:t>Javascript</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Frameworks: </a:t>
            </a:r>
            <a:r>
              <a:rPr lang="en-IN" sz="2000" dirty="0">
                <a:latin typeface="Times New Roman" panose="02020603050405020304" pitchFamily="18" charset="0"/>
                <a:cs typeface="Times New Roman" panose="02020603050405020304" pitchFamily="18" charset="0"/>
              </a:rPr>
              <a:t>Express.js (Node.js) , Tailwind (CSS)</a:t>
            </a:r>
          </a:p>
          <a:p>
            <a:pPr marL="342900" indent="-34290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Database: </a:t>
            </a:r>
            <a:r>
              <a:rPr lang="en-IN" sz="2000" dirty="0">
                <a:latin typeface="Times New Roman" panose="02020603050405020304" pitchFamily="18" charset="0"/>
                <a:cs typeface="Times New Roman" panose="02020603050405020304" pitchFamily="18" charset="0"/>
              </a:rPr>
              <a:t>MongoDB</a:t>
            </a:r>
          </a:p>
          <a:p>
            <a:pPr marL="342900" indent="-34290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Authentication: </a:t>
            </a:r>
            <a:r>
              <a:rPr lang="en-IN" sz="2000" dirty="0">
                <a:latin typeface="Times New Roman" panose="02020603050405020304" pitchFamily="18" charset="0"/>
                <a:cs typeface="Times New Roman" panose="02020603050405020304" pitchFamily="18" charset="0"/>
              </a:rPr>
              <a:t>JWT (JSON Web Tokens)</a:t>
            </a:r>
          </a:p>
        </p:txBody>
      </p:sp>
    </p:spTree>
    <p:extLst>
      <p:ext uri="{BB962C8B-B14F-4D97-AF65-F5344CB8AC3E}">
        <p14:creationId xmlns:p14="http://schemas.microsoft.com/office/powerpoint/2010/main" val="4211829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5E0B5-90AF-9656-9F47-04A79280936A}"/>
              </a:ext>
            </a:extLst>
          </p:cNvPr>
          <p:cNvSpPr>
            <a:spLocks noGrp="1"/>
          </p:cNvSpPr>
          <p:nvPr>
            <p:ph type="title"/>
          </p:nvPr>
        </p:nvSpPr>
        <p:spPr>
          <a:xfrm>
            <a:off x="457200" y="-24401"/>
            <a:ext cx="6843252" cy="914040"/>
          </a:xfrm>
        </p:spPr>
        <p:txBody>
          <a:bodyPr/>
          <a:lstStyle/>
          <a:p>
            <a:r>
              <a:rPr lang="en-IN" sz="3000" dirty="0">
                <a:latin typeface="Times New Roman" panose="02020603050405020304" pitchFamily="18" charset="0"/>
                <a:cs typeface="Times New Roman" panose="02020603050405020304" pitchFamily="18" charset="0"/>
              </a:rPr>
              <a:t>                       Advantages</a:t>
            </a:r>
          </a:p>
        </p:txBody>
      </p:sp>
      <p:sp>
        <p:nvSpPr>
          <p:cNvPr id="3" name="Subtitle 2">
            <a:extLst>
              <a:ext uri="{FF2B5EF4-FFF2-40B4-BE49-F238E27FC236}">
                <a16:creationId xmlns:a16="http://schemas.microsoft.com/office/drawing/2014/main" id="{7978F206-AA88-D634-791C-4D4C0BACFCB7}"/>
              </a:ext>
            </a:extLst>
          </p:cNvPr>
          <p:cNvSpPr>
            <a:spLocks noGrp="1"/>
          </p:cNvSpPr>
          <p:nvPr>
            <p:ph type="subTitle"/>
          </p:nvPr>
        </p:nvSpPr>
        <p:spPr>
          <a:xfrm>
            <a:off x="457200" y="1179871"/>
            <a:ext cx="7762568" cy="5149181"/>
          </a:xfrm>
        </p:spPr>
        <p:txBody>
          <a:bodyPr/>
          <a:lstStyle/>
          <a:p>
            <a:pPr marL="342900" indent="-342900" algn="just">
              <a:lnSpc>
                <a:spcPct val="107000"/>
              </a:lnSpc>
              <a:spcAft>
                <a:spcPts val="800"/>
              </a:spcAft>
              <a:buFont typeface="Arial" panose="020B0604020202020204" pitchFamily="34" charset="0"/>
              <a:buChar char="•"/>
              <a:tabLst>
                <a:tab pos="457200" algn="l"/>
              </a:tabLst>
            </a:pPr>
            <a:r>
              <a:rPr lang="en-US" sz="1800" b="1" i="0" dirty="0">
                <a:solidFill>
                  <a:srgbClr val="374151"/>
                </a:solidFill>
                <a:effectLst/>
                <a:latin typeface="Times New Roman" panose="02020603050405020304" pitchFamily="18" charset="0"/>
                <a:cs typeface="Times New Roman" panose="02020603050405020304" pitchFamily="18" charset="0"/>
              </a:rPr>
              <a:t>Enhanced Security and Compliance</a:t>
            </a:r>
            <a:r>
              <a:rPr lang="en-US" sz="1800" b="0" i="0" dirty="0">
                <a:solidFill>
                  <a:srgbClr val="374151"/>
                </a:solidFill>
                <a:effectLst/>
                <a:latin typeface="Times New Roman" panose="02020603050405020304" pitchFamily="18" charset="0"/>
                <a:cs typeface="Times New Roman" panose="02020603050405020304" pitchFamily="18" charset="0"/>
              </a:rPr>
              <a:t>: Doc4Docs provides a secure and compliant platform for storing and managing sensitive medical documents, reducing the risk of data breaches and ensuring adherence to regulations like HIPAA. This advantage helps protect patient data and maintain the trust of healthcare professionals and patients.</a:t>
            </a:r>
          </a:p>
          <a:p>
            <a:pPr marL="342900" indent="-342900" algn="just">
              <a:lnSpc>
                <a:spcPct val="107000"/>
              </a:lnSpc>
              <a:spcAft>
                <a:spcPts val="800"/>
              </a:spcAft>
              <a:buFont typeface="Arial" panose="020B0604020202020204" pitchFamily="34" charset="0"/>
              <a:buChar char="•"/>
              <a:tabLst>
                <a:tab pos="457200" algn="l"/>
              </a:tabLst>
            </a:pPr>
            <a:r>
              <a:rPr lang="en-US" sz="1800" b="1" i="0" dirty="0">
                <a:effectLst/>
                <a:latin typeface="Times New Roman" panose="02020603050405020304" pitchFamily="18" charset="0"/>
                <a:cs typeface="Times New Roman" panose="02020603050405020304" pitchFamily="18" charset="0"/>
              </a:rPr>
              <a:t>Improved Efficiency and Productivity</a:t>
            </a:r>
            <a:r>
              <a:rPr lang="en-US" sz="1800" b="0" i="0" dirty="0">
                <a:solidFill>
                  <a:srgbClr val="374151"/>
                </a:solidFill>
                <a:effectLst/>
                <a:latin typeface="Times New Roman" panose="02020603050405020304" pitchFamily="18" charset="0"/>
                <a:cs typeface="Times New Roman" panose="02020603050405020304" pitchFamily="18" charset="0"/>
              </a:rPr>
              <a:t>: The user-friendly interface and centralized document management capabilities of Doc4Docs enable healthcare professionals to quickly and easily access, manage, and share medical documents.</a:t>
            </a:r>
          </a:p>
          <a:p>
            <a:pPr marL="342900" indent="-342900" algn="just">
              <a:lnSpc>
                <a:spcPct val="107000"/>
              </a:lnSpc>
              <a:spcAft>
                <a:spcPts val="800"/>
              </a:spcAft>
              <a:buFont typeface="Arial" panose="020B0604020202020204" pitchFamily="34" charset="0"/>
              <a:buChar char="•"/>
              <a:tabLst>
                <a:tab pos="457200" algn="l"/>
              </a:tabLst>
            </a:pPr>
            <a:r>
              <a:rPr lang="en-US" sz="1800" b="1" i="0" dirty="0">
                <a:effectLst/>
                <a:latin typeface="Times New Roman" panose="02020603050405020304" pitchFamily="18" charset="0"/>
                <a:cs typeface="Times New Roman" panose="02020603050405020304" pitchFamily="18" charset="0"/>
              </a:rPr>
              <a:t>Better Collaboration and Patient Outcomes</a:t>
            </a:r>
            <a:r>
              <a:rPr lang="en-US" sz="1800" b="0" i="0" dirty="0">
                <a:solidFill>
                  <a:srgbClr val="374151"/>
                </a:solidFill>
                <a:effectLst/>
                <a:latin typeface="Times New Roman" panose="02020603050405020304" pitchFamily="18" charset="0"/>
                <a:cs typeface="Times New Roman" panose="02020603050405020304" pitchFamily="18" charset="0"/>
              </a:rPr>
              <a:t>: By providing a centralized platform for storing and managing medical documents, Doc4Docs facilitates seamless collaboration among healthcare professionals, patients, and other authorized stakeholders. </a:t>
            </a:r>
          </a:p>
          <a:p>
            <a:pPr marL="342900" lvl="0" indent="-342900" algn="just">
              <a:lnSpc>
                <a:spcPct val="107000"/>
              </a:lnSpc>
              <a:spcAft>
                <a:spcPts val="800"/>
              </a:spcAft>
              <a:buFont typeface="Arial" panose="020B0604020202020204" pitchFamily="34" charset="0"/>
              <a:buChar char="•"/>
              <a:tabLst>
                <a:tab pos="457200" algn="l"/>
              </a:tabLs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19888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B5C45-86FB-DFF2-1D19-3E310E98543D}"/>
              </a:ext>
            </a:extLst>
          </p:cNvPr>
          <p:cNvSpPr>
            <a:spLocks noGrp="1"/>
          </p:cNvSpPr>
          <p:nvPr>
            <p:ph type="title"/>
          </p:nvPr>
        </p:nvSpPr>
        <p:spPr>
          <a:xfrm>
            <a:off x="353961" y="19665"/>
            <a:ext cx="5486040" cy="816077"/>
          </a:xfrm>
        </p:spPr>
        <p:txBody>
          <a:bodyPr/>
          <a:lstStyle/>
          <a:p>
            <a:r>
              <a:rPr lang="en-IN" sz="3000" dirty="0">
                <a:latin typeface="Times New Roman" panose="02020603050405020304" pitchFamily="18" charset="0"/>
                <a:cs typeface="Times New Roman" panose="02020603050405020304" pitchFamily="18" charset="0"/>
              </a:rPr>
              <a:t>                         Snapshots</a:t>
            </a:r>
            <a:endParaRPr lang="en-IN" sz="3000" dirty="0"/>
          </a:p>
        </p:txBody>
      </p:sp>
      <p:pic>
        <p:nvPicPr>
          <p:cNvPr id="4" name="Picture 3">
            <a:extLst>
              <a:ext uri="{FF2B5EF4-FFF2-40B4-BE49-F238E27FC236}">
                <a16:creationId xmlns:a16="http://schemas.microsoft.com/office/drawing/2014/main" id="{CCD09E83-2DE9-1DEB-3BE6-5625406801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961" y="1615318"/>
            <a:ext cx="8514735" cy="4590926"/>
          </a:xfrm>
          <a:prstGeom prst="rect">
            <a:avLst/>
          </a:prstGeom>
        </p:spPr>
      </p:pic>
      <p:sp>
        <p:nvSpPr>
          <p:cNvPr id="5" name="TextBox 4">
            <a:extLst>
              <a:ext uri="{FF2B5EF4-FFF2-40B4-BE49-F238E27FC236}">
                <a16:creationId xmlns:a16="http://schemas.microsoft.com/office/drawing/2014/main" id="{C60824B2-9AC7-ED9B-6FF5-ED7804C53002}"/>
              </a:ext>
            </a:extLst>
          </p:cNvPr>
          <p:cNvSpPr txBox="1"/>
          <p:nvPr/>
        </p:nvSpPr>
        <p:spPr>
          <a:xfrm>
            <a:off x="353961" y="1111046"/>
            <a:ext cx="1553497" cy="369332"/>
          </a:xfrm>
          <a:prstGeom prst="rect">
            <a:avLst/>
          </a:prstGeom>
          <a:noFill/>
        </p:spPr>
        <p:txBody>
          <a:bodyPr wrap="square" rtlCol="0">
            <a:spAutoFit/>
          </a:bodyPr>
          <a:lstStyle/>
          <a:p>
            <a:r>
              <a:rPr lang="en-IN" u="sng" dirty="0"/>
              <a:t>Home page</a:t>
            </a:r>
          </a:p>
        </p:txBody>
      </p:sp>
    </p:spTree>
    <p:extLst>
      <p:ext uri="{BB962C8B-B14F-4D97-AF65-F5344CB8AC3E}">
        <p14:creationId xmlns:p14="http://schemas.microsoft.com/office/powerpoint/2010/main" val="4048924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0ECA18-1B0D-37A8-196F-21F8E9A19496}"/>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E03FCFFC-39D8-FC12-D51E-4B6A50CF4F15}"/>
              </a:ext>
            </a:extLst>
          </p:cNvPr>
          <p:cNvSpPr txBox="1"/>
          <p:nvPr/>
        </p:nvSpPr>
        <p:spPr>
          <a:xfrm>
            <a:off x="353960" y="1111046"/>
            <a:ext cx="2625213" cy="369332"/>
          </a:xfrm>
          <a:prstGeom prst="rect">
            <a:avLst/>
          </a:prstGeom>
          <a:noFill/>
        </p:spPr>
        <p:txBody>
          <a:bodyPr wrap="square" rtlCol="0">
            <a:spAutoFit/>
          </a:bodyPr>
          <a:lstStyle/>
          <a:p>
            <a:r>
              <a:rPr lang="en-IN" u="sng" dirty="0"/>
              <a:t>Patient Profile page</a:t>
            </a:r>
          </a:p>
        </p:txBody>
      </p:sp>
      <p:pic>
        <p:nvPicPr>
          <p:cNvPr id="2" name="Picture 1">
            <a:extLst>
              <a:ext uri="{FF2B5EF4-FFF2-40B4-BE49-F238E27FC236}">
                <a16:creationId xmlns:a16="http://schemas.microsoft.com/office/drawing/2014/main" id="{288C857C-45A4-6848-D598-DC00A63A683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7252" y="1720645"/>
            <a:ext cx="7580671" cy="4277032"/>
          </a:xfrm>
          <a:prstGeom prst="rect">
            <a:avLst/>
          </a:prstGeom>
        </p:spPr>
      </p:pic>
    </p:spTree>
    <p:extLst>
      <p:ext uri="{BB962C8B-B14F-4D97-AF65-F5344CB8AC3E}">
        <p14:creationId xmlns:p14="http://schemas.microsoft.com/office/powerpoint/2010/main" val="12432305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96F1BF43DDE004485E7A868D137D60A" ma:contentTypeVersion="0" ma:contentTypeDescription="Create a new document." ma:contentTypeScope="" ma:versionID="47fff7f98a9c49c088ba096c14cf4458">
  <xsd:schema xmlns:xsd="http://www.w3.org/2001/XMLSchema" xmlns:xs="http://www.w3.org/2001/XMLSchema" xmlns:p="http://schemas.microsoft.com/office/2006/metadata/properties" targetNamespace="http://schemas.microsoft.com/office/2006/metadata/properties" ma:root="true" ma:fieldsID="c05e9f2c4932a6a674126b9dde7716e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A62A602-78C1-468C-BB25-57CD481DB741}">
  <ds:schemaRefs>
    <ds:schemaRef ds:uri="http://www.w3.org/XML/1998/namespace"/>
    <ds:schemaRef ds:uri="http://schemas.openxmlformats.org/package/2006/metadata/core-properties"/>
    <ds:schemaRef ds:uri="http://schemas.microsoft.com/office/2006/metadata/properties"/>
    <ds:schemaRef ds:uri="http://purl.org/dc/elements/1.1/"/>
    <ds:schemaRef ds:uri="http://purl.org/dc/terms/"/>
    <ds:schemaRef ds:uri="http://schemas.microsoft.com/office/2006/documentManagement/types"/>
    <ds:schemaRef ds:uri="http://schemas.microsoft.com/office/infopath/2007/PartnerControls"/>
    <ds:schemaRef ds:uri="http://purl.org/dc/dcmitype/"/>
  </ds:schemaRefs>
</ds:datastoreItem>
</file>

<file path=customXml/itemProps2.xml><?xml version="1.0" encoding="utf-8"?>
<ds:datastoreItem xmlns:ds="http://schemas.openxmlformats.org/officeDocument/2006/customXml" ds:itemID="{737ED6F0-5E4C-4CD0-9B68-9C53F925A6F7}">
  <ds:schemaRefs>
    <ds:schemaRef ds:uri="http://schemas.microsoft.com/sharepoint/v3/contenttype/forms"/>
  </ds:schemaRefs>
</ds:datastoreItem>
</file>

<file path=customXml/itemProps3.xml><?xml version="1.0" encoding="utf-8"?>
<ds:datastoreItem xmlns:ds="http://schemas.openxmlformats.org/officeDocument/2006/customXml" ds:itemID="{491DF113-39A2-46D5-BFDA-E63300A9EC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34894</TotalTime>
  <Words>720</Words>
  <Application>Microsoft Office PowerPoint</Application>
  <PresentationFormat>On-screen Show (4:3)</PresentationFormat>
  <Paragraphs>77</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__Inter_36bd41</vt:lpstr>
      <vt:lpstr>Arial</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Options Available to Execute the Project </vt:lpstr>
      <vt:lpstr>                       Advantages</vt:lpstr>
      <vt:lpstr>                         Snapshots</vt:lpstr>
      <vt:lpstr>PowerPoint Presentation</vt:lpstr>
      <vt:lpstr>PowerPoint Presentation</vt:lpstr>
      <vt:lpstr>PowerPoint Presentation</vt:lpstr>
      <vt:lpstr>PowerPoint Presentation</vt:lpstr>
      <vt:lpstr>PowerPoint Presentation</vt:lpstr>
      <vt:lpstr>                      Future Scope</vt:lpstr>
      <vt:lpstr>PowerPoint Presentation</vt:lpstr>
    </vt:vector>
  </TitlesOfParts>
  <Company>CCC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ABC</dc:creator>
  <cp:lastModifiedBy>Nutan Bora</cp:lastModifiedBy>
  <cp:revision>2303</cp:revision>
  <dcterms:created xsi:type="dcterms:W3CDTF">2010-04-09T07:36:15Z</dcterms:created>
  <dcterms:modified xsi:type="dcterms:W3CDTF">2024-12-11T01:24:37Z</dcterms:modified>
  <dc:language>en-GB</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CCC</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37</vt:i4>
  </property>
  <property fmtid="{D5CDD505-2E9C-101B-9397-08002B2CF9AE}" pid="13" name="ContentTypeId">
    <vt:lpwstr>0x010100096F1BF43DDE004485E7A868D137D60A</vt:lpwstr>
  </property>
</Properties>
</file>