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29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B9D3E-1495-4A99-8B95-89ACA96A55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624402-A4AC-4C90-90ED-0B92EF5CBBA1}">
      <dgm:prSet/>
      <dgm:spPr/>
      <dgm:t>
        <a:bodyPr/>
        <a:lstStyle/>
        <a:p>
          <a:r>
            <a:rPr lang="en-US" dirty="0"/>
            <a:t>X Education, an online course selling education company, needs assistance in  </a:t>
          </a:r>
          <a:r>
            <a:rPr lang="en-US" dirty="0" err="1"/>
            <a:t>recognising</a:t>
          </a:r>
          <a:r>
            <a:rPr lang="en-US" dirty="0"/>
            <a:t> and selecting promising leads that will most likely convert to paying  customers.</a:t>
          </a:r>
        </a:p>
        <a:p>
          <a:endParaRPr lang="en-US" dirty="0"/>
        </a:p>
        <a:p>
          <a:r>
            <a:rPr lang="en-US" dirty="0"/>
            <a:t>X Education gets a lot of leads but lead conversion rate is poor</a:t>
          </a:r>
        </a:p>
      </dgm:t>
    </dgm:pt>
    <dgm:pt modelId="{8B3EF0F8-17F1-4E57-B170-5B266BF6EA60}" type="parTrans" cxnId="{DC65AC3F-EC92-41BD-B632-46E34F6C1201}">
      <dgm:prSet/>
      <dgm:spPr/>
      <dgm:t>
        <a:bodyPr/>
        <a:lstStyle/>
        <a:p>
          <a:endParaRPr lang="en-US"/>
        </a:p>
      </dgm:t>
    </dgm:pt>
    <dgm:pt modelId="{2B4B895C-FEB3-41CC-ACC8-CD36C6F311AD}" type="sibTrans" cxnId="{DC65AC3F-EC92-41BD-B632-46E34F6C1201}">
      <dgm:prSet/>
      <dgm:spPr/>
      <dgm:t>
        <a:bodyPr/>
        <a:lstStyle/>
        <a:p>
          <a:endParaRPr lang="en-US"/>
        </a:p>
      </dgm:t>
    </dgm:pt>
    <dgm:pt modelId="{4C0E6842-90CF-44C7-9D3F-FC68F9B291DA}">
      <dgm:prSet/>
      <dgm:spPr/>
      <dgm:t>
        <a:bodyPr/>
        <a:lstStyle/>
        <a:p>
          <a:endParaRPr lang="en-US" dirty="0"/>
        </a:p>
      </dgm:t>
    </dgm:pt>
    <dgm:pt modelId="{8CF911B2-E0FE-4664-BF92-92871DF05CBD}" type="parTrans" cxnId="{2AC06513-6FF1-4EF5-AE7F-43E9F974B3E8}">
      <dgm:prSet/>
      <dgm:spPr/>
      <dgm:t>
        <a:bodyPr/>
        <a:lstStyle/>
        <a:p>
          <a:endParaRPr lang="en-US"/>
        </a:p>
      </dgm:t>
    </dgm:pt>
    <dgm:pt modelId="{C38F79CB-B87C-4182-BCB1-24DB5B739FB9}" type="sibTrans" cxnId="{2AC06513-6FF1-4EF5-AE7F-43E9F974B3E8}">
      <dgm:prSet/>
      <dgm:spPr/>
      <dgm:t>
        <a:bodyPr/>
        <a:lstStyle/>
        <a:p>
          <a:endParaRPr lang="en-US"/>
        </a:p>
      </dgm:t>
    </dgm:pt>
    <dgm:pt modelId="{882C90B4-A251-45F3-862F-9F93C23AF5AE}">
      <dgm:prSet/>
      <dgm:spPr/>
      <dgm:t>
        <a:bodyPr/>
        <a:lstStyle/>
        <a:p>
          <a:r>
            <a:rPr lang="en-US"/>
            <a:t>So our aim is to analyse and identify variables which leads to higher customer  conversion rate. This is done by building a logistic regression model that can assign  a lead score to each of the leads such that customers with high lead score have a  higher chance of conversion.</a:t>
          </a:r>
        </a:p>
      </dgm:t>
    </dgm:pt>
    <dgm:pt modelId="{F7518047-7CC0-418D-9B0F-ECBBFE491159}" type="parTrans" cxnId="{29ABC4B1-AC1A-45F2-B9E4-9979514B4132}">
      <dgm:prSet/>
      <dgm:spPr/>
      <dgm:t>
        <a:bodyPr/>
        <a:lstStyle/>
        <a:p>
          <a:endParaRPr lang="en-US"/>
        </a:p>
      </dgm:t>
    </dgm:pt>
    <dgm:pt modelId="{FDAB664B-5EA7-4117-80BA-27AF788FC63E}" type="sibTrans" cxnId="{29ABC4B1-AC1A-45F2-B9E4-9979514B4132}">
      <dgm:prSet/>
      <dgm:spPr/>
      <dgm:t>
        <a:bodyPr/>
        <a:lstStyle/>
        <a:p>
          <a:endParaRPr lang="en-US"/>
        </a:p>
      </dgm:t>
    </dgm:pt>
    <dgm:pt modelId="{A949D3D2-7278-4D7D-B6DB-7C14951987C6}" type="pres">
      <dgm:prSet presAssocID="{D86B9D3E-1495-4A99-8B95-89ACA96A55FC}" presName="Name0" presStyleCnt="0">
        <dgm:presLayoutVars>
          <dgm:dir/>
          <dgm:resizeHandles val="exact"/>
        </dgm:presLayoutVars>
      </dgm:prSet>
      <dgm:spPr/>
    </dgm:pt>
    <dgm:pt modelId="{B0F85454-FDF7-4628-9106-F22CD66CE313}" type="pres">
      <dgm:prSet presAssocID="{45624402-A4AC-4C90-90ED-0B92EF5CBBA1}" presName="node" presStyleLbl="node1" presStyleIdx="0" presStyleCnt="2">
        <dgm:presLayoutVars>
          <dgm:bulletEnabled val="1"/>
        </dgm:presLayoutVars>
      </dgm:prSet>
      <dgm:spPr/>
    </dgm:pt>
    <dgm:pt modelId="{2B13F9C7-8FE4-4BC7-BE65-682EC554ED47}" type="pres">
      <dgm:prSet presAssocID="{2B4B895C-FEB3-41CC-ACC8-CD36C6F311AD}" presName="sibTrans" presStyleLbl="sibTrans2D1" presStyleIdx="0" presStyleCnt="1"/>
      <dgm:spPr/>
    </dgm:pt>
    <dgm:pt modelId="{878C8F96-B420-407B-9E16-B5193687D36F}" type="pres">
      <dgm:prSet presAssocID="{2B4B895C-FEB3-41CC-ACC8-CD36C6F311AD}" presName="connectorText" presStyleLbl="sibTrans2D1" presStyleIdx="0" presStyleCnt="1"/>
      <dgm:spPr/>
    </dgm:pt>
    <dgm:pt modelId="{3C337950-3819-43FC-B11F-9F788314B60A}" type="pres">
      <dgm:prSet presAssocID="{4C0E6842-90CF-44C7-9D3F-FC68F9B291DA}" presName="node" presStyleLbl="node1" presStyleIdx="1" presStyleCnt="2">
        <dgm:presLayoutVars>
          <dgm:bulletEnabled val="1"/>
        </dgm:presLayoutVars>
      </dgm:prSet>
      <dgm:spPr/>
    </dgm:pt>
  </dgm:ptLst>
  <dgm:cxnLst>
    <dgm:cxn modelId="{83E9440C-DF80-43FC-AD5E-79AF13C483D8}" type="presOf" srcId="{4C0E6842-90CF-44C7-9D3F-FC68F9B291DA}" destId="{3C337950-3819-43FC-B11F-9F788314B60A}" srcOrd="0" destOrd="0" presId="urn:microsoft.com/office/officeart/2005/8/layout/process1"/>
    <dgm:cxn modelId="{C4D3AA0E-B789-4406-AF4A-F38B3909A439}" type="presOf" srcId="{45624402-A4AC-4C90-90ED-0B92EF5CBBA1}" destId="{B0F85454-FDF7-4628-9106-F22CD66CE313}" srcOrd="0" destOrd="0" presId="urn:microsoft.com/office/officeart/2005/8/layout/process1"/>
    <dgm:cxn modelId="{2AC06513-6FF1-4EF5-AE7F-43E9F974B3E8}" srcId="{D86B9D3E-1495-4A99-8B95-89ACA96A55FC}" destId="{4C0E6842-90CF-44C7-9D3F-FC68F9B291DA}" srcOrd="1" destOrd="0" parTransId="{8CF911B2-E0FE-4664-BF92-92871DF05CBD}" sibTransId="{C38F79CB-B87C-4182-BCB1-24DB5B739FB9}"/>
    <dgm:cxn modelId="{6A24B31E-D87E-47FD-88FD-0FC94A7F8B48}" type="presOf" srcId="{2B4B895C-FEB3-41CC-ACC8-CD36C6F311AD}" destId="{2B13F9C7-8FE4-4BC7-BE65-682EC554ED47}" srcOrd="0" destOrd="0" presId="urn:microsoft.com/office/officeart/2005/8/layout/process1"/>
    <dgm:cxn modelId="{DC65AC3F-EC92-41BD-B632-46E34F6C1201}" srcId="{D86B9D3E-1495-4A99-8B95-89ACA96A55FC}" destId="{45624402-A4AC-4C90-90ED-0B92EF5CBBA1}" srcOrd="0" destOrd="0" parTransId="{8B3EF0F8-17F1-4E57-B170-5B266BF6EA60}" sibTransId="{2B4B895C-FEB3-41CC-ACC8-CD36C6F311AD}"/>
    <dgm:cxn modelId="{FE753086-7CC3-4318-BFBB-CC07EE910914}" type="presOf" srcId="{2B4B895C-FEB3-41CC-ACC8-CD36C6F311AD}" destId="{878C8F96-B420-407B-9E16-B5193687D36F}" srcOrd="1" destOrd="0" presId="urn:microsoft.com/office/officeart/2005/8/layout/process1"/>
    <dgm:cxn modelId="{29ABC4B1-AC1A-45F2-B9E4-9979514B4132}" srcId="{4C0E6842-90CF-44C7-9D3F-FC68F9B291DA}" destId="{882C90B4-A251-45F3-862F-9F93C23AF5AE}" srcOrd="0" destOrd="0" parTransId="{F7518047-7CC0-418D-9B0F-ECBBFE491159}" sibTransId="{FDAB664B-5EA7-4117-80BA-27AF788FC63E}"/>
    <dgm:cxn modelId="{C168B8D9-EC1A-47EC-B381-84460CCAD4E7}" type="presOf" srcId="{882C90B4-A251-45F3-862F-9F93C23AF5AE}" destId="{3C337950-3819-43FC-B11F-9F788314B60A}" srcOrd="0" destOrd="1" presId="urn:microsoft.com/office/officeart/2005/8/layout/process1"/>
    <dgm:cxn modelId="{567337E4-F622-4E82-8292-5A0B16C4C611}" type="presOf" srcId="{D86B9D3E-1495-4A99-8B95-89ACA96A55FC}" destId="{A949D3D2-7278-4D7D-B6DB-7C14951987C6}" srcOrd="0" destOrd="0" presId="urn:microsoft.com/office/officeart/2005/8/layout/process1"/>
    <dgm:cxn modelId="{A2742EF3-ADEB-4BE7-9C4A-0F8CB5CD944B}" type="presParOf" srcId="{A949D3D2-7278-4D7D-B6DB-7C14951987C6}" destId="{B0F85454-FDF7-4628-9106-F22CD66CE313}" srcOrd="0" destOrd="0" presId="urn:microsoft.com/office/officeart/2005/8/layout/process1"/>
    <dgm:cxn modelId="{6DEA8038-6909-4AF5-9BDA-BEB5B9B5583E}" type="presParOf" srcId="{A949D3D2-7278-4D7D-B6DB-7C14951987C6}" destId="{2B13F9C7-8FE4-4BC7-BE65-682EC554ED47}" srcOrd="1" destOrd="0" presId="urn:microsoft.com/office/officeart/2005/8/layout/process1"/>
    <dgm:cxn modelId="{715FCF1B-8020-4D26-A87E-7757461A71AD}" type="presParOf" srcId="{2B13F9C7-8FE4-4BC7-BE65-682EC554ED47}" destId="{878C8F96-B420-407B-9E16-B5193687D36F}" srcOrd="0" destOrd="0" presId="urn:microsoft.com/office/officeart/2005/8/layout/process1"/>
    <dgm:cxn modelId="{0A4A8E0D-10BD-40C5-8005-0FFF756822C7}" type="presParOf" srcId="{A949D3D2-7278-4D7D-B6DB-7C14951987C6}" destId="{3C337950-3819-43FC-B11F-9F788314B60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85454-FDF7-4628-9106-F22CD66CE313}">
      <dsp:nvSpPr>
        <dsp:cNvPr id="0" name=""/>
        <dsp:cNvSpPr/>
      </dsp:nvSpPr>
      <dsp:spPr>
        <a:xfrm>
          <a:off x="1406" y="200820"/>
          <a:ext cx="3000194" cy="2390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 Education, an online course selling education company, needs assistance in  </a:t>
          </a:r>
          <a:r>
            <a:rPr lang="en-US" sz="1600" kern="1200" dirty="0" err="1"/>
            <a:t>recognising</a:t>
          </a:r>
          <a:r>
            <a:rPr lang="en-US" sz="1600" kern="1200" dirty="0"/>
            <a:t> and selecting promising leads that will most likely convert to paying  customers.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 Education gets a lot of leads but lead conversion rate is poor</a:t>
          </a:r>
        </a:p>
      </dsp:txBody>
      <dsp:txXfrm>
        <a:off x="71430" y="270844"/>
        <a:ext cx="2860146" cy="2250732"/>
      </dsp:txXfrm>
    </dsp:sp>
    <dsp:sp modelId="{2B13F9C7-8FE4-4BC7-BE65-682EC554ED47}">
      <dsp:nvSpPr>
        <dsp:cNvPr id="0" name=""/>
        <dsp:cNvSpPr/>
      </dsp:nvSpPr>
      <dsp:spPr>
        <a:xfrm>
          <a:off x="3301621" y="1024186"/>
          <a:ext cx="636041" cy="744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01621" y="1172996"/>
        <a:ext cx="445229" cy="446428"/>
      </dsp:txXfrm>
    </dsp:sp>
    <dsp:sp modelId="{3C337950-3819-43FC-B11F-9F788314B60A}">
      <dsp:nvSpPr>
        <dsp:cNvPr id="0" name=""/>
        <dsp:cNvSpPr/>
      </dsp:nvSpPr>
      <dsp:spPr>
        <a:xfrm>
          <a:off x="4201679" y="200820"/>
          <a:ext cx="3000194" cy="2390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So our aim is to analyse and identify variables which leads to higher customer  conversion rate. This is done by building a logistic regression model that can assign  a lead score to each of the leads such that customers with high lead score have a  higher chance of conversion.</a:t>
          </a:r>
        </a:p>
      </dsp:txBody>
      <dsp:txXfrm>
        <a:off x="4271703" y="270844"/>
        <a:ext cx="2860146" cy="225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7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7024" y="1463321"/>
            <a:ext cx="734995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9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5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7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3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4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0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1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6595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637262" y="930057"/>
            <a:ext cx="2045860" cy="343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spc="6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Lead </a:t>
            </a:r>
            <a:r>
              <a:rPr lang="en-US" sz="3200" b="0" i="0" kern="1200" cap="all" spc="4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Score </a:t>
            </a:r>
            <a:r>
              <a:rPr lang="en-US" sz="3200" b="0" i="0" kern="1200" cap="all" spc="-137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0" i="0" kern="1200" cap="all" spc="11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Case</a:t>
            </a:r>
            <a:r>
              <a:rPr lang="en-US" sz="3200" b="0" i="0" kern="1200" cap="all" spc="-21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0" i="0" kern="1200" cap="all" spc="16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Study</a:t>
            </a:r>
            <a:endParaRPr lang="en-US" sz="3200" b="0" i="0" kern="1200" cap="all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9195" y="930057"/>
            <a:ext cx="4526120" cy="3687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defTabSz="914400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20" dirty="0"/>
              <a:t>Submitted</a:t>
            </a:r>
            <a:r>
              <a:rPr lang="en-US" spc="-20" dirty="0"/>
              <a:t> </a:t>
            </a:r>
            <a:r>
              <a:rPr lang="en-US" spc="-10" dirty="0"/>
              <a:t>by:</a:t>
            </a:r>
            <a:r>
              <a:rPr lang="en-US" spc="-15" dirty="0"/>
              <a:t> </a:t>
            </a:r>
          </a:p>
          <a:p>
            <a:pPr defTabSz="914400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SzPct val="100000"/>
            </a:pPr>
            <a:endParaRPr lang="en-US" spc="-15" dirty="0"/>
          </a:p>
          <a:p>
            <a:pPr marL="69850" indent="-285750" defTabSz="914400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pc="-15" dirty="0"/>
              <a:t>Nutan Patel</a:t>
            </a:r>
          </a:p>
          <a:p>
            <a:pPr marL="69850" indent="-285750" defTabSz="914400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pc="-15" dirty="0" err="1"/>
              <a:t>Shivam</a:t>
            </a:r>
            <a:r>
              <a:rPr lang="en-US" spc="-15" dirty="0"/>
              <a:t> </a:t>
            </a:r>
          </a:p>
          <a:p>
            <a:pPr marL="69850" indent="-285750" defTabSz="914400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pc="-15" dirty="0"/>
              <a:t>Samantha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-1"/>
            <a:ext cx="3046596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0878" y="930057"/>
            <a:ext cx="2045859" cy="3438395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pc="90">
                <a:solidFill>
                  <a:srgbClr val="FFFFFF"/>
                </a:solidFill>
              </a:rPr>
              <a:t>Model</a:t>
            </a:r>
            <a:r>
              <a:rPr lang="en-IN" spc="-165">
                <a:solidFill>
                  <a:srgbClr val="FFFFFF"/>
                </a:solidFill>
              </a:rPr>
              <a:t> </a:t>
            </a:r>
            <a:r>
              <a:rPr lang="en-IN" spc="55">
                <a:solidFill>
                  <a:srgbClr val="FFFFFF"/>
                </a:solidFill>
              </a:rPr>
              <a:t>building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88684" y="930057"/>
            <a:ext cx="4526120" cy="3687349"/>
          </a:xfrm>
          <a:prstGeom prst="rect">
            <a:avLst/>
          </a:prstGeom>
        </p:spPr>
        <p:txBody>
          <a:bodyPr vert="horz" lIns="0" tIns="12700" rIns="0" bIns="0" rtlCol="0" anchor="t">
            <a:normAutofit/>
          </a:bodyPr>
          <a:lstStyle/>
          <a:p>
            <a:pPr marL="462915" marR="75565" indent="-328295">
              <a:lnSpc>
                <a:spcPct val="110000"/>
              </a:lnSpc>
              <a:spcBef>
                <a:spcPts val="100"/>
              </a:spcBef>
              <a:buFont typeface="Tahoma"/>
              <a:buChar char="●"/>
              <a:tabLst>
                <a:tab pos="463550" algn="l"/>
                <a:tab pos="464184" algn="l"/>
              </a:tabLst>
            </a:pPr>
            <a:r>
              <a:rPr lang="en-US" sz="1300" spc="45"/>
              <a:t>We </a:t>
            </a:r>
            <a:r>
              <a:rPr lang="en-US" sz="1300" spc="40"/>
              <a:t>built </a:t>
            </a:r>
            <a:r>
              <a:rPr lang="en-US" sz="1300" spc="-35"/>
              <a:t>a </a:t>
            </a:r>
            <a:r>
              <a:rPr lang="en-US" sz="1300" spc="20"/>
              <a:t>model </a:t>
            </a:r>
            <a:r>
              <a:rPr lang="en-US" sz="1300" spc="5"/>
              <a:t>using </a:t>
            </a:r>
            <a:r>
              <a:rPr lang="en-US" sz="1300" spc="25"/>
              <a:t>the </a:t>
            </a:r>
            <a:r>
              <a:rPr lang="en-US" sz="1300" spc="5"/>
              <a:t>features </a:t>
            </a:r>
            <a:r>
              <a:rPr lang="en-US" sz="1300"/>
              <a:t>selected </a:t>
            </a:r>
            <a:r>
              <a:rPr lang="en-US" sz="1300" spc="20"/>
              <a:t>by </a:t>
            </a:r>
            <a:r>
              <a:rPr lang="en-US" sz="1300" spc="-80"/>
              <a:t>RFE. </a:t>
            </a:r>
            <a:r>
              <a:rPr lang="en-US" sz="1300" spc="-10"/>
              <a:t>In </a:t>
            </a:r>
            <a:r>
              <a:rPr lang="en-US" sz="1300" spc="40"/>
              <a:t>that </a:t>
            </a:r>
            <a:r>
              <a:rPr lang="en-US" sz="1300" spc="20"/>
              <a:t>model </a:t>
            </a:r>
            <a:r>
              <a:rPr lang="en-US" sz="1300" spc="-10"/>
              <a:t>one </a:t>
            </a:r>
            <a:r>
              <a:rPr lang="en-US" sz="1300" spc="-5"/>
              <a:t> </a:t>
            </a:r>
            <a:r>
              <a:rPr lang="en-US" sz="1300" spc="10"/>
              <a:t>feature </a:t>
            </a:r>
            <a:r>
              <a:rPr lang="en-US" sz="1300" spc="25"/>
              <a:t>was </a:t>
            </a:r>
            <a:r>
              <a:rPr lang="en-US" sz="1300" spc="5"/>
              <a:t>insigniﬁcant(had </a:t>
            </a:r>
            <a:r>
              <a:rPr lang="en-US" sz="1300" spc="-35"/>
              <a:t>a </a:t>
            </a:r>
            <a:r>
              <a:rPr lang="en-US" sz="1300" spc="30"/>
              <a:t>p </a:t>
            </a:r>
            <a:r>
              <a:rPr lang="en-US" sz="1300" spc="5"/>
              <a:t>value </a:t>
            </a:r>
            <a:r>
              <a:rPr lang="en-US" sz="1300" spc="-5"/>
              <a:t>less </a:t>
            </a:r>
            <a:r>
              <a:rPr lang="en-US" sz="1300" spc="20"/>
              <a:t>than </a:t>
            </a:r>
            <a:r>
              <a:rPr lang="en-US" sz="1300"/>
              <a:t>0.05), </a:t>
            </a:r>
            <a:r>
              <a:rPr lang="en-US" sz="1300" spc="55"/>
              <a:t>we </a:t>
            </a:r>
            <a:r>
              <a:rPr lang="en-US" sz="1300" spc="15"/>
              <a:t>dropped </a:t>
            </a:r>
            <a:r>
              <a:rPr lang="en-US" sz="1300" spc="40"/>
              <a:t>that </a:t>
            </a:r>
            <a:r>
              <a:rPr lang="en-US" sz="1300" spc="45"/>
              <a:t> </a:t>
            </a:r>
            <a:r>
              <a:rPr lang="en-US" sz="1300" spc="10"/>
              <a:t>feature </a:t>
            </a:r>
            <a:r>
              <a:rPr lang="en-US" sz="1300" spc="5"/>
              <a:t>and </a:t>
            </a:r>
            <a:r>
              <a:rPr lang="en-US" sz="1300" spc="25"/>
              <a:t>rebuilt the </a:t>
            </a:r>
            <a:r>
              <a:rPr lang="en-US" sz="1300" spc="20"/>
              <a:t>model </a:t>
            </a:r>
            <a:r>
              <a:rPr lang="en-US" sz="1300" spc="10"/>
              <a:t>in </a:t>
            </a:r>
            <a:r>
              <a:rPr lang="en-US" sz="1300" spc="25"/>
              <a:t>which </a:t>
            </a:r>
            <a:r>
              <a:rPr lang="en-US" sz="1300" spc="45"/>
              <a:t>all </a:t>
            </a:r>
            <a:r>
              <a:rPr lang="en-US" sz="1300" spc="25"/>
              <a:t>the </a:t>
            </a:r>
            <a:r>
              <a:rPr lang="en-US" sz="1300" spc="5"/>
              <a:t>features </a:t>
            </a:r>
            <a:r>
              <a:rPr lang="en-US" sz="1300" spc="25"/>
              <a:t>were </a:t>
            </a:r>
            <a:r>
              <a:rPr lang="en-US" sz="1300" spc="20"/>
              <a:t>statistically </a:t>
            </a:r>
            <a:r>
              <a:rPr lang="en-US" sz="1300" spc="25"/>
              <a:t> </a:t>
            </a:r>
            <a:r>
              <a:rPr lang="en-US" sz="1300" spc="10"/>
              <a:t>signiﬁcant</a:t>
            </a:r>
            <a:r>
              <a:rPr lang="en-US" sz="1300" spc="-10"/>
              <a:t> </a:t>
            </a:r>
            <a:r>
              <a:rPr lang="en-US" sz="1300" spc="5"/>
              <a:t>and</a:t>
            </a:r>
            <a:r>
              <a:rPr lang="en-US" sz="1300" spc="-5"/>
              <a:t> </a:t>
            </a:r>
            <a:r>
              <a:rPr lang="en-US" sz="1300" spc="5"/>
              <a:t>had</a:t>
            </a:r>
            <a:r>
              <a:rPr lang="en-US" sz="1300" spc="-5"/>
              <a:t> </a:t>
            </a:r>
            <a:r>
              <a:rPr lang="en-US" sz="1300" spc="-35"/>
              <a:t>a</a:t>
            </a:r>
            <a:r>
              <a:rPr lang="en-US" sz="1300" spc="-10"/>
              <a:t> </a:t>
            </a:r>
            <a:r>
              <a:rPr lang="en-US" sz="1300" spc="-30"/>
              <a:t>VIF</a:t>
            </a:r>
            <a:r>
              <a:rPr lang="en-US" sz="1300" spc="-5"/>
              <a:t> </a:t>
            </a:r>
            <a:r>
              <a:rPr lang="en-US" sz="1300" spc="5"/>
              <a:t>value</a:t>
            </a:r>
            <a:r>
              <a:rPr lang="en-US" sz="1300" spc="-5"/>
              <a:t> </a:t>
            </a:r>
            <a:r>
              <a:rPr lang="en-US" sz="1300" spc="45"/>
              <a:t>below</a:t>
            </a:r>
            <a:r>
              <a:rPr lang="en-US" sz="1300" spc="-10"/>
              <a:t> </a:t>
            </a:r>
            <a:r>
              <a:rPr lang="en-US" sz="1300" spc="15"/>
              <a:t>2(there</a:t>
            </a:r>
            <a:r>
              <a:rPr lang="en-US" sz="1300" spc="-5"/>
              <a:t> </a:t>
            </a:r>
            <a:r>
              <a:rPr lang="en-US" sz="1300" spc="-10"/>
              <a:t>is</a:t>
            </a:r>
            <a:r>
              <a:rPr lang="en-US" sz="1300" spc="-5"/>
              <a:t> </a:t>
            </a:r>
            <a:r>
              <a:rPr lang="en-US" sz="1300" spc="5"/>
              <a:t>no</a:t>
            </a:r>
            <a:r>
              <a:rPr lang="en-US" sz="1300" spc="-10"/>
              <a:t> </a:t>
            </a:r>
            <a:r>
              <a:rPr lang="en-US" sz="1300" spc="-15"/>
              <a:t>issue</a:t>
            </a:r>
            <a:r>
              <a:rPr lang="en-US" sz="1300" spc="-5"/>
              <a:t> </a:t>
            </a:r>
            <a:r>
              <a:rPr lang="en-US" sz="1300" spc="30"/>
              <a:t>of</a:t>
            </a:r>
            <a:r>
              <a:rPr lang="en-US" sz="1300" spc="-5"/>
              <a:t> </a:t>
            </a:r>
            <a:r>
              <a:rPr lang="en-US" sz="1300" spc="15"/>
              <a:t>multicollinearity). </a:t>
            </a:r>
            <a:r>
              <a:rPr lang="en-US" sz="1300" spc="-330"/>
              <a:t> </a:t>
            </a:r>
            <a:r>
              <a:rPr lang="en-US" sz="1300" spc="45"/>
              <a:t>We</a:t>
            </a:r>
            <a:r>
              <a:rPr lang="en-US" sz="1300" spc="-15"/>
              <a:t> </a:t>
            </a:r>
            <a:r>
              <a:rPr lang="en-US" sz="1300" spc="-5"/>
              <a:t>used</a:t>
            </a:r>
            <a:r>
              <a:rPr lang="en-US" sz="1300" spc="-10"/>
              <a:t> </a:t>
            </a:r>
            <a:r>
              <a:rPr lang="en-US" sz="1300" spc="20"/>
              <a:t>this</a:t>
            </a:r>
            <a:r>
              <a:rPr lang="en-US" sz="1300" spc="-10"/>
              <a:t> </a:t>
            </a:r>
            <a:r>
              <a:rPr lang="en-US" sz="1300" spc="20"/>
              <a:t>model</a:t>
            </a:r>
            <a:r>
              <a:rPr lang="en-US" sz="1300" spc="-10"/>
              <a:t> </a:t>
            </a:r>
            <a:r>
              <a:rPr lang="en-US" sz="1300" spc="-30"/>
              <a:t>as</a:t>
            </a:r>
            <a:r>
              <a:rPr lang="en-US" sz="1300" spc="-10"/>
              <a:t> </a:t>
            </a:r>
            <a:r>
              <a:rPr lang="en-US" sz="1300" spc="10"/>
              <a:t>our</a:t>
            </a:r>
            <a:r>
              <a:rPr lang="en-US" sz="1300" spc="-10"/>
              <a:t> </a:t>
            </a:r>
            <a:r>
              <a:rPr lang="en-US" sz="1300" spc="35"/>
              <a:t>ﬁnal</a:t>
            </a:r>
            <a:r>
              <a:rPr lang="en-US" sz="1300" spc="-10"/>
              <a:t> </a:t>
            </a:r>
            <a:r>
              <a:rPr lang="en-US" sz="1300" spc="20"/>
              <a:t>model</a:t>
            </a:r>
          </a:p>
          <a:p>
            <a:pPr marL="462915" marR="724535" indent="-328295">
              <a:lnSpc>
                <a:spcPct val="110000"/>
              </a:lnSpc>
              <a:buFont typeface="Tahoma"/>
              <a:buChar char="●"/>
              <a:tabLst>
                <a:tab pos="463550" algn="l"/>
                <a:tab pos="464184" algn="l"/>
              </a:tabLst>
            </a:pPr>
            <a:r>
              <a:rPr lang="en-US" sz="1300" spc="5"/>
              <a:t>Using</a:t>
            </a:r>
            <a:r>
              <a:rPr lang="en-US" sz="1300" spc="-5"/>
              <a:t> </a:t>
            </a:r>
            <a:r>
              <a:rPr lang="en-US" sz="1300" spc="15"/>
              <a:t>logistic</a:t>
            </a:r>
            <a:r>
              <a:rPr lang="en-US" sz="1300" spc="-5"/>
              <a:t> regression </a:t>
            </a:r>
            <a:r>
              <a:rPr lang="en-US" sz="1300" spc="-15"/>
              <a:t>curve’s</a:t>
            </a:r>
            <a:r>
              <a:rPr lang="en-US" sz="1300" spc="15"/>
              <a:t> </a:t>
            </a:r>
            <a:r>
              <a:rPr lang="en-US" sz="1300" spc="10"/>
              <a:t>‘predict’</a:t>
            </a:r>
            <a:r>
              <a:rPr lang="en-US" sz="1300" spc="-5"/>
              <a:t> </a:t>
            </a:r>
            <a:r>
              <a:rPr lang="en-US" sz="1300" spc="20"/>
              <a:t>function</a:t>
            </a:r>
            <a:r>
              <a:rPr lang="en-US" sz="1300" spc="-5"/>
              <a:t> </a:t>
            </a:r>
            <a:r>
              <a:rPr lang="en-US" sz="1300" spc="55"/>
              <a:t>we</a:t>
            </a:r>
            <a:r>
              <a:rPr lang="en-US" sz="1300" spc="-5"/>
              <a:t> </a:t>
            </a:r>
            <a:r>
              <a:rPr lang="en-US" sz="1300" spc="10"/>
              <a:t>computed</a:t>
            </a:r>
            <a:r>
              <a:rPr lang="en-US" sz="1300" spc="-5"/>
              <a:t> </a:t>
            </a:r>
            <a:r>
              <a:rPr lang="en-US" sz="1300" spc="25"/>
              <a:t>the </a:t>
            </a:r>
            <a:r>
              <a:rPr lang="en-US" sz="1300" spc="-335"/>
              <a:t> </a:t>
            </a:r>
            <a:r>
              <a:rPr lang="en-US" sz="1300" spc="15"/>
              <a:t>probabilities</a:t>
            </a:r>
            <a:r>
              <a:rPr lang="en-US" sz="1300" spc="-15"/>
              <a:t> </a:t>
            </a:r>
            <a:r>
              <a:rPr lang="en-US" sz="1300" spc="30"/>
              <a:t>of</a:t>
            </a:r>
            <a:r>
              <a:rPr lang="en-US" sz="1300" spc="-10"/>
              <a:t> </a:t>
            </a:r>
            <a:r>
              <a:rPr lang="en-US" sz="1300" spc="10"/>
              <a:t>lead</a:t>
            </a:r>
            <a:r>
              <a:rPr lang="en-US" sz="1300" spc="-10"/>
              <a:t> </a:t>
            </a:r>
            <a:r>
              <a:rPr lang="en-US" sz="1300" spc="-15"/>
              <a:t>conversion.</a:t>
            </a:r>
          </a:p>
          <a:p>
            <a:pPr marL="462915" marR="5080" indent="-328295">
              <a:lnSpc>
                <a:spcPct val="110000"/>
              </a:lnSpc>
              <a:buFont typeface="Tahoma"/>
              <a:buChar char="●"/>
              <a:tabLst>
                <a:tab pos="463550" algn="l"/>
                <a:tab pos="464184" algn="l"/>
              </a:tabLst>
            </a:pPr>
            <a:r>
              <a:rPr lang="en-US" sz="1300"/>
              <a:t>The </a:t>
            </a:r>
            <a:r>
              <a:rPr lang="en-US" sz="1300" spc="15"/>
              <a:t>logistic </a:t>
            </a:r>
            <a:r>
              <a:rPr lang="en-US" sz="1300"/>
              <a:t>curve </a:t>
            </a:r>
            <a:r>
              <a:rPr lang="en-US" sz="1300" spc="-5"/>
              <a:t>gives </a:t>
            </a:r>
            <a:r>
              <a:rPr lang="en-US" sz="1300" spc="15"/>
              <a:t>just </a:t>
            </a:r>
            <a:r>
              <a:rPr lang="en-US" sz="1300" spc="25"/>
              <a:t>the </a:t>
            </a:r>
            <a:r>
              <a:rPr lang="en-US" sz="1300" spc="15"/>
              <a:t>probabilities </a:t>
            </a:r>
            <a:r>
              <a:rPr lang="en-US" sz="1300" spc="5"/>
              <a:t>and </a:t>
            </a:r>
            <a:r>
              <a:rPr lang="en-US" sz="1300" spc="30"/>
              <a:t>not </a:t>
            </a:r>
            <a:r>
              <a:rPr lang="en-US" sz="1300" spc="25"/>
              <a:t>the </a:t>
            </a:r>
            <a:r>
              <a:rPr lang="en-US" sz="1300" spc="10"/>
              <a:t>actual </a:t>
            </a:r>
            <a:r>
              <a:rPr lang="en-US" sz="1300" spc="5"/>
              <a:t>classiﬁcation </a:t>
            </a:r>
            <a:r>
              <a:rPr lang="en-US" sz="1300" spc="10"/>
              <a:t> </a:t>
            </a:r>
            <a:r>
              <a:rPr lang="en-US" sz="1300" spc="30"/>
              <a:t>of </a:t>
            </a:r>
            <a:r>
              <a:rPr lang="en-US" sz="1300" spc="10"/>
              <a:t>lead </a:t>
            </a:r>
            <a:r>
              <a:rPr lang="en-US" sz="1300" spc="-5"/>
              <a:t>conversion(converted/not converted). </a:t>
            </a:r>
            <a:r>
              <a:rPr lang="en-US" sz="1300" spc="45"/>
              <a:t>We </a:t>
            </a:r>
            <a:r>
              <a:rPr lang="en-US" sz="1300" spc="-20"/>
              <a:t>chose </a:t>
            </a:r>
            <a:r>
              <a:rPr lang="en-US" sz="1300" spc="15"/>
              <a:t>0.5 </a:t>
            </a:r>
            <a:r>
              <a:rPr lang="en-US" sz="1300" spc="-30"/>
              <a:t>as </a:t>
            </a:r>
            <a:r>
              <a:rPr lang="en-US" sz="1300" spc="-10"/>
              <a:t>an </a:t>
            </a:r>
            <a:r>
              <a:rPr lang="en-US" sz="1300" spc="20"/>
              <a:t>arbitrary </a:t>
            </a:r>
            <a:r>
              <a:rPr lang="en-US" sz="1300" spc="25"/>
              <a:t> cutoff </a:t>
            </a:r>
            <a:r>
              <a:rPr lang="en-US" sz="1300" spc="20"/>
              <a:t>wherein </a:t>
            </a:r>
            <a:r>
              <a:rPr lang="en-US" sz="1300" spc="35"/>
              <a:t>if </a:t>
            </a:r>
            <a:r>
              <a:rPr lang="en-US" sz="1300" spc="25"/>
              <a:t>the probability </a:t>
            </a:r>
            <a:r>
              <a:rPr lang="en-US" sz="1300" spc="30"/>
              <a:t>of </a:t>
            </a:r>
            <a:r>
              <a:rPr lang="en-US" sz="1300" spc="-35"/>
              <a:t>a </a:t>
            </a:r>
            <a:r>
              <a:rPr lang="en-US" sz="1300" spc="20"/>
              <a:t>particular </a:t>
            </a:r>
            <a:r>
              <a:rPr lang="en-US" sz="1300" spc="10"/>
              <a:t>lead converting </a:t>
            </a:r>
            <a:r>
              <a:rPr lang="en-US" sz="1300" spc="-10"/>
              <a:t>is </a:t>
            </a:r>
            <a:r>
              <a:rPr lang="en-US" sz="1300" spc="-5"/>
              <a:t>less </a:t>
            </a:r>
            <a:r>
              <a:rPr lang="en-US" sz="1300" spc="20"/>
              <a:t>than </a:t>
            </a:r>
            <a:r>
              <a:rPr lang="en-US" sz="1300" spc="25"/>
              <a:t> </a:t>
            </a:r>
            <a:r>
              <a:rPr lang="en-US" sz="1300" spc="5"/>
              <a:t>0.5,we</a:t>
            </a:r>
            <a:r>
              <a:rPr lang="en-US" sz="1300" spc="-10"/>
              <a:t> </a:t>
            </a:r>
            <a:r>
              <a:rPr lang="en-US" sz="1300" spc="50"/>
              <a:t>would</a:t>
            </a:r>
            <a:r>
              <a:rPr lang="en-US" sz="1300" spc="-5"/>
              <a:t> </a:t>
            </a:r>
            <a:r>
              <a:rPr lang="en-US" sz="1300" spc="5"/>
              <a:t>classify</a:t>
            </a:r>
            <a:r>
              <a:rPr lang="en-US" sz="1300" spc="-10"/>
              <a:t> </a:t>
            </a:r>
            <a:r>
              <a:rPr lang="en-US" sz="1300" spc="45"/>
              <a:t>it</a:t>
            </a:r>
            <a:r>
              <a:rPr lang="en-US" sz="1300" spc="-5"/>
              <a:t> </a:t>
            </a:r>
            <a:r>
              <a:rPr lang="en-US" sz="1300" spc="-30"/>
              <a:t>as</a:t>
            </a:r>
            <a:r>
              <a:rPr lang="en-US" sz="1300" spc="-10"/>
              <a:t> </a:t>
            </a:r>
            <a:r>
              <a:rPr lang="en-US" sz="1300" spc="10"/>
              <a:t>'unconverted'</a:t>
            </a:r>
            <a:r>
              <a:rPr lang="en-US" sz="1300" spc="-5"/>
              <a:t> </a:t>
            </a:r>
            <a:r>
              <a:rPr lang="en-US" sz="1300" spc="5"/>
              <a:t>and</a:t>
            </a:r>
            <a:r>
              <a:rPr lang="en-US" sz="1300" spc="-5"/>
              <a:t> </a:t>
            </a:r>
            <a:r>
              <a:rPr lang="en-US" sz="1300" spc="35"/>
              <a:t>if</a:t>
            </a:r>
            <a:r>
              <a:rPr lang="en-US" sz="1300" spc="-10"/>
              <a:t> </a:t>
            </a:r>
            <a:r>
              <a:rPr lang="en-US" sz="1300" spc="25"/>
              <a:t>it's</a:t>
            </a:r>
            <a:r>
              <a:rPr lang="en-US" sz="1300" spc="-5"/>
              <a:t> </a:t>
            </a:r>
            <a:r>
              <a:rPr lang="en-US" sz="1300" spc="10"/>
              <a:t>greater</a:t>
            </a:r>
            <a:r>
              <a:rPr lang="en-US" sz="1300" spc="-10"/>
              <a:t> </a:t>
            </a:r>
            <a:r>
              <a:rPr lang="en-US" sz="1300" spc="20"/>
              <a:t>than</a:t>
            </a:r>
            <a:r>
              <a:rPr lang="en-US" sz="1300" spc="-5"/>
              <a:t> 0.5,</a:t>
            </a:r>
            <a:r>
              <a:rPr lang="en-US" sz="1300" spc="-10"/>
              <a:t> </a:t>
            </a:r>
            <a:r>
              <a:rPr lang="en-US" sz="1300" spc="55"/>
              <a:t>we</a:t>
            </a:r>
            <a:r>
              <a:rPr lang="en-US" sz="1300" spc="-20"/>
              <a:t> </a:t>
            </a:r>
            <a:r>
              <a:rPr lang="en-US" sz="1300" spc="50"/>
              <a:t>would </a:t>
            </a:r>
            <a:r>
              <a:rPr lang="en-US" sz="1300" spc="-330"/>
              <a:t> </a:t>
            </a:r>
            <a:r>
              <a:rPr lang="en-US" sz="1300" spc="5"/>
              <a:t>classify</a:t>
            </a:r>
            <a:r>
              <a:rPr lang="en-US" sz="1300" spc="-15"/>
              <a:t> </a:t>
            </a:r>
            <a:r>
              <a:rPr lang="en-US" sz="1300" spc="45"/>
              <a:t>it</a:t>
            </a:r>
            <a:r>
              <a:rPr lang="en-US" sz="1300" spc="-10"/>
              <a:t> </a:t>
            </a:r>
            <a:r>
              <a:rPr lang="en-US" sz="1300" spc="-30"/>
              <a:t>as</a:t>
            </a:r>
            <a:r>
              <a:rPr lang="en-US" sz="1300" spc="-10"/>
              <a:t> </a:t>
            </a:r>
            <a:r>
              <a:rPr lang="en-US" sz="1300" spc="5"/>
              <a:t>'Converted'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-1"/>
            <a:ext cx="3046596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0878" y="930057"/>
            <a:ext cx="2045859" cy="343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3970" defTabSz="914400"/>
            <a:r>
              <a:rPr lang="en-US" sz="2200" b="0" i="0" kern="1200" cap="all" spc="8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</a:t>
            </a:r>
            <a:r>
              <a:rPr lang="en-US" sz="2200" b="0" i="0" kern="1200" cap="all" spc="-13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 cap="all" spc="6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684" y="930057"/>
            <a:ext cx="4526120" cy="3687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0360" marR="60325" indent="-228600" defTabSz="914400">
              <a:lnSpc>
                <a:spcPct val="11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100" spc="-30"/>
              <a:t>Since </a:t>
            </a:r>
            <a:r>
              <a:rPr lang="en-US" sz="1100" spc="55"/>
              <a:t>we </a:t>
            </a:r>
            <a:r>
              <a:rPr lang="en-US" sz="1100" spc="25"/>
              <a:t>were </a:t>
            </a:r>
            <a:r>
              <a:rPr lang="en-US" sz="1100" spc="5"/>
              <a:t>classifying </a:t>
            </a:r>
            <a:r>
              <a:rPr lang="en-US" sz="1100" spc="25"/>
              <a:t>the </a:t>
            </a:r>
            <a:r>
              <a:rPr lang="en-US" sz="1100"/>
              <a:t>leads </a:t>
            </a:r>
            <a:r>
              <a:rPr lang="en-US" sz="1100" spc="25"/>
              <a:t>into </a:t>
            </a:r>
            <a:r>
              <a:rPr lang="en-US" sz="1100" spc="80"/>
              <a:t>two </a:t>
            </a:r>
            <a:r>
              <a:rPr lang="en-US" sz="1100" spc="-25"/>
              <a:t>classes, </a:t>
            </a:r>
            <a:r>
              <a:rPr lang="en-US" sz="1100" spc="55"/>
              <a:t>we </a:t>
            </a:r>
            <a:r>
              <a:rPr lang="en-US" sz="1100" spc="5"/>
              <a:t>had </a:t>
            </a:r>
            <a:r>
              <a:rPr lang="en-US" sz="1100" spc="-10"/>
              <a:t>some errors. </a:t>
            </a:r>
            <a:r>
              <a:rPr lang="en-US" sz="1100"/>
              <a:t>The </a:t>
            </a:r>
            <a:r>
              <a:rPr lang="en-US" sz="1100" spc="-15"/>
              <a:t>classes </a:t>
            </a:r>
            <a:r>
              <a:rPr lang="en-US" sz="1100" spc="30"/>
              <a:t>of </a:t>
            </a:r>
            <a:r>
              <a:rPr lang="en-US" sz="1100" spc="35"/>
              <a:t> </a:t>
            </a:r>
            <a:r>
              <a:rPr lang="en-US" sz="1100"/>
              <a:t>errors </a:t>
            </a:r>
            <a:r>
              <a:rPr lang="en-US" sz="1100" spc="40"/>
              <a:t>that</a:t>
            </a:r>
            <a:r>
              <a:rPr lang="en-US" sz="1100"/>
              <a:t> </a:t>
            </a:r>
            <a:r>
              <a:rPr lang="en-US" sz="1100" spc="25"/>
              <a:t>were</a:t>
            </a:r>
            <a:r>
              <a:rPr lang="en-US" sz="1100" spc="345"/>
              <a:t> </a:t>
            </a:r>
            <a:r>
              <a:rPr lang="en-US" sz="1100" spc="10"/>
              <a:t>there</a:t>
            </a:r>
            <a:r>
              <a:rPr lang="en-US" sz="1100" spc="5"/>
              <a:t> </a:t>
            </a:r>
            <a:r>
              <a:rPr lang="en-US" sz="1100" spc="-30"/>
              <a:t>are:</a:t>
            </a:r>
            <a:r>
              <a:rPr lang="en-US" sz="1100"/>
              <a:t> </a:t>
            </a:r>
            <a:r>
              <a:rPr lang="en-US" sz="1100" spc="5"/>
              <a:t>'Converted'</a:t>
            </a:r>
            <a:r>
              <a:rPr lang="en-US" sz="1100"/>
              <a:t> leads </a:t>
            </a:r>
            <a:r>
              <a:rPr lang="en-US" sz="1100" spc="10"/>
              <a:t>being</a:t>
            </a:r>
            <a:r>
              <a:rPr lang="en-US" sz="1100"/>
              <a:t> </a:t>
            </a:r>
            <a:r>
              <a:rPr lang="en-US" sz="1100" spc="5"/>
              <a:t>(incorrectly) </a:t>
            </a:r>
            <a:r>
              <a:rPr lang="en-US" sz="1100"/>
              <a:t>classiﬁed </a:t>
            </a:r>
            <a:r>
              <a:rPr lang="en-US" sz="1100" spc="-30"/>
              <a:t>as</a:t>
            </a:r>
            <a:r>
              <a:rPr lang="en-US" sz="1100"/>
              <a:t> </a:t>
            </a:r>
            <a:r>
              <a:rPr lang="en-US" sz="1100" spc="30"/>
              <a:t>'not</a:t>
            </a:r>
            <a:r>
              <a:rPr lang="en-US" sz="1100"/>
              <a:t> </a:t>
            </a:r>
            <a:r>
              <a:rPr lang="en-US" sz="1100" spc="10"/>
              <a:t>converted' </a:t>
            </a:r>
            <a:r>
              <a:rPr lang="en-US" sz="1100" spc="-330"/>
              <a:t> </a:t>
            </a:r>
            <a:r>
              <a:rPr lang="en-US" sz="1100" spc="5"/>
              <a:t>and</a:t>
            </a:r>
            <a:r>
              <a:rPr lang="en-US" sz="1100" spc="-10"/>
              <a:t> </a:t>
            </a:r>
            <a:r>
              <a:rPr lang="en-US" sz="1100" spc="30"/>
              <a:t>'not</a:t>
            </a:r>
            <a:r>
              <a:rPr lang="en-US" sz="1100" spc="-10"/>
              <a:t> </a:t>
            </a:r>
            <a:r>
              <a:rPr lang="en-US" sz="1100" spc="10"/>
              <a:t>converted'</a:t>
            </a:r>
            <a:r>
              <a:rPr lang="en-US" sz="1100" spc="-10"/>
              <a:t> </a:t>
            </a:r>
            <a:r>
              <a:rPr lang="en-US" sz="1100"/>
              <a:t>leads</a:t>
            </a:r>
            <a:r>
              <a:rPr lang="en-US" sz="1100" spc="-5"/>
              <a:t> </a:t>
            </a:r>
            <a:r>
              <a:rPr lang="en-US" sz="1100" spc="10"/>
              <a:t>being</a:t>
            </a:r>
            <a:r>
              <a:rPr lang="en-US" sz="1100" spc="-10"/>
              <a:t> </a:t>
            </a:r>
            <a:r>
              <a:rPr lang="en-US" sz="1100" spc="5"/>
              <a:t>(incorrectly)</a:t>
            </a:r>
            <a:r>
              <a:rPr lang="en-US" sz="1100" spc="-10"/>
              <a:t> </a:t>
            </a:r>
            <a:r>
              <a:rPr lang="en-US" sz="1100"/>
              <a:t>classiﬁed</a:t>
            </a:r>
            <a:r>
              <a:rPr lang="en-US" sz="1100" spc="-10"/>
              <a:t> </a:t>
            </a:r>
            <a:r>
              <a:rPr lang="en-US" sz="1100" spc="-30"/>
              <a:t>as</a:t>
            </a:r>
            <a:r>
              <a:rPr lang="en-US" sz="1100" spc="-5"/>
              <a:t> </a:t>
            </a:r>
            <a:r>
              <a:rPr lang="en-US" sz="1100" spc="5"/>
              <a:t>'Converted'</a:t>
            </a:r>
            <a:endParaRPr lang="en-US" sz="1100"/>
          </a:p>
          <a:p>
            <a:pPr marL="340360" marR="33020" indent="-228600" defTabSz="9144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100" spc="-60"/>
              <a:t>To</a:t>
            </a:r>
            <a:r>
              <a:rPr lang="en-US" sz="1100" spc="-10"/>
              <a:t> </a:t>
            </a:r>
            <a:r>
              <a:rPr lang="en-US" sz="1100"/>
              <a:t>capture</a:t>
            </a:r>
            <a:r>
              <a:rPr lang="en-US" sz="1100" spc="-5"/>
              <a:t> </a:t>
            </a:r>
            <a:r>
              <a:rPr lang="en-US" sz="1100" spc="5"/>
              <a:t>these</a:t>
            </a:r>
            <a:r>
              <a:rPr lang="en-US" sz="1100" spc="-5"/>
              <a:t> </a:t>
            </a:r>
            <a:r>
              <a:rPr lang="en-US" sz="1100" spc="-10"/>
              <a:t>errors,</a:t>
            </a:r>
            <a:r>
              <a:rPr lang="en-US" sz="1100" spc="-5"/>
              <a:t> </a:t>
            </a:r>
            <a:r>
              <a:rPr lang="en-US" sz="1100" spc="5"/>
              <a:t>and</a:t>
            </a:r>
            <a:r>
              <a:rPr lang="en-US" sz="1100" spc="-5"/>
              <a:t> </a:t>
            </a:r>
            <a:r>
              <a:rPr lang="en-US" sz="1100" spc="40"/>
              <a:t>to</a:t>
            </a:r>
            <a:r>
              <a:rPr lang="en-US" sz="1100" spc="-5"/>
              <a:t> </a:t>
            </a:r>
            <a:r>
              <a:rPr lang="en-US" sz="1100" spc="5"/>
              <a:t>evaluate</a:t>
            </a:r>
            <a:r>
              <a:rPr lang="en-US" sz="1100" spc="-10"/>
              <a:t> </a:t>
            </a:r>
            <a:r>
              <a:rPr lang="en-US" sz="1100" spc="50"/>
              <a:t>how</a:t>
            </a:r>
            <a:r>
              <a:rPr lang="en-US" sz="1100" spc="-5"/>
              <a:t> </a:t>
            </a:r>
            <a:r>
              <a:rPr lang="en-US" sz="1100" spc="70"/>
              <a:t>well</a:t>
            </a:r>
            <a:r>
              <a:rPr lang="en-US" sz="1100" spc="-5"/>
              <a:t> </a:t>
            </a:r>
            <a:r>
              <a:rPr lang="en-US" sz="1100" spc="25"/>
              <a:t>the</a:t>
            </a:r>
            <a:r>
              <a:rPr lang="en-US" sz="1100" spc="-5"/>
              <a:t> </a:t>
            </a:r>
            <a:r>
              <a:rPr lang="en-US" sz="1100" spc="20"/>
              <a:t>model</a:t>
            </a:r>
            <a:r>
              <a:rPr lang="en-US" sz="1100" spc="-5"/>
              <a:t> </a:t>
            </a:r>
            <a:r>
              <a:rPr lang="en-US" sz="1100" spc="5"/>
              <a:t>performs,</a:t>
            </a:r>
            <a:r>
              <a:rPr lang="en-US" sz="1100" spc="-5"/>
              <a:t> </a:t>
            </a:r>
            <a:r>
              <a:rPr lang="en-US" sz="1100" spc="55"/>
              <a:t>we</a:t>
            </a:r>
            <a:r>
              <a:rPr lang="en-US" sz="1100" spc="335"/>
              <a:t> </a:t>
            </a:r>
            <a:r>
              <a:rPr lang="en-US" sz="1100" spc="-5"/>
              <a:t>used</a:t>
            </a:r>
            <a:r>
              <a:rPr lang="en-US" sz="1100" spc="330"/>
              <a:t> </a:t>
            </a:r>
            <a:r>
              <a:rPr lang="en-US" sz="1100"/>
              <a:t>'Confusion </a:t>
            </a:r>
            <a:r>
              <a:rPr lang="en-US" sz="1100" spc="-330"/>
              <a:t> </a:t>
            </a:r>
            <a:r>
              <a:rPr lang="en-US" sz="1100" spc="15"/>
              <a:t>Matrix'.</a:t>
            </a:r>
            <a:r>
              <a:rPr lang="en-US" sz="1100" spc="-10"/>
              <a:t> </a:t>
            </a:r>
            <a:r>
              <a:rPr lang="en-US" sz="1100" spc="20"/>
              <a:t>Model</a:t>
            </a:r>
            <a:r>
              <a:rPr lang="en-US" sz="1100" spc="-10"/>
              <a:t> </a:t>
            </a:r>
            <a:r>
              <a:rPr lang="en-US" sz="1100" spc="15"/>
              <a:t>sensitivity</a:t>
            </a:r>
            <a:r>
              <a:rPr lang="en-US" sz="1100" spc="-10"/>
              <a:t> </a:t>
            </a:r>
            <a:r>
              <a:rPr lang="en-US" sz="1100" spc="5"/>
              <a:t>and</a:t>
            </a:r>
            <a:r>
              <a:rPr lang="en-US" sz="1100" spc="-10"/>
              <a:t> </a:t>
            </a:r>
            <a:r>
              <a:rPr lang="en-US" sz="1100" spc="5"/>
              <a:t>speciﬁcity</a:t>
            </a:r>
            <a:r>
              <a:rPr lang="en-US" sz="1100" spc="-10"/>
              <a:t> </a:t>
            </a:r>
            <a:r>
              <a:rPr lang="en-US" sz="1100" spc="25"/>
              <a:t>were</a:t>
            </a:r>
            <a:r>
              <a:rPr lang="en-US" sz="1100" spc="-10"/>
              <a:t> </a:t>
            </a:r>
            <a:r>
              <a:rPr lang="en-US" sz="1100" spc="5"/>
              <a:t>calculated</a:t>
            </a:r>
            <a:endParaRPr lang="en-US" sz="1100"/>
          </a:p>
          <a:p>
            <a:pPr marL="340995" indent="-228600" defTabSz="914400">
              <a:lnSpc>
                <a:spcPct val="110000"/>
              </a:lnSpc>
              <a:spcBef>
                <a:spcPts val="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100" spc="5"/>
              <a:t>Our</a:t>
            </a:r>
            <a:r>
              <a:rPr lang="en-US" sz="1100" spc="-10"/>
              <a:t> </a:t>
            </a:r>
            <a:r>
              <a:rPr lang="en-US" sz="1100" spc="20"/>
              <a:t>model</a:t>
            </a:r>
            <a:r>
              <a:rPr lang="en-US" sz="1100" spc="-5"/>
              <a:t> </a:t>
            </a:r>
            <a:r>
              <a:rPr lang="en-US" sz="1100" spc="5"/>
              <a:t>had</a:t>
            </a:r>
            <a:r>
              <a:rPr lang="en-US" sz="1100" spc="-5"/>
              <a:t> </a:t>
            </a:r>
            <a:r>
              <a:rPr lang="en-US" sz="1100" spc="-35"/>
              <a:t>a</a:t>
            </a:r>
            <a:r>
              <a:rPr lang="en-US" sz="1100" spc="-10"/>
              <a:t> </a:t>
            </a:r>
            <a:r>
              <a:rPr lang="en-US" sz="1100" spc="15"/>
              <a:t>sensitivity</a:t>
            </a:r>
            <a:r>
              <a:rPr lang="en-US" sz="1100" spc="-5"/>
              <a:t> </a:t>
            </a:r>
            <a:r>
              <a:rPr lang="en-US" sz="1100" spc="5"/>
              <a:t>around</a:t>
            </a:r>
            <a:r>
              <a:rPr lang="en-US" sz="1100" spc="-5"/>
              <a:t> </a:t>
            </a:r>
            <a:r>
              <a:rPr lang="en-US" sz="1100" spc="30"/>
              <a:t>88.8%</a:t>
            </a:r>
            <a:r>
              <a:rPr lang="en-US" sz="1100" spc="-5"/>
              <a:t> </a:t>
            </a:r>
            <a:r>
              <a:rPr lang="en-US" sz="1100" spc="5"/>
              <a:t>and</a:t>
            </a:r>
            <a:r>
              <a:rPr lang="en-US" sz="1100" spc="-10"/>
              <a:t> </a:t>
            </a:r>
            <a:r>
              <a:rPr lang="en-US" sz="1100" spc="5"/>
              <a:t>speciﬁcity</a:t>
            </a:r>
            <a:r>
              <a:rPr lang="en-US" sz="1100" spc="-5"/>
              <a:t> </a:t>
            </a:r>
            <a:r>
              <a:rPr lang="en-US" sz="1100" spc="5"/>
              <a:t>around</a:t>
            </a:r>
            <a:r>
              <a:rPr lang="en-US" sz="1100" spc="-5"/>
              <a:t> </a:t>
            </a:r>
            <a:r>
              <a:rPr lang="en-US" sz="1100" spc="30"/>
              <a:t>96.3%</a:t>
            </a:r>
            <a:endParaRPr lang="en-US" sz="1100"/>
          </a:p>
          <a:p>
            <a:pPr marL="340360" marR="5080" indent="-228600" defTabSz="9144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100" spc="45"/>
              <a:t>We</a:t>
            </a:r>
            <a:r>
              <a:rPr lang="en-US" sz="1100" spc="-10"/>
              <a:t> </a:t>
            </a:r>
            <a:r>
              <a:rPr lang="en-US" sz="1100" spc="35"/>
              <a:t>plotted</a:t>
            </a:r>
            <a:r>
              <a:rPr lang="en-US" sz="1100" spc="-5"/>
              <a:t> </a:t>
            </a:r>
            <a:r>
              <a:rPr lang="en-US" sz="1100" spc="-35"/>
              <a:t>a</a:t>
            </a:r>
            <a:r>
              <a:rPr lang="en-US" sz="1100" spc="-5"/>
              <a:t> </a:t>
            </a:r>
            <a:r>
              <a:rPr lang="en-US" sz="1100" spc="-55"/>
              <a:t>ROC</a:t>
            </a:r>
            <a:r>
              <a:rPr lang="en-US" sz="1100" spc="-5"/>
              <a:t> </a:t>
            </a:r>
            <a:r>
              <a:rPr lang="en-US" sz="1100"/>
              <a:t>curve</a:t>
            </a:r>
            <a:r>
              <a:rPr lang="en-US" sz="1100" spc="-5"/>
              <a:t> </a:t>
            </a:r>
            <a:r>
              <a:rPr lang="en-US" sz="1100" spc="5"/>
              <a:t>and</a:t>
            </a:r>
            <a:r>
              <a:rPr lang="en-US" sz="1100" spc="-5"/>
              <a:t> </a:t>
            </a:r>
            <a:r>
              <a:rPr lang="en-US" sz="1100" spc="20"/>
              <a:t>found</a:t>
            </a:r>
            <a:r>
              <a:rPr lang="en-US" sz="1100" spc="-5"/>
              <a:t> </a:t>
            </a:r>
            <a:r>
              <a:rPr lang="en-US" sz="1100" spc="40"/>
              <a:t>that</a:t>
            </a:r>
            <a:r>
              <a:rPr lang="en-US" sz="1100" spc="-10"/>
              <a:t> </a:t>
            </a:r>
            <a:r>
              <a:rPr lang="en-US" sz="1100" spc="10"/>
              <a:t>our</a:t>
            </a:r>
            <a:r>
              <a:rPr lang="en-US" sz="1100" spc="-5"/>
              <a:t> </a:t>
            </a:r>
            <a:r>
              <a:rPr lang="en-US" sz="1100"/>
              <a:t>curve</a:t>
            </a:r>
            <a:r>
              <a:rPr lang="en-US" sz="1100" spc="-5"/>
              <a:t> </a:t>
            </a:r>
            <a:r>
              <a:rPr lang="en-US" sz="1100" spc="-10"/>
              <a:t>is</a:t>
            </a:r>
            <a:r>
              <a:rPr lang="en-US" sz="1100" spc="-5"/>
              <a:t> </a:t>
            </a:r>
            <a:r>
              <a:rPr lang="en-US" sz="1100" spc="30"/>
              <a:t>towards</a:t>
            </a:r>
            <a:r>
              <a:rPr lang="en-US" sz="1100" spc="-5"/>
              <a:t> </a:t>
            </a:r>
            <a:r>
              <a:rPr lang="en-US" sz="1100" spc="25"/>
              <a:t>the</a:t>
            </a:r>
            <a:r>
              <a:rPr lang="en-US" sz="1100" spc="-5"/>
              <a:t> </a:t>
            </a:r>
            <a:r>
              <a:rPr lang="en-US" sz="1100" spc="30"/>
              <a:t>upper-left</a:t>
            </a:r>
            <a:r>
              <a:rPr lang="en-US" sz="1100" spc="-5"/>
              <a:t> corner</a:t>
            </a:r>
            <a:r>
              <a:rPr lang="en-US" sz="1100" spc="-10"/>
              <a:t> </a:t>
            </a:r>
            <a:r>
              <a:rPr lang="en-US" sz="1100" spc="5"/>
              <a:t>and</a:t>
            </a:r>
            <a:r>
              <a:rPr lang="en-US" sz="1100" spc="-5"/>
              <a:t> </a:t>
            </a:r>
            <a:r>
              <a:rPr lang="en-US" sz="1100" spc="10"/>
              <a:t>there </a:t>
            </a:r>
            <a:r>
              <a:rPr lang="en-US" sz="1100" spc="-330"/>
              <a:t> </a:t>
            </a:r>
            <a:r>
              <a:rPr lang="en-US" sz="1100" spc="-10"/>
              <a:t>is </a:t>
            </a:r>
            <a:r>
              <a:rPr lang="en-US" sz="1100" spc="-35"/>
              <a:t>a</a:t>
            </a:r>
            <a:r>
              <a:rPr lang="en-US" sz="1100" spc="-10"/>
              <a:t> </a:t>
            </a:r>
            <a:r>
              <a:rPr lang="en-US" sz="1100" spc="15"/>
              <a:t>larger</a:t>
            </a:r>
            <a:r>
              <a:rPr lang="en-US" sz="1100" spc="-10"/>
              <a:t> </a:t>
            </a:r>
            <a:r>
              <a:rPr lang="en-US" sz="1100" spc="-20"/>
              <a:t>area</a:t>
            </a:r>
            <a:r>
              <a:rPr lang="en-US" sz="1100" spc="-10"/>
              <a:t> </a:t>
            </a:r>
            <a:r>
              <a:rPr lang="en-US" sz="1100" spc="10"/>
              <a:t>under</a:t>
            </a:r>
            <a:r>
              <a:rPr lang="en-US" sz="1100" spc="-5"/>
              <a:t> </a:t>
            </a:r>
            <a:r>
              <a:rPr lang="en-US" sz="1100" spc="25"/>
              <a:t>the</a:t>
            </a:r>
            <a:r>
              <a:rPr lang="en-US" sz="1100" spc="-10"/>
              <a:t> </a:t>
            </a:r>
            <a:r>
              <a:rPr lang="en-US" sz="1100"/>
              <a:t>curve</a:t>
            </a:r>
            <a:r>
              <a:rPr lang="en-US" sz="1100" spc="-10"/>
              <a:t> (AUC) </a:t>
            </a:r>
            <a:r>
              <a:rPr lang="en-US" sz="1100" spc="10"/>
              <a:t>indicating</a:t>
            </a:r>
            <a:r>
              <a:rPr lang="en-US" sz="1100" spc="-10"/>
              <a:t> </a:t>
            </a:r>
            <a:r>
              <a:rPr lang="en-US" sz="1100" spc="40"/>
              <a:t>that</a:t>
            </a:r>
            <a:r>
              <a:rPr lang="en-US" sz="1100" spc="-5"/>
              <a:t> </a:t>
            </a:r>
            <a:r>
              <a:rPr lang="en-US" sz="1100" spc="25"/>
              <a:t>the</a:t>
            </a:r>
            <a:r>
              <a:rPr lang="en-US" sz="1100" spc="-10"/>
              <a:t> </a:t>
            </a:r>
            <a:r>
              <a:rPr lang="en-US" sz="1100" spc="20"/>
              <a:t>model</a:t>
            </a:r>
            <a:r>
              <a:rPr lang="en-US" sz="1100" spc="-10"/>
              <a:t> is </a:t>
            </a:r>
            <a:r>
              <a:rPr lang="en-US" sz="1100"/>
              <a:t>good.</a:t>
            </a:r>
          </a:p>
          <a:p>
            <a:pPr marL="340360" marR="152400" indent="-228600" defTabSz="9144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100" spc="5"/>
              <a:t>Our </a:t>
            </a:r>
            <a:r>
              <a:rPr lang="en-US" sz="1100" spc="20"/>
              <a:t>model </a:t>
            </a:r>
            <a:r>
              <a:rPr lang="en-US" sz="1100" spc="5"/>
              <a:t>had </a:t>
            </a:r>
            <a:r>
              <a:rPr lang="en-US" sz="1100" spc="15"/>
              <a:t>very high </a:t>
            </a:r>
            <a:r>
              <a:rPr lang="en-US" sz="1100" spc="5"/>
              <a:t>speciﬁcity value </a:t>
            </a:r>
            <a:r>
              <a:rPr lang="en-US" sz="1100" spc="45"/>
              <a:t>but </a:t>
            </a:r>
            <a:r>
              <a:rPr lang="en-US" sz="1100" spc="15"/>
              <a:t>sensitivity </a:t>
            </a:r>
            <a:r>
              <a:rPr lang="en-US" sz="1100" spc="5"/>
              <a:t>value </a:t>
            </a:r>
            <a:r>
              <a:rPr lang="en-US" sz="1100" spc="25"/>
              <a:t>was </a:t>
            </a:r>
            <a:r>
              <a:rPr lang="en-US" sz="1100" spc="20"/>
              <a:t>relatively </a:t>
            </a:r>
            <a:r>
              <a:rPr lang="en-US" sz="1100" spc="5"/>
              <a:t>lower.So </a:t>
            </a:r>
            <a:r>
              <a:rPr lang="en-US" sz="1100" spc="55"/>
              <a:t>we </a:t>
            </a:r>
            <a:r>
              <a:rPr lang="en-US" sz="1100" spc="-335"/>
              <a:t> </a:t>
            </a:r>
            <a:r>
              <a:rPr lang="en-US" sz="1100" spc="-5"/>
              <a:t>needed</a:t>
            </a:r>
            <a:r>
              <a:rPr lang="en-US" sz="1100" spc="-10"/>
              <a:t> </a:t>
            </a:r>
            <a:r>
              <a:rPr lang="en-US" sz="1100" spc="40"/>
              <a:t>to</a:t>
            </a:r>
            <a:r>
              <a:rPr lang="en-US" sz="1100" spc="-5"/>
              <a:t> </a:t>
            </a:r>
            <a:r>
              <a:rPr lang="en-US" sz="1100" spc="40"/>
              <a:t>ﬁnd</a:t>
            </a:r>
            <a:r>
              <a:rPr lang="en-US" sz="1100" spc="-5"/>
              <a:t> </a:t>
            </a:r>
            <a:r>
              <a:rPr lang="en-US" sz="1100" spc="-10"/>
              <a:t>an</a:t>
            </a:r>
            <a:r>
              <a:rPr lang="en-US" sz="1100" spc="-5"/>
              <a:t> </a:t>
            </a:r>
            <a:r>
              <a:rPr lang="en-US" sz="1100" spc="25"/>
              <a:t>optimum</a:t>
            </a:r>
            <a:r>
              <a:rPr lang="en-US" sz="1100" spc="-5"/>
              <a:t> </a:t>
            </a:r>
            <a:r>
              <a:rPr lang="en-US" sz="1100" spc="35"/>
              <a:t>cut-off</a:t>
            </a:r>
            <a:r>
              <a:rPr lang="en-US" sz="1100" spc="-5"/>
              <a:t> </a:t>
            </a:r>
            <a:r>
              <a:rPr lang="en-US" sz="1100" spc="40"/>
              <a:t>to</a:t>
            </a:r>
            <a:r>
              <a:rPr lang="en-US" sz="1100" spc="-5"/>
              <a:t> </a:t>
            </a:r>
            <a:r>
              <a:rPr lang="en-US" sz="1100" spc="-15"/>
              <a:t>have</a:t>
            </a:r>
            <a:r>
              <a:rPr lang="en-US" sz="1100" spc="-5"/>
              <a:t> </a:t>
            </a:r>
            <a:r>
              <a:rPr lang="en-US" sz="1100" spc="-35"/>
              <a:t>a</a:t>
            </a:r>
            <a:r>
              <a:rPr lang="en-US" sz="1100" spc="-5"/>
              <a:t> </a:t>
            </a:r>
            <a:r>
              <a:rPr lang="en-US" sz="1100" spc="15"/>
              <a:t>good</a:t>
            </a:r>
            <a:r>
              <a:rPr lang="en-US" sz="1100" spc="-5"/>
              <a:t> balance </a:t>
            </a:r>
            <a:r>
              <a:rPr lang="en-US" sz="1100" spc="25"/>
              <a:t>between</a:t>
            </a:r>
            <a:r>
              <a:rPr lang="en-US" sz="1100" spc="-5"/>
              <a:t> </a:t>
            </a:r>
            <a:r>
              <a:rPr lang="en-US" sz="1100" spc="5"/>
              <a:t>these</a:t>
            </a:r>
            <a:r>
              <a:rPr lang="en-US" sz="1100" spc="-5"/>
              <a:t> </a:t>
            </a:r>
            <a:r>
              <a:rPr lang="en-US" sz="1100" spc="35"/>
              <a:t>two.</a:t>
            </a:r>
            <a:r>
              <a:rPr lang="en-US" sz="1100" spc="-5"/>
              <a:t> </a:t>
            </a:r>
            <a:r>
              <a:rPr lang="en-US" sz="1100" spc="-25"/>
              <a:t>For</a:t>
            </a:r>
            <a:r>
              <a:rPr lang="en-US" sz="1100" spc="-5"/>
              <a:t> </a:t>
            </a:r>
            <a:r>
              <a:rPr lang="en-US" sz="1100" spc="20"/>
              <a:t>this</a:t>
            </a:r>
            <a:r>
              <a:rPr lang="en-US" sz="1100" spc="-5"/>
              <a:t> </a:t>
            </a:r>
            <a:r>
              <a:rPr lang="en-US" sz="1100" spc="55"/>
              <a:t>we </a:t>
            </a:r>
            <a:r>
              <a:rPr lang="en-US" sz="1100" spc="-330"/>
              <a:t> </a:t>
            </a:r>
            <a:r>
              <a:rPr lang="en-US" sz="1100" spc="35"/>
              <a:t>plotted </a:t>
            </a:r>
            <a:r>
              <a:rPr lang="en-US" sz="1100" spc="-25"/>
              <a:t>accuracy </a:t>
            </a:r>
            <a:r>
              <a:rPr lang="en-US" sz="1100" spc="15"/>
              <a:t>sensitivity </a:t>
            </a:r>
            <a:r>
              <a:rPr lang="en-US" sz="1100" spc="5"/>
              <a:t>and speciﬁcity </a:t>
            </a:r>
            <a:r>
              <a:rPr lang="en-US" sz="1100" spc="25"/>
              <a:t>for </a:t>
            </a:r>
            <a:r>
              <a:rPr lang="en-US" sz="1100" spc="-5"/>
              <a:t>various </a:t>
            </a:r>
            <a:r>
              <a:rPr lang="en-US" sz="1100" spc="15"/>
              <a:t>probabilities </a:t>
            </a:r>
            <a:r>
              <a:rPr lang="en-US" sz="1100" spc="5"/>
              <a:t>and </a:t>
            </a:r>
            <a:r>
              <a:rPr lang="en-US" sz="1100" spc="-5"/>
              <a:t>picked </a:t>
            </a:r>
            <a:r>
              <a:rPr lang="en-US" sz="1100" spc="15"/>
              <a:t>0.3 </a:t>
            </a:r>
            <a:r>
              <a:rPr lang="en-US" sz="1100" spc="-30"/>
              <a:t>as </a:t>
            </a:r>
            <a:r>
              <a:rPr lang="en-US" sz="1100" spc="-25"/>
              <a:t> </a:t>
            </a:r>
            <a:r>
              <a:rPr lang="en-US" sz="1100" spc="25"/>
              <a:t>optimum</a:t>
            </a:r>
            <a:r>
              <a:rPr lang="en-US" sz="1100" spc="-15"/>
              <a:t> </a:t>
            </a:r>
            <a:r>
              <a:rPr lang="en-US" sz="1100" spc="20"/>
              <a:t>cut-off.</a:t>
            </a:r>
            <a:endParaRPr lang="en-US" sz="1100"/>
          </a:p>
          <a:p>
            <a:pPr marL="340360" marR="203835" indent="-228600" defTabSz="9144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100" spc="10"/>
              <a:t>lead</a:t>
            </a:r>
            <a:r>
              <a:rPr lang="en-US" sz="1100" spc="-5"/>
              <a:t> </a:t>
            </a:r>
            <a:r>
              <a:rPr lang="en-US" sz="1100" spc="-20"/>
              <a:t>score</a:t>
            </a:r>
            <a:r>
              <a:rPr lang="en-US" sz="1100"/>
              <a:t> </a:t>
            </a:r>
            <a:r>
              <a:rPr lang="en-US" sz="1100" spc="25"/>
              <a:t>for</a:t>
            </a:r>
            <a:r>
              <a:rPr lang="en-US" sz="1100" spc="-5"/>
              <a:t> </a:t>
            </a:r>
            <a:r>
              <a:rPr lang="en-US" sz="1100"/>
              <a:t>every </a:t>
            </a:r>
            <a:r>
              <a:rPr lang="en-US" sz="1100" spc="10"/>
              <a:t>lead</a:t>
            </a:r>
            <a:r>
              <a:rPr lang="en-US" sz="1100" spc="-5"/>
              <a:t> </a:t>
            </a:r>
            <a:r>
              <a:rPr lang="en-US" sz="1100" spc="10"/>
              <a:t>in</a:t>
            </a:r>
            <a:r>
              <a:rPr lang="en-US" sz="1100"/>
              <a:t> </a:t>
            </a:r>
            <a:r>
              <a:rPr lang="en-US" sz="1100" spc="25"/>
              <a:t>the</a:t>
            </a:r>
            <a:r>
              <a:rPr lang="en-US" sz="1100"/>
              <a:t> </a:t>
            </a:r>
            <a:r>
              <a:rPr lang="en-US" sz="1100" spc="10"/>
              <a:t>dataframe</a:t>
            </a:r>
            <a:r>
              <a:rPr lang="en-US" sz="1100" spc="-5"/>
              <a:t> </a:t>
            </a:r>
            <a:r>
              <a:rPr lang="en-US" sz="1100" spc="25"/>
              <a:t>were</a:t>
            </a:r>
            <a:r>
              <a:rPr lang="en-US" sz="1100"/>
              <a:t> </a:t>
            </a:r>
            <a:r>
              <a:rPr lang="en-US" sz="1100" spc="5"/>
              <a:t>calculated</a:t>
            </a:r>
            <a:r>
              <a:rPr lang="en-US" sz="1100" spc="-5"/>
              <a:t> </a:t>
            </a:r>
            <a:r>
              <a:rPr lang="en-US" sz="1100" spc="20"/>
              <a:t>by</a:t>
            </a:r>
            <a:r>
              <a:rPr lang="en-US" sz="1100"/>
              <a:t> </a:t>
            </a:r>
            <a:r>
              <a:rPr lang="en-US" sz="1100" spc="35"/>
              <a:t>multiplying</a:t>
            </a:r>
            <a:r>
              <a:rPr lang="en-US" sz="1100" spc="-5"/>
              <a:t> </a:t>
            </a:r>
            <a:r>
              <a:rPr lang="en-US" sz="1100" spc="20"/>
              <a:t>their</a:t>
            </a:r>
            <a:r>
              <a:rPr lang="en-US" sz="1100"/>
              <a:t> </a:t>
            </a:r>
            <a:r>
              <a:rPr lang="en-US" sz="1100" spc="-10"/>
              <a:t>conversion </a:t>
            </a:r>
            <a:r>
              <a:rPr lang="en-US" sz="1100" spc="-330"/>
              <a:t> </a:t>
            </a:r>
            <a:r>
              <a:rPr lang="en-US" sz="1100" spc="25"/>
              <a:t>probability</a:t>
            </a:r>
            <a:r>
              <a:rPr lang="en-US" sz="1100" spc="-15"/>
              <a:t> </a:t>
            </a:r>
            <a:r>
              <a:rPr lang="en-US" sz="1100" spc="65"/>
              <a:t>with</a:t>
            </a:r>
            <a:r>
              <a:rPr lang="en-US" sz="1100" spc="-10"/>
              <a:t> </a:t>
            </a:r>
            <a:r>
              <a:rPr lang="en-US" sz="1100" spc="25"/>
              <a:t>100.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-1"/>
            <a:ext cx="3046596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0878" y="930057"/>
            <a:ext cx="2045859" cy="343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2000" b="0" i="0" kern="1200" cap="all" spc="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</a:t>
            </a:r>
            <a:r>
              <a:rPr lang="en-US" sz="2000" b="0" i="0" kern="1200" cap="all" spc="-11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0" i="0" kern="1200" cap="all" spc="-8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&amp;</a:t>
            </a:r>
            <a:r>
              <a:rPr lang="en-US" sz="2000" b="0" i="0" kern="1200" cap="all" spc="-10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0" i="0" kern="1200" cap="all" spc="4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conclusions</a:t>
            </a:r>
            <a:endParaRPr lang="en-US" sz="2000" b="0" i="0" kern="1200" cap="all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684" y="930057"/>
            <a:ext cx="4526120" cy="3687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69900" marR="489584" indent="-228600" defTabSz="914400">
              <a:lnSpc>
                <a:spcPct val="11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200"/>
              <a:t>Evaluation</a:t>
            </a:r>
            <a:r>
              <a:rPr lang="en-US" sz="1200" spc="-10"/>
              <a:t> </a:t>
            </a:r>
            <a:r>
              <a:rPr lang="en-US" sz="1200" spc="5"/>
              <a:t>metrics</a:t>
            </a:r>
            <a:r>
              <a:rPr lang="en-US" sz="1200" spc="-10"/>
              <a:t> </a:t>
            </a:r>
            <a:r>
              <a:rPr lang="en-US" sz="1200" spc="5"/>
              <a:t>before</a:t>
            </a:r>
            <a:r>
              <a:rPr lang="en-US" sz="1200" spc="-5"/>
              <a:t> </a:t>
            </a:r>
            <a:r>
              <a:rPr lang="en-US" sz="1200" spc="5"/>
              <a:t>and</a:t>
            </a:r>
            <a:r>
              <a:rPr lang="en-US" sz="1200" spc="-10"/>
              <a:t> </a:t>
            </a:r>
            <a:r>
              <a:rPr lang="en-US" sz="1200" spc="15"/>
              <a:t>after</a:t>
            </a:r>
            <a:r>
              <a:rPr lang="en-US" sz="1200" spc="-5"/>
              <a:t> </a:t>
            </a:r>
            <a:r>
              <a:rPr lang="en-US" sz="1200"/>
              <a:t>choosing</a:t>
            </a:r>
            <a:r>
              <a:rPr lang="en-US" sz="1200" spc="-10"/>
              <a:t> </a:t>
            </a:r>
            <a:r>
              <a:rPr lang="en-US" sz="1200" spc="25"/>
              <a:t>the</a:t>
            </a:r>
            <a:r>
              <a:rPr lang="en-US" sz="1200" spc="-5"/>
              <a:t> </a:t>
            </a:r>
            <a:r>
              <a:rPr lang="en-US" sz="1200" spc="25"/>
              <a:t>optimum</a:t>
            </a:r>
            <a:r>
              <a:rPr lang="en-US" sz="1200" spc="-10"/>
              <a:t> </a:t>
            </a:r>
            <a:r>
              <a:rPr lang="en-US" sz="1200" spc="40"/>
              <a:t>cut-off</a:t>
            </a:r>
            <a:r>
              <a:rPr lang="en-US" sz="1200" spc="-10"/>
              <a:t> </a:t>
            </a:r>
            <a:r>
              <a:rPr lang="en-US" sz="1200" spc="25"/>
              <a:t>for </a:t>
            </a:r>
            <a:r>
              <a:rPr lang="en-US" sz="1200" spc="-330"/>
              <a:t> </a:t>
            </a:r>
            <a:r>
              <a:rPr lang="en-US" sz="1200" spc="-10"/>
              <a:t>conversion </a:t>
            </a:r>
            <a:r>
              <a:rPr lang="en-US" sz="1200" spc="10"/>
              <a:t>probability.</a:t>
            </a:r>
            <a:endParaRPr lang="en-US" sz="1200"/>
          </a:p>
          <a:p>
            <a:pPr marL="927100" lvl="1" indent="-228600" defTabSz="914400">
              <a:lnSpc>
                <a:spcPct val="110000"/>
              </a:lnSpc>
              <a:spcBef>
                <a:spcPts val="8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200" u="sng" spc="-5">
                <a:uFill>
                  <a:solidFill>
                    <a:srgbClr val="FFFFFF"/>
                  </a:solidFill>
                </a:uFill>
              </a:rPr>
              <a:t>Earlier</a:t>
            </a:r>
            <a:r>
              <a:rPr lang="en-US" sz="1200" u="sng" spc="-2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 spc="55">
                <a:uFill>
                  <a:solidFill>
                    <a:srgbClr val="FFFFFF"/>
                  </a:solidFill>
                </a:uFill>
              </a:rPr>
              <a:t>with</a:t>
            </a:r>
            <a:r>
              <a:rPr lang="en-US" sz="1200" u="sng" spc="-2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 spc="10">
                <a:uFill>
                  <a:solidFill>
                    <a:srgbClr val="FFFFFF"/>
                  </a:solidFill>
                </a:uFill>
              </a:rPr>
              <a:t>0.5</a:t>
            </a:r>
            <a:r>
              <a:rPr lang="en-US" sz="1200" u="sng" spc="-2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 spc="30">
                <a:uFill>
                  <a:solidFill>
                    <a:srgbClr val="FFFFFF"/>
                  </a:solidFill>
                </a:uFill>
              </a:rPr>
              <a:t>cut-off</a:t>
            </a:r>
            <a:endParaRPr lang="en-US" sz="1200"/>
          </a:p>
          <a:p>
            <a:pPr marL="927100" lvl="1" indent="-228600" defTabSz="914400">
              <a:lnSpc>
                <a:spcPct val="110000"/>
              </a:lnSpc>
              <a:spcBef>
                <a:spcPts val="6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200" spc="-25"/>
              <a:t>accuracy:</a:t>
            </a:r>
            <a:r>
              <a:rPr lang="en-US" sz="1200" spc="-10"/>
              <a:t> </a:t>
            </a:r>
            <a:r>
              <a:rPr lang="en-US" sz="1200" spc="25"/>
              <a:t>93.4% </a:t>
            </a:r>
            <a:r>
              <a:rPr lang="en-US" sz="1200" spc="240"/>
              <a:t> </a:t>
            </a:r>
            <a:r>
              <a:rPr lang="en-US" sz="1200" spc="10"/>
              <a:t>sensitivity</a:t>
            </a:r>
            <a:r>
              <a:rPr lang="en-US" sz="1200" spc="-10"/>
              <a:t> </a:t>
            </a:r>
            <a:r>
              <a:rPr lang="en-US" sz="1200" spc="-55"/>
              <a:t>:</a:t>
            </a:r>
            <a:r>
              <a:rPr lang="en-US" sz="1200" spc="-5"/>
              <a:t> </a:t>
            </a:r>
            <a:r>
              <a:rPr lang="en-US" sz="1200" spc="25"/>
              <a:t>88.8%</a:t>
            </a:r>
            <a:r>
              <a:rPr lang="en-US" sz="1200" spc="275"/>
              <a:t> </a:t>
            </a:r>
            <a:r>
              <a:rPr lang="en-US" sz="1200" spc="5"/>
              <a:t>speciﬁcity</a:t>
            </a:r>
            <a:r>
              <a:rPr lang="en-US" sz="1200" spc="-10"/>
              <a:t> </a:t>
            </a:r>
            <a:r>
              <a:rPr lang="en-US" sz="1200" spc="-55"/>
              <a:t>:</a:t>
            </a:r>
            <a:r>
              <a:rPr lang="en-US" sz="1200" spc="-10"/>
              <a:t> </a:t>
            </a:r>
            <a:r>
              <a:rPr lang="en-US" sz="1200" spc="25"/>
              <a:t>96.3%</a:t>
            </a:r>
            <a:endParaRPr lang="en-US" sz="1200"/>
          </a:p>
          <a:p>
            <a:pPr marL="927100" lvl="1" indent="-228600" defTabSz="914400">
              <a:lnSpc>
                <a:spcPct val="110000"/>
              </a:lnSpc>
              <a:spcBef>
                <a:spcPts val="6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200" u="sng" spc="30">
                <a:uFill>
                  <a:solidFill>
                    <a:srgbClr val="FFFFFF"/>
                  </a:solidFill>
                </a:uFill>
              </a:rPr>
              <a:t>After</a:t>
            </a:r>
            <a:r>
              <a:rPr lang="en-US" sz="1200" u="sng" spc="-15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>
                <a:uFill>
                  <a:solidFill>
                    <a:srgbClr val="FFFFFF"/>
                  </a:solidFill>
                </a:uFill>
              </a:rPr>
              <a:t>choosing</a:t>
            </a:r>
            <a:r>
              <a:rPr lang="en-US" sz="1200" u="sng" spc="-1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 spc="20"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en-US" sz="1200" u="sng" spc="-15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 spc="20">
                <a:uFill>
                  <a:solidFill>
                    <a:srgbClr val="FFFFFF"/>
                  </a:solidFill>
                </a:uFill>
              </a:rPr>
              <a:t>optimum</a:t>
            </a:r>
            <a:r>
              <a:rPr lang="en-US" sz="1200" u="sng" spc="-1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 spc="30">
                <a:uFill>
                  <a:solidFill>
                    <a:srgbClr val="FFFFFF"/>
                  </a:solidFill>
                </a:uFill>
              </a:rPr>
              <a:t>cut-off</a:t>
            </a:r>
            <a:r>
              <a:rPr lang="en-US" sz="1200" u="sng" spc="-15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 spc="25">
                <a:uFill>
                  <a:solidFill>
                    <a:srgbClr val="FFFFFF"/>
                  </a:solidFill>
                </a:uFill>
              </a:rPr>
              <a:t>at</a:t>
            </a:r>
            <a:r>
              <a:rPr lang="en-US" sz="1200" u="sng" spc="-1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u="sng" spc="10">
                <a:uFill>
                  <a:solidFill>
                    <a:srgbClr val="FFFFFF"/>
                  </a:solidFill>
                </a:uFill>
              </a:rPr>
              <a:t>0.3</a:t>
            </a:r>
            <a:endParaRPr lang="en-US" sz="1200"/>
          </a:p>
          <a:p>
            <a:pPr marL="927100" lvl="1" indent="-228600" defTabSz="914400">
              <a:lnSpc>
                <a:spcPct val="110000"/>
              </a:lnSpc>
              <a:spcBef>
                <a:spcPts val="6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200" spc="-20"/>
              <a:t>accuracy</a:t>
            </a:r>
            <a:r>
              <a:rPr lang="en-US" sz="1200" spc="-15"/>
              <a:t> </a:t>
            </a:r>
            <a:r>
              <a:rPr lang="en-US" sz="1200" spc="-55"/>
              <a:t>:</a:t>
            </a:r>
            <a:r>
              <a:rPr lang="en-US" sz="1200" spc="-15"/>
              <a:t> </a:t>
            </a:r>
            <a:r>
              <a:rPr lang="en-US" sz="1200" spc="45"/>
              <a:t>93%</a:t>
            </a:r>
            <a:r>
              <a:rPr lang="en-US" sz="1200" spc="-10"/>
              <a:t> </a:t>
            </a:r>
            <a:r>
              <a:rPr lang="en-US" sz="1200" spc="20"/>
              <a:t>-&gt;sensitivity</a:t>
            </a:r>
            <a:r>
              <a:rPr lang="en-US" sz="1200" spc="-15"/>
              <a:t> </a:t>
            </a:r>
            <a:r>
              <a:rPr lang="en-US" sz="1200" spc="-55"/>
              <a:t>:</a:t>
            </a:r>
            <a:r>
              <a:rPr lang="en-US" sz="1200" spc="-10"/>
              <a:t> </a:t>
            </a:r>
            <a:r>
              <a:rPr lang="en-US" sz="1200" spc="25"/>
              <a:t>93.7% </a:t>
            </a:r>
            <a:r>
              <a:rPr lang="en-US" sz="1200" spc="229"/>
              <a:t> </a:t>
            </a:r>
            <a:r>
              <a:rPr lang="en-US" sz="1200" spc="5"/>
              <a:t>speciﬁcity</a:t>
            </a:r>
            <a:r>
              <a:rPr lang="en-US" sz="1200" spc="-15"/>
              <a:t> </a:t>
            </a:r>
            <a:r>
              <a:rPr lang="en-US" sz="1200" spc="-55"/>
              <a:t>:</a:t>
            </a:r>
            <a:r>
              <a:rPr lang="en-US" sz="1200" spc="-10"/>
              <a:t> </a:t>
            </a:r>
            <a:r>
              <a:rPr lang="en-US" sz="1200" spc="25"/>
              <a:t>92.6%</a:t>
            </a:r>
            <a:endParaRPr lang="en-US" sz="1200"/>
          </a:p>
          <a:p>
            <a:pPr marL="469900" indent="-228600" defTabSz="914400">
              <a:lnSpc>
                <a:spcPct val="110000"/>
              </a:lnSpc>
              <a:spcBef>
                <a:spcPts val="6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200"/>
              <a:t>Predictions</a:t>
            </a:r>
            <a:r>
              <a:rPr lang="en-US" sz="1200" spc="-10"/>
              <a:t> </a:t>
            </a:r>
            <a:r>
              <a:rPr lang="en-US" sz="1200" spc="25"/>
              <a:t>were</a:t>
            </a:r>
            <a:r>
              <a:rPr lang="en-US" sz="1200" spc="-5"/>
              <a:t> made</a:t>
            </a:r>
            <a:r>
              <a:rPr lang="en-US" sz="1200" spc="-10"/>
              <a:t> </a:t>
            </a:r>
            <a:r>
              <a:rPr lang="en-US" sz="1200" spc="5"/>
              <a:t>on</a:t>
            </a:r>
            <a:r>
              <a:rPr lang="en-US" sz="1200" spc="-5"/>
              <a:t> </a:t>
            </a:r>
            <a:r>
              <a:rPr lang="en-US" sz="1200" spc="25"/>
              <a:t>test</a:t>
            </a:r>
            <a:r>
              <a:rPr lang="en-US" sz="1200" spc="-5"/>
              <a:t> </a:t>
            </a:r>
            <a:r>
              <a:rPr lang="en-US" sz="1200" spc="10"/>
              <a:t>set</a:t>
            </a:r>
            <a:r>
              <a:rPr lang="en-US" sz="1200" spc="-10"/>
              <a:t> </a:t>
            </a:r>
            <a:r>
              <a:rPr lang="en-US" sz="1200" spc="5"/>
              <a:t>and</a:t>
            </a:r>
            <a:r>
              <a:rPr lang="en-US" sz="1200" spc="-5"/>
              <a:t> </a:t>
            </a:r>
            <a:r>
              <a:rPr lang="en-US" sz="1200"/>
              <a:t>model’s</a:t>
            </a:r>
            <a:r>
              <a:rPr lang="en-US" sz="1200" spc="-10"/>
              <a:t> </a:t>
            </a:r>
            <a:r>
              <a:rPr lang="en-US" sz="1200" spc="5"/>
              <a:t>performance</a:t>
            </a:r>
            <a:r>
              <a:rPr lang="en-US" sz="1200" spc="-5"/>
              <a:t> </a:t>
            </a:r>
            <a:r>
              <a:rPr lang="en-US" sz="1200" spc="25"/>
              <a:t>was</a:t>
            </a:r>
            <a:r>
              <a:rPr lang="en-US" sz="1200" spc="-5"/>
              <a:t> </a:t>
            </a:r>
            <a:r>
              <a:rPr lang="en-US" sz="1200" spc="5"/>
              <a:t>evaluated</a:t>
            </a:r>
            <a:endParaRPr lang="en-US" sz="1200"/>
          </a:p>
          <a:p>
            <a:pPr marL="927100" lvl="1" indent="-228600" defTabSz="914400">
              <a:lnSpc>
                <a:spcPct val="110000"/>
              </a:lnSpc>
              <a:spcBef>
                <a:spcPts val="8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926465" algn="l"/>
                <a:tab pos="927100" algn="l"/>
                <a:tab pos="2129155" algn="l"/>
              </a:tabLst>
            </a:pPr>
            <a:r>
              <a:rPr lang="en-US" sz="1200" spc="-20"/>
              <a:t>accuracy</a:t>
            </a:r>
            <a:r>
              <a:rPr lang="en-US" sz="1200" spc="-10"/>
              <a:t> </a:t>
            </a:r>
            <a:r>
              <a:rPr lang="en-US" sz="1200" spc="-55"/>
              <a:t>:</a:t>
            </a:r>
            <a:r>
              <a:rPr lang="en-US" sz="1200" spc="-5"/>
              <a:t> </a:t>
            </a:r>
            <a:r>
              <a:rPr lang="en-US" sz="1200" spc="25"/>
              <a:t>93.3%	</a:t>
            </a:r>
            <a:r>
              <a:rPr lang="en-US" sz="1200" spc="10"/>
              <a:t>sensitivity</a:t>
            </a:r>
            <a:r>
              <a:rPr lang="en-US" sz="1200" spc="-10"/>
              <a:t> </a:t>
            </a:r>
            <a:r>
              <a:rPr lang="en-US" sz="1200" spc="-55"/>
              <a:t>:</a:t>
            </a:r>
            <a:r>
              <a:rPr lang="en-US" sz="1200" spc="-15"/>
              <a:t> </a:t>
            </a:r>
            <a:r>
              <a:rPr lang="en-US" sz="1200" spc="45"/>
              <a:t>93% </a:t>
            </a:r>
            <a:r>
              <a:rPr lang="en-US" sz="1200" spc="215"/>
              <a:t> </a:t>
            </a:r>
            <a:r>
              <a:rPr lang="en-US" sz="1200" spc="5"/>
              <a:t>speciﬁcity</a:t>
            </a:r>
            <a:r>
              <a:rPr lang="en-US" sz="1200" spc="-10"/>
              <a:t> </a:t>
            </a:r>
            <a:r>
              <a:rPr lang="en-US" sz="1200" spc="-55"/>
              <a:t>:</a:t>
            </a:r>
            <a:r>
              <a:rPr lang="en-US" sz="1200" spc="-15"/>
              <a:t> </a:t>
            </a:r>
            <a:r>
              <a:rPr lang="en-US" sz="1200" spc="25"/>
              <a:t>93.5%</a:t>
            </a:r>
            <a:endParaRPr lang="en-US" sz="1200"/>
          </a:p>
          <a:p>
            <a:pPr marL="125095" indent="-228600" defTabSz="914400">
              <a:lnSpc>
                <a:spcPct val="110000"/>
              </a:lnSpc>
              <a:spcBef>
                <a:spcPts val="126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25730" algn="l"/>
              </a:tabLst>
            </a:pPr>
            <a:r>
              <a:rPr lang="en-US" sz="1200" spc="20"/>
              <a:t>Model</a:t>
            </a:r>
            <a:r>
              <a:rPr lang="en-US" sz="1200" spc="-10"/>
              <a:t> is </a:t>
            </a:r>
            <a:r>
              <a:rPr lang="en-US" sz="1200" spc="10"/>
              <a:t>able</a:t>
            </a:r>
            <a:r>
              <a:rPr lang="en-US" sz="1200" spc="-10"/>
              <a:t> </a:t>
            </a:r>
            <a:r>
              <a:rPr lang="en-US" sz="1200" spc="40"/>
              <a:t>to</a:t>
            </a:r>
            <a:r>
              <a:rPr lang="en-US" sz="1200" spc="-5"/>
              <a:t> </a:t>
            </a:r>
            <a:r>
              <a:rPr lang="en-US" sz="1200" spc="10"/>
              <a:t>correctly</a:t>
            </a:r>
            <a:r>
              <a:rPr lang="en-US" sz="1200" spc="-10"/>
              <a:t> </a:t>
            </a:r>
            <a:r>
              <a:rPr lang="en-US" sz="1200" spc="15"/>
              <a:t>predict</a:t>
            </a:r>
            <a:r>
              <a:rPr lang="en-US" sz="1200" spc="-10"/>
              <a:t> </a:t>
            </a:r>
            <a:r>
              <a:rPr lang="en-US" sz="1200" spc="45"/>
              <a:t>~93%</a:t>
            </a:r>
            <a:r>
              <a:rPr lang="en-US" sz="1200" spc="-10"/>
              <a:t> </a:t>
            </a:r>
            <a:r>
              <a:rPr lang="en-US" sz="1200" spc="30"/>
              <a:t>of</a:t>
            </a:r>
            <a:r>
              <a:rPr lang="en-US" sz="1200" spc="-5"/>
              <a:t> </a:t>
            </a:r>
            <a:r>
              <a:rPr lang="en-US" sz="1200" spc="25"/>
              <a:t>the</a:t>
            </a:r>
            <a:r>
              <a:rPr lang="en-US" sz="1200" spc="-10"/>
              <a:t> </a:t>
            </a:r>
            <a:r>
              <a:rPr lang="en-US" sz="1200" spc="5"/>
              <a:t>converted</a:t>
            </a:r>
            <a:r>
              <a:rPr lang="en-US" sz="1200" spc="-10"/>
              <a:t> </a:t>
            </a:r>
            <a:r>
              <a:rPr lang="en-US" sz="1200" spc="15"/>
              <a:t>labels</a:t>
            </a:r>
            <a:endParaRPr lang="en-US" sz="1200"/>
          </a:p>
          <a:p>
            <a:pPr marL="125095" indent="-228600" defTabSz="914400">
              <a:lnSpc>
                <a:spcPct val="110000"/>
              </a:lnSpc>
              <a:spcBef>
                <a:spcPts val="12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25730" algn="l"/>
              </a:tabLst>
            </a:pPr>
            <a:r>
              <a:rPr lang="en-US" sz="1200" spc="20"/>
              <a:t>Model</a:t>
            </a:r>
            <a:r>
              <a:rPr lang="en-US" sz="1200" spc="-10"/>
              <a:t> is </a:t>
            </a:r>
            <a:r>
              <a:rPr lang="en-US" sz="1200" spc="10"/>
              <a:t>able</a:t>
            </a:r>
            <a:r>
              <a:rPr lang="en-US" sz="1200" spc="-5"/>
              <a:t> </a:t>
            </a:r>
            <a:r>
              <a:rPr lang="en-US" sz="1200" spc="40"/>
              <a:t>to</a:t>
            </a:r>
            <a:r>
              <a:rPr lang="en-US" sz="1200" spc="-10"/>
              <a:t> </a:t>
            </a:r>
            <a:r>
              <a:rPr lang="en-US" sz="1200" spc="10"/>
              <a:t>correctly</a:t>
            </a:r>
            <a:r>
              <a:rPr lang="en-US" sz="1200" spc="-5"/>
              <a:t> </a:t>
            </a:r>
            <a:r>
              <a:rPr lang="en-US" sz="1200" spc="15"/>
              <a:t>predict</a:t>
            </a:r>
            <a:r>
              <a:rPr lang="en-US" sz="1200" spc="-10"/>
              <a:t> </a:t>
            </a:r>
            <a:r>
              <a:rPr lang="en-US" sz="1200" spc="45"/>
              <a:t>~93%</a:t>
            </a:r>
            <a:r>
              <a:rPr lang="en-US" sz="1200" spc="-5"/>
              <a:t> </a:t>
            </a:r>
            <a:r>
              <a:rPr lang="en-US" sz="1200" spc="30"/>
              <a:t>of</a:t>
            </a:r>
            <a:r>
              <a:rPr lang="en-US" sz="1200" spc="-10"/>
              <a:t> </a:t>
            </a:r>
            <a:r>
              <a:rPr lang="en-US" sz="1200" spc="25"/>
              <a:t>the</a:t>
            </a:r>
            <a:r>
              <a:rPr lang="en-US" sz="1200" spc="-5"/>
              <a:t> </a:t>
            </a:r>
            <a:r>
              <a:rPr lang="en-US" sz="1200" spc="5"/>
              <a:t>unconverted</a:t>
            </a:r>
            <a:r>
              <a:rPr lang="en-US" sz="1200" spc="-10"/>
              <a:t> </a:t>
            </a:r>
            <a:r>
              <a:rPr lang="en-US" sz="1200" spc="15"/>
              <a:t>labels</a:t>
            </a:r>
            <a:endParaRPr 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-1"/>
            <a:ext cx="3046596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0878" y="930057"/>
            <a:ext cx="2045859" cy="3438395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1500" spc="90">
                <a:solidFill>
                  <a:srgbClr val="FFFFFF"/>
                </a:solidFill>
              </a:rPr>
              <a:t>Recommendations</a:t>
            </a:r>
            <a:endParaRPr lang="en-IN" sz="150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88684" y="930057"/>
            <a:ext cx="4526120" cy="3687349"/>
          </a:xfrm>
          <a:prstGeom prst="rect">
            <a:avLst/>
          </a:prstGeom>
        </p:spPr>
        <p:txBody>
          <a:bodyPr vert="horz" lIns="0" tIns="101550" rIns="0" bIns="0" rtlCol="0" anchor="t">
            <a:normAutofit/>
          </a:bodyPr>
          <a:lstStyle/>
          <a:p>
            <a:pPr marL="246379" marR="196215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sz="1300" spc="-25"/>
              <a:t>X </a:t>
            </a:r>
            <a:r>
              <a:rPr lang="en-US" sz="1300"/>
              <a:t>education </a:t>
            </a:r>
            <a:r>
              <a:rPr lang="en-US" sz="1300" spc="-30"/>
              <a:t>can </a:t>
            </a:r>
            <a:r>
              <a:rPr lang="en-US" sz="1300" spc="-20"/>
              <a:t>use </a:t>
            </a:r>
            <a:r>
              <a:rPr lang="en-US" sz="1300" spc="10"/>
              <a:t>our </a:t>
            </a:r>
            <a:r>
              <a:rPr lang="en-US" sz="1300" spc="20"/>
              <a:t>model </a:t>
            </a:r>
            <a:r>
              <a:rPr lang="en-US" sz="1300" spc="5"/>
              <a:t>and give </a:t>
            </a:r>
            <a:r>
              <a:rPr lang="en-US" sz="1300" spc="-35"/>
              <a:t>a </a:t>
            </a:r>
            <a:r>
              <a:rPr lang="en-US" sz="1300" spc="10"/>
              <a:t>lead </a:t>
            </a:r>
            <a:r>
              <a:rPr lang="en-US" sz="1300" spc="-20"/>
              <a:t>score </a:t>
            </a:r>
            <a:r>
              <a:rPr lang="en-US" sz="1300" spc="25"/>
              <a:t>for </a:t>
            </a:r>
            <a:r>
              <a:rPr lang="en-US" sz="1300"/>
              <a:t>every </a:t>
            </a:r>
            <a:r>
              <a:rPr lang="en-US" sz="1300" spc="-5"/>
              <a:t>lead. </a:t>
            </a:r>
            <a:r>
              <a:rPr lang="en-US" sz="1300" spc="-25" dirty="0"/>
              <a:t>Once </a:t>
            </a:r>
            <a:r>
              <a:rPr lang="en-US" sz="1300" spc="25" dirty="0"/>
              <a:t>the </a:t>
            </a:r>
            <a:r>
              <a:rPr lang="en-US" sz="1300" spc="-335" dirty="0"/>
              <a:t> </a:t>
            </a:r>
            <a:r>
              <a:rPr lang="en-US" sz="1300" dirty="0"/>
              <a:t>leads </a:t>
            </a:r>
            <a:r>
              <a:rPr lang="en-US" sz="1300" spc="-15" dirty="0"/>
              <a:t>have </a:t>
            </a:r>
            <a:r>
              <a:rPr lang="en-US" sz="1300" spc="-5" dirty="0"/>
              <a:t>been </a:t>
            </a:r>
            <a:r>
              <a:rPr lang="en-US" sz="1300" spc="-20" dirty="0"/>
              <a:t>scored, </a:t>
            </a:r>
            <a:r>
              <a:rPr lang="en-US" sz="1300" spc="25" dirty="0"/>
              <a:t>the </a:t>
            </a:r>
            <a:r>
              <a:rPr lang="en-US" sz="1300" spc="-10" dirty="0"/>
              <a:t>sales </a:t>
            </a:r>
            <a:r>
              <a:rPr lang="en-US" sz="1300" spc="10" dirty="0"/>
              <a:t>team </a:t>
            </a:r>
            <a:r>
              <a:rPr lang="en-US" sz="1300" spc="-30" dirty="0"/>
              <a:t>can </a:t>
            </a:r>
            <a:r>
              <a:rPr lang="en-US" sz="1300" spc="-5" dirty="0"/>
              <a:t>focus </a:t>
            </a:r>
            <a:r>
              <a:rPr lang="en-US" sz="1300" spc="5" dirty="0"/>
              <a:t>on </a:t>
            </a:r>
            <a:r>
              <a:rPr lang="en-US" sz="1300" dirty="0"/>
              <a:t>leads </a:t>
            </a:r>
            <a:r>
              <a:rPr lang="en-US" sz="1300" spc="65" dirty="0"/>
              <a:t>with </a:t>
            </a:r>
            <a:r>
              <a:rPr lang="en-US" sz="1300" spc="-25" dirty="0"/>
              <a:t>scores </a:t>
            </a:r>
            <a:r>
              <a:rPr lang="en-US" sz="1300" spc="-10" dirty="0"/>
              <a:t>above </a:t>
            </a:r>
            <a:r>
              <a:rPr lang="en-US" sz="1300" spc="-5" dirty="0"/>
              <a:t> 30(since</a:t>
            </a:r>
            <a:r>
              <a:rPr lang="en-US" sz="1300" spc="-10" dirty="0"/>
              <a:t> </a:t>
            </a:r>
            <a:r>
              <a:rPr lang="en-US" sz="1300" spc="10" dirty="0"/>
              <a:t>our</a:t>
            </a:r>
            <a:r>
              <a:rPr lang="en-US" sz="1300" spc="-5" dirty="0"/>
              <a:t> </a:t>
            </a:r>
            <a:r>
              <a:rPr lang="en-US" sz="1300" spc="25" dirty="0"/>
              <a:t>probability</a:t>
            </a:r>
            <a:r>
              <a:rPr lang="en-US" sz="1300" spc="-5" dirty="0"/>
              <a:t> </a:t>
            </a:r>
            <a:r>
              <a:rPr lang="en-US" sz="1300" spc="15" dirty="0"/>
              <a:t>cut</a:t>
            </a:r>
            <a:r>
              <a:rPr lang="en-US" sz="1300" spc="-5" dirty="0"/>
              <a:t> </a:t>
            </a:r>
            <a:r>
              <a:rPr lang="en-US" sz="1300" spc="35" dirty="0"/>
              <a:t>off</a:t>
            </a:r>
            <a:r>
              <a:rPr lang="en-US" sz="1300" spc="-5" dirty="0"/>
              <a:t> </a:t>
            </a:r>
            <a:r>
              <a:rPr lang="en-US" sz="1300" spc="25" dirty="0"/>
              <a:t>was</a:t>
            </a:r>
            <a:r>
              <a:rPr lang="en-US" sz="1300" spc="-5" dirty="0"/>
              <a:t> </a:t>
            </a:r>
            <a:r>
              <a:rPr lang="en-US" sz="1300" spc="5" dirty="0"/>
              <a:t>0.3)</a:t>
            </a:r>
            <a:r>
              <a:rPr lang="en-US" sz="1300" spc="-5" dirty="0"/>
              <a:t> </a:t>
            </a:r>
            <a:r>
              <a:rPr lang="en-US" sz="1300" spc="40" dirty="0"/>
              <a:t>to</a:t>
            </a:r>
            <a:r>
              <a:rPr lang="en-US" sz="1300" spc="-5" dirty="0"/>
              <a:t> </a:t>
            </a:r>
            <a:r>
              <a:rPr lang="en-US" sz="1300" spc="-10" dirty="0"/>
              <a:t>ensure</a:t>
            </a:r>
            <a:r>
              <a:rPr lang="en-US" sz="1300" spc="-5" dirty="0"/>
              <a:t> </a:t>
            </a:r>
            <a:r>
              <a:rPr lang="en-US" sz="1300" spc="10" dirty="0"/>
              <a:t>higher</a:t>
            </a:r>
            <a:r>
              <a:rPr lang="en-US" sz="1300" spc="-5" dirty="0"/>
              <a:t> </a:t>
            </a:r>
            <a:r>
              <a:rPr lang="en-US" sz="1300" spc="10" dirty="0"/>
              <a:t>lead</a:t>
            </a:r>
            <a:r>
              <a:rPr lang="en-US" sz="1300" spc="-5" dirty="0"/>
              <a:t> </a:t>
            </a:r>
            <a:r>
              <a:rPr lang="en-US" sz="1300" spc="-15" dirty="0"/>
              <a:t>conversion.</a:t>
            </a:r>
          </a:p>
          <a:p>
            <a:pPr marL="15240" marR="5080" indent="-635">
              <a:lnSpc>
                <a:spcPct val="110000"/>
              </a:lnSpc>
              <a:spcBef>
                <a:spcPts val="1200"/>
              </a:spcBef>
            </a:pPr>
            <a:r>
              <a:rPr lang="en-US" sz="1300" spc="-20" dirty="0"/>
              <a:t>Sales </a:t>
            </a:r>
            <a:r>
              <a:rPr lang="en-US" sz="1300" spc="10" dirty="0"/>
              <a:t>team </a:t>
            </a:r>
            <a:r>
              <a:rPr lang="en-US" sz="1300" spc="15" dirty="0"/>
              <a:t>doesn't </a:t>
            </a:r>
            <a:r>
              <a:rPr lang="en-US" sz="1300" spc="50" dirty="0"/>
              <a:t>want </a:t>
            </a:r>
            <a:r>
              <a:rPr lang="en-US" sz="1300" spc="40" dirty="0"/>
              <a:t>to </a:t>
            </a:r>
            <a:r>
              <a:rPr lang="en-US" sz="1300" spc="-5" dirty="0"/>
              <a:t>miss </a:t>
            </a:r>
            <a:r>
              <a:rPr lang="en-US" sz="1300" spc="20" dirty="0"/>
              <a:t>calling </a:t>
            </a:r>
            <a:r>
              <a:rPr lang="en-US" sz="1300" dirty="0"/>
              <a:t>leads </a:t>
            </a:r>
            <a:r>
              <a:rPr lang="en-US" sz="1300" spc="20" dirty="0"/>
              <a:t>tagged </a:t>
            </a:r>
            <a:r>
              <a:rPr lang="en-US" sz="1300" spc="-30" dirty="0"/>
              <a:t>as </a:t>
            </a:r>
            <a:r>
              <a:rPr lang="en-US" sz="1300" spc="5" dirty="0"/>
              <a:t>Lost </a:t>
            </a:r>
            <a:r>
              <a:rPr lang="en-US" sz="1300" spc="40" dirty="0"/>
              <a:t>to </a:t>
            </a:r>
            <a:r>
              <a:rPr lang="en-US" sz="1300" spc="-50" dirty="0"/>
              <a:t>EINS </a:t>
            </a:r>
            <a:r>
              <a:rPr lang="en-US" sz="1300" spc="-15" dirty="0"/>
              <a:t>(</a:t>
            </a:r>
            <a:r>
              <a:rPr lang="en-US" sz="1300" spc="-15" dirty="0" err="1"/>
              <a:t>coef</a:t>
            </a:r>
            <a:r>
              <a:rPr lang="en-US" sz="1300" spc="-15" dirty="0"/>
              <a:t> </a:t>
            </a:r>
            <a:r>
              <a:rPr lang="en-US" sz="1300" spc="-10" dirty="0"/>
              <a:t> </a:t>
            </a:r>
            <a:r>
              <a:rPr lang="en-US" sz="1300" spc="5" dirty="0"/>
              <a:t>6.3616),Closed </a:t>
            </a:r>
            <a:r>
              <a:rPr lang="en-US" sz="1300" spc="20" dirty="0"/>
              <a:t>by </a:t>
            </a:r>
            <a:r>
              <a:rPr lang="en-US" sz="1300" spc="5" dirty="0"/>
              <a:t>Horizon </a:t>
            </a:r>
            <a:r>
              <a:rPr lang="en-US" sz="1300" spc="-15" dirty="0"/>
              <a:t>(</a:t>
            </a:r>
            <a:r>
              <a:rPr lang="en-US" sz="1300" spc="-15" dirty="0" err="1"/>
              <a:t>coef</a:t>
            </a:r>
            <a:r>
              <a:rPr lang="en-US" sz="1300" spc="-15" dirty="0"/>
              <a:t> </a:t>
            </a:r>
            <a:r>
              <a:rPr lang="en-US" sz="1300" spc="25" dirty="0"/>
              <a:t>5.5389) </a:t>
            </a:r>
            <a:r>
              <a:rPr lang="en-US" sz="1300" spc="15" dirty="0"/>
              <a:t>or </a:t>
            </a:r>
            <a:r>
              <a:rPr lang="en-US" sz="1300" spc="10" dirty="0"/>
              <a:t>lead </a:t>
            </a:r>
            <a:r>
              <a:rPr lang="en-US" sz="1300" spc="-20" dirty="0"/>
              <a:t>source </a:t>
            </a:r>
            <a:r>
              <a:rPr lang="en-US" sz="1300" spc="65" dirty="0"/>
              <a:t>with </a:t>
            </a:r>
            <a:r>
              <a:rPr lang="en-US" sz="1300" spc="25" dirty="0" err="1"/>
              <a:t>Welingak</a:t>
            </a:r>
            <a:r>
              <a:rPr lang="en-US" sz="1300" spc="25" dirty="0"/>
              <a:t> </a:t>
            </a:r>
            <a:r>
              <a:rPr lang="en-US" sz="1300" spc="20" dirty="0"/>
              <a:t>Website </a:t>
            </a:r>
            <a:r>
              <a:rPr lang="en-US" sz="1300" spc="25" dirty="0"/>
              <a:t> </a:t>
            </a:r>
            <a:r>
              <a:rPr lang="en-US" sz="1300" spc="-15" dirty="0"/>
              <a:t>(</a:t>
            </a:r>
            <a:r>
              <a:rPr lang="en-US" sz="1300" spc="-15" dirty="0" err="1"/>
              <a:t>coef</a:t>
            </a:r>
            <a:r>
              <a:rPr lang="en-US" sz="1300" spc="-5" dirty="0"/>
              <a:t> </a:t>
            </a:r>
            <a:r>
              <a:rPr lang="en-US" sz="1300" spc="25" dirty="0"/>
              <a:t>3.7183)</a:t>
            </a:r>
            <a:r>
              <a:rPr lang="en-US" sz="1300" spc="-5" dirty="0"/>
              <a:t> </a:t>
            </a:r>
            <a:r>
              <a:rPr lang="en-US" sz="1300" spc="-30" dirty="0"/>
              <a:t>as</a:t>
            </a:r>
            <a:r>
              <a:rPr lang="en-US" sz="1300" spc="-5" dirty="0"/>
              <a:t> </a:t>
            </a:r>
            <a:r>
              <a:rPr lang="en-US" sz="1300" spc="20" dirty="0"/>
              <a:t>they</a:t>
            </a:r>
            <a:r>
              <a:rPr lang="en-US" sz="1300" spc="-5" dirty="0"/>
              <a:t> </a:t>
            </a:r>
            <a:r>
              <a:rPr lang="en-US" sz="1300" spc="-15" dirty="0"/>
              <a:t>have</a:t>
            </a:r>
            <a:r>
              <a:rPr lang="en-US" sz="1300" spc="-5" dirty="0"/>
              <a:t> </a:t>
            </a:r>
            <a:r>
              <a:rPr lang="en-US" sz="1300" spc="10" dirty="0"/>
              <a:t>higher</a:t>
            </a:r>
            <a:r>
              <a:rPr lang="en-US" sz="1300" spc="-5" dirty="0"/>
              <a:t> </a:t>
            </a:r>
            <a:r>
              <a:rPr lang="en-US" sz="1300" spc="5" dirty="0"/>
              <a:t>coefﬁcient</a:t>
            </a:r>
            <a:r>
              <a:rPr lang="en-US" sz="1300" spc="-5" dirty="0"/>
              <a:t> </a:t>
            </a:r>
            <a:r>
              <a:rPr lang="en-US" sz="1300" dirty="0"/>
              <a:t>values</a:t>
            </a:r>
            <a:r>
              <a:rPr lang="en-US" sz="1300" spc="-5" dirty="0"/>
              <a:t> </a:t>
            </a:r>
            <a:r>
              <a:rPr lang="en-US" sz="1300" spc="10" dirty="0"/>
              <a:t>in</a:t>
            </a:r>
            <a:r>
              <a:rPr lang="en-US" sz="1300" spc="-5" dirty="0"/>
              <a:t> </a:t>
            </a:r>
            <a:r>
              <a:rPr lang="en-US" sz="1300" spc="10" dirty="0"/>
              <a:t>our</a:t>
            </a:r>
            <a:r>
              <a:rPr lang="en-US" sz="1300" spc="-5" dirty="0"/>
              <a:t> </a:t>
            </a:r>
            <a:r>
              <a:rPr lang="en-US" sz="1300" spc="10" dirty="0"/>
              <a:t>model.</a:t>
            </a:r>
            <a:r>
              <a:rPr lang="en-US" sz="1300" spc="-5" dirty="0"/>
              <a:t> </a:t>
            </a:r>
            <a:r>
              <a:rPr lang="en-US" sz="1300" spc="15" dirty="0"/>
              <a:t>Higher</a:t>
            </a:r>
            <a:r>
              <a:rPr lang="en-US" sz="1300" spc="-5" dirty="0"/>
              <a:t> </a:t>
            </a:r>
            <a:r>
              <a:rPr lang="en-US" sz="1300" spc="5" dirty="0"/>
              <a:t>coefﬁcient </a:t>
            </a:r>
            <a:r>
              <a:rPr lang="en-US" sz="1300" spc="-330" dirty="0"/>
              <a:t> </a:t>
            </a:r>
            <a:r>
              <a:rPr lang="en-US" sz="1300" dirty="0"/>
              <a:t>values </a:t>
            </a:r>
            <a:r>
              <a:rPr lang="en-US" sz="1300" spc="30" dirty="0"/>
              <a:t>of </a:t>
            </a:r>
            <a:r>
              <a:rPr lang="en-US" sz="1300" spc="5" dirty="0"/>
              <a:t>these </a:t>
            </a:r>
            <a:r>
              <a:rPr lang="en-US" sz="1300" spc="20" dirty="0"/>
              <a:t>dummy </a:t>
            </a:r>
            <a:r>
              <a:rPr lang="en-US" sz="1300" dirty="0"/>
              <a:t>variables indicate </a:t>
            </a:r>
            <a:r>
              <a:rPr lang="en-US" sz="1300" spc="40" dirty="0"/>
              <a:t>that </a:t>
            </a:r>
            <a:r>
              <a:rPr lang="en-US" sz="1300" spc="10" dirty="0"/>
              <a:t>there </a:t>
            </a:r>
            <a:r>
              <a:rPr lang="en-US" sz="1300" spc="-10" dirty="0"/>
              <a:t>is </a:t>
            </a:r>
            <a:r>
              <a:rPr lang="en-US" sz="1300" spc="-35" dirty="0"/>
              <a:t>a </a:t>
            </a:r>
            <a:r>
              <a:rPr lang="en-US" sz="1300" spc="10" dirty="0"/>
              <a:t>higher </a:t>
            </a:r>
            <a:r>
              <a:rPr lang="en-US" sz="1300" spc="-25" dirty="0"/>
              <a:t>chance </a:t>
            </a:r>
            <a:r>
              <a:rPr lang="en-US" sz="1300" spc="30" dirty="0"/>
              <a:t>of </a:t>
            </a:r>
            <a:r>
              <a:rPr lang="en-US" sz="1300" spc="10" dirty="0"/>
              <a:t>lead </a:t>
            </a:r>
            <a:r>
              <a:rPr lang="en-US" sz="1300" spc="15" dirty="0"/>
              <a:t> </a:t>
            </a:r>
            <a:r>
              <a:rPr lang="en-US" sz="1300" spc="-10" dirty="0"/>
              <a:t>conversion </a:t>
            </a:r>
            <a:r>
              <a:rPr lang="en-US" sz="1300" spc="10" dirty="0"/>
              <a:t>among </a:t>
            </a:r>
            <a:r>
              <a:rPr lang="en-US" sz="1300" dirty="0"/>
              <a:t>leads </a:t>
            </a:r>
            <a:r>
              <a:rPr lang="en-US" sz="1300" spc="65" dirty="0"/>
              <a:t>with </a:t>
            </a:r>
            <a:r>
              <a:rPr lang="en-US" sz="1300" spc="5" dirty="0"/>
              <a:t>these </a:t>
            </a:r>
            <a:r>
              <a:rPr lang="en-US" sz="1300" spc="-5" dirty="0"/>
              <a:t>dummies. </a:t>
            </a:r>
            <a:r>
              <a:rPr lang="en-US" sz="1300" spc="-20" dirty="0"/>
              <a:t>Sales </a:t>
            </a:r>
            <a:r>
              <a:rPr lang="en-US" sz="1300" spc="10" dirty="0"/>
              <a:t>team </a:t>
            </a:r>
            <a:r>
              <a:rPr lang="en-US" sz="1300" dirty="0"/>
              <a:t>may avoid </a:t>
            </a:r>
            <a:r>
              <a:rPr lang="en-US" sz="1300" spc="20" dirty="0"/>
              <a:t>calling </a:t>
            </a:r>
            <a:r>
              <a:rPr lang="en-US" sz="1300" dirty="0"/>
              <a:t>leads </a:t>
            </a:r>
            <a:r>
              <a:rPr lang="en-US" sz="1300" spc="5" dirty="0"/>
              <a:t> </a:t>
            </a:r>
            <a:r>
              <a:rPr lang="en-US" sz="1300" spc="55" dirty="0"/>
              <a:t>who </a:t>
            </a:r>
            <a:r>
              <a:rPr lang="en-US" sz="1300" spc="-15" dirty="0"/>
              <a:t>are </a:t>
            </a:r>
            <a:r>
              <a:rPr lang="en-US" sz="1300" spc="20" dirty="0"/>
              <a:t>tagged </a:t>
            </a:r>
            <a:r>
              <a:rPr lang="en-US" sz="1300" spc="-30" dirty="0"/>
              <a:t>as </a:t>
            </a:r>
            <a:r>
              <a:rPr lang="en-US" sz="1300" spc="20" dirty="0"/>
              <a:t>switched </a:t>
            </a:r>
            <a:r>
              <a:rPr lang="en-US" sz="1300" spc="35" dirty="0"/>
              <a:t>off </a:t>
            </a:r>
            <a:r>
              <a:rPr lang="en-US" sz="1300" spc="-15" dirty="0"/>
              <a:t>(</a:t>
            </a:r>
            <a:r>
              <a:rPr lang="en-US" sz="1300" spc="-15" dirty="0" err="1"/>
              <a:t>coef</a:t>
            </a:r>
            <a:r>
              <a:rPr lang="en-US" sz="1300" spc="-15" dirty="0"/>
              <a:t> </a:t>
            </a:r>
            <a:r>
              <a:rPr lang="en-US" sz="1300" spc="15" dirty="0"/>
              <a:t>-5.7080),Ringing </a:t>
            </a:r>
            <a:r>
              <a:rPr lang="en-US" sz="1300" spc="-15" dirty="0"/>
              <a:t>(</a:t>
            </a:r>
            <a:r>
              <a:rPr lang="en-US" sz="1300" spc="-15" dirty="0" err="1"/>
              <a:t>coef</a:t>
            </a:r>
            <a:r>
              <a:rPr lang="en-US" sz="1300" spc="-15" dirty="0"/>
              <a:t> </a:t>
            </a:r>
            <a:r>
              <a:rPr lang="en-US" sz="1300" spc="35" dirty="0"/>
              <a:t>-4.5025) </a:t>
            </a:r>
            <a:r>
              <a:rPr lang="en-US" sz="1300" spc="15" dirty="0"/>
              <a:t>or </a:t>
            </a:r>
            <a:r>
              <a:rPr lang="en-US" sz="1300" spc="25" dirty="0"/>
              <a:t>Already </a:t>
            </a:r>
            <a:r>
              <a:rPr lang="en-US" sz="1300" spc="-35" dirty="0"/>
              <a:t>a </a:t>
            </a:r>
            <a:r>
              <a:rPr lang="en-US" sz="1300" spc="-335" dirty="0"/>
              <a:t> </a:t>
            </a:r>
            <a:r>
              <a:rPr lang="en-US" sz="1300" spc="25" dirty="0"/>
              <a:t>student </a:t>
            </a:r>
            <a:r>
              <a:rPr lang="en-US" sz="1300" spc="-15" dirty="0"/>
              <a:t>(</a:t>
            </a:r>
            <a:r>
              <a:rPr lang="en-US" sz="1300" spc="-15" dirty="0" err="1"/>
              <a:t>coef</a:t>
            </a:r>
            <a:r>
              <a:rPr lang="en-US" sz="1300" spc="-15" dirty="0"/>
              <a:t> </a:t>
            </a:r>
            <a:r>
              <a:rPr lang="en-US" sz="1300" spc="15" dirty="0"/>
              <a:t>-4.3912),as </a:t>
            </a:r>
            <a:r>
              <a:rPr lang="en-US" sz="1300" spc="20" dirty="0"/>
              <a:t>their </a:t>
            </a:r>
            <a:r>
              <a:rPr lang="en-US" sz="1300" spc="5" dirty="0"/>
              <a:t>coefﬁcient </a:t>
            </a:r>
            <a:r>
              <a:rPr lang="en-US" sz="1300" dirty="0"/>
              <a:t>values </a:t>
            </a:r>
            <a:r>
              <a:rPr lang="en-US" sz="1300" spc="-15" dirty="0"/>
              <a:t>are </a:t>
            </a:r>
            <a:r>
              <a:rPr lang="en-US" sz="1300" spc="25" dirty="0"/>
              <a:t>highly </a:t>
            </a:r>
            <a:r>
              <a:rPr lang="en-US" sz="1300" spc="5" dirty="0"/>
              <a:t>negative </a:t>
            </a:r>
            <a:r>
              <a:rPr lang="en-US" sz="1300" spc="10" dirty="0"/>
              <a:t>in our </a:t>
            </a:r>
            <a:r>
              <a:rPr lang="en-US" sz="1300" spc="20" dirty="0"/>
              <a:t>model </a:t>
            </a:r>
            <a:r>
              <a:rPr lang="en-US" sz="1300" spc="25" dirty="0"/>
              <a:t> </a:t>
            </a:r>
            <a:r>
              <a:rPr lang="en-US" sz="1300" spc="5" dirty="0"/>
              <a:t>and</a:t>
            </a:r>
            <a:r>
              <a:rPr lang="en-US" sz="1300" spc="-10" dirty="0"/>
              <a:t> </a:t>
            </a:r>
            <a:r>
              <a:rPr lang="en-US" sz="1300" spc="20" dirty="0"/>
              <a:t>they</a:t>
            </a:r>
            <a:r>
              <a:rPr lang="en-US" sz="1300" spc="-10" dirty="0"/>
              <a:t> </a:t>
            </a:r>
            <a:r>
              <a:rPr lang="en-US" sz="1300" spc="80" dirty="0"/>
              <a:t>will</a:t>
            </a:r>
            <a:r>
              <a:rPr lang="en-US" sz="1300" spc="-10" dirty="0"/>
              <a:t> </a:t>
            </a:r>
            <a:r>
              <a:rPr lang="en-US" sz="1300" spc="10" dirty="0"/>
              <a:t>affect</a:t>
            </a:r>
            <a:r>
              <a:rPr lang="en-US" sz="1300" spc="-5" dirty="0"/>
              <a:t> </a:t>
            </a:r>
            <a:r>
              <a:rPr lang="en-US" sz="1300" spc="25" dirty="0"/>
              <a:t>the</a:t>
            </a:r>
            <a:r>
              <a:rPr lang="en-US" sz="1300" spc="-10" dirty="0"/>
              <a:t> conversion </a:t>
            </a:r>
            <a:r>
              <a:rPr lang="en-US" sz="1300" spc="25" dirty="0"/>
              <a:t>probability</a:t>
            </a:r>
            <a:r>
              <a:rPr lang="en-US" sz="1300" spc="-10" dirty="0"/>
              <a:t> </a:t>
            </a:r>
            <a:r>
              <a:rPr lang="en-US" sz="1300" dirty="0"/>
              <a:t>negatively.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pc="65"/>
              <a:t>Problem</a:t>
            </a:r>
            <a:r>
              <a:rPr lang="en-IN" spc="-150"/>
              <a:t> </a:t>
            </a:r>
            <a:r>
              <a:rPr lang="en-IN" spc="80"/>
              <a:t>Statement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C908D433-C0B1-4668-0E91-860510926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47776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357" y="1200149"/>
            <a:ext cx="2654449" cy="322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1293495" defTabSz="914400"/>
            <a:r>
              <a:rPr lang="en-US" sz="1000" b="0" i="0" kern="1200" cap="all" spc="10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Assumptions </a:t>
            </a:r>
            <a:r>
              <a:rPr lang="en-US" sz="1000" b="0" i="0" kern="1200" cap="all" spc="1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and </a:t>
            </a:r>
            <a:r>
              <a:rPr lang="en-US" sz="1000" b="0" i="0" kern="1200" cap="all" spc="10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000" b="0" i="0" kern="1200" cap="all" spc="8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modiﬁcations</a:t>
            </a:r>
            <a:r>
              <a:rPr lang="en-US" sz="1000" b="0" i="0" kern="1200" cap="all" spc="-10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000" b="0" i="0" kern="1200" cap="all" spc="7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on</a:t>
            </a:r>
            <a:r>
              <a:rPr lang="en-US" sz="1000" b="0" i="0" kern="1200" cap="all" spc="-10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000" b="0" i="0" kern="1200" cap="all" spc="2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</a:t>
            </a:r>
            <a:r>
              <a:rPr lang="en-US" sz="1000" b="0" i="0" kern="1200" cap="all" spc="-10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000" b="0" i="0" kern="1200" cap="all" spc="10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</a:t>
            </a:r>
            <a:r>
              <a:rPr lang="en-US" sz="1000" b="0" i="0" kern="1200" cap="all" spc="-1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000" b="0" i="0" kern="1200" cap="all" spc="6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set</a:t>
            </a:r>
            <a:endParaRPr lang="en-US" sz="10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3693638" y="1200149"/>
            <a:ext cx="4597502" cy="322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11150" indent="-228600" defTabSz="914400">
              <a:lnSpc>
                <a:spcPct val="110000"/>
              </a:lnSpc>
              <a:spcBef>
                <a:spcPts val="1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11150" algn="l"/>
                <a:tab pos="311785" algn="l"/>
              </a:tabLst>
            </a:pPr>
            <a:r>
              <a:rPr lang="en-US" sz="1100" spc="45" dirty="0"/>
              <a:t>We</a:t>
            </a:r>
            <a:r>
              <a:rPr lang="en-US" sz="1100" spc="-10" dirty="0"/>
              <a:t> </a:t>
            </a:r>
            <a:r>
              <a:rPr lang="en-US" sz="1100" spc="15" dirty="0"/>
              <a:t>dropped</a:t>
            </a:r>
            <a:r>
              <a:rPr lang="en-US" sz="1100" spc="-10" dirty="0"/>
              <a:t> </a:t>
            </a:r>
            <a:r>
              <a:rPr lang="en-US" sz="1100" spc="5" dirty="0"/>
              <a:t>columns</a:t>
            </a:r>
            <a:r>
              <a:rPr lang="en-US" sz="1100" spc="-10" dirty="0"/>
              <a:t> </a:t>
            </a:r>
            <a:r>
              <a:rPr lang="en-US" sz="1100" spc="10" dirty="0"/>
              <a:t>in</a:t>
            </a:r>
            <a:r>
              <a:rPr lang="en-US" sz="1100" spc="-10" dirty="0"/>
              <a:t> </a:t>
            </a:r>
            <a:r>
              <a:rPr lang="en-US" sz="1100" spc="25" dirty="0"/>
              <a:t>which</a:t>
            </a:r>
            <a:r>
              <a:rPr lang="en-US" sz="1100" spc="-10" dirty="0"/>
              <a:t> </a:t>
            </a:r>
            <a:r>
              <a:rPr lang="en-US" sz="1100" spc="55" dirty="0"/>
              <a:t>45</a:t>
            </a:r>
            <a:r>
              <a:rPr lang="en-US" sz="1100" spc="-10" dirty="0"/>
              <a:t> </a:t>
            </a:r>
            <a:r>
              <a:rPr lang="en-US" sz="1100" spc="15" dirty="0"/>
              <a:t>or</a:t>
            </a:r>
            <a:r>
              <a:rPr lang="en-US" sz="1100" spc="-5" dirty="0"/>
              <a:t> </a:t>
            </a:r>
            <a:r>
              <a:rPr lang="en-US" sz="1100" spc="5" dirty="0"/>
              <a:t>more</a:t>
            </a:r>
            <a:r>
              <a:rPr lang="en-US" sz="1100" spc="-10" dirty="0"/>
              <a:t> </a:t>
            </a:r>
            <a:r>
              <a:rPr lang="en-US" sz="1100" spc="5" dirty="0"/>
              <a:t>percent</a:t>
            </a:r>
            <a:r>
              <a:rPr lang="en-US" sz="1100" spc="-10" dirty="0"/>
              <a:t> </a:t>
            </a:r>
            <a:r>
              <a:rPr lang="en-US" sz="1100" spc="30" dirty="0"/>
              <a:t>of</a:t>
            </a:r>
            <a:r>
              <a:rPr lang="en-US" sz="1100" spc="-10" dirty="0"/>
              <a:t> </a:t>
            </a:r>
            <a:r>
              <a:rPr lang="en-US" sz="1100" spc="25" dirty="0"/>
              <a:t>the</a:t>
            </a:r>
            <a:r>
              <a:rPr lang="en-US" sz="1100" spc="-10" dirty="0"/>
              <a:t> </a:t>
            </a:r>
            <a:r>
              <a:rPr lang="en-US" sz="1100" spc="15" dirty="0"/>
              <a:t>data</a:t>
            </a:r>
            <a:r>
              <a:rPr lang="en-US" sz="1100" spc="-10" dirty="0"/>
              <a:t> </a:t>
            </a:r>
            <a:r>
              <a:rPr lang="en-US" sz="1100" spc="25" dirty="0"/>
              <a:t>were</a:t>
            </a:r>
            <a:r>
              <a:rPr lang="en-US" sz="1100" spc="-10" dirty="0"/>
              <a:t> </a:t>
            </a:r>
            <a:r>
              <a:rPr lang="en-US" sz="1100" spc="-5" dirty="0"/>
              <a:t>missing.</a:t>
            </a:r>
            <a:endParaRPr lang="en-US" sz="1100" dirty="0"/>
          </a:p>
          <a:p>
            <a:pPr marL="311150" marR="125730" indent="-228600" defTabSz="9144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spc="-30" dirty="0"/>
              <a:t>Since </a:t>
            </a:r>
            <a:r>
              <a:rPr lang="en-US" sz="1100" spc="10" dirty="0"/>
              <a:t>nearly </a:t>
            </a:r>
            <a:r>
              <a:rPr lang="en-US" sz="1100" spc="30" dirty="0"/>
              <a:t>half of </a:t>
            </a:r>
            <a:r>
              <a:rPr lang="en-US" sz="1100" spc="25" dirty="0"/>
              <a:t>the </a:t>
            </a:r>
            <a:r>
              <a:rPr lang="en-US" sz="1100" spc="15" dirty="0"/>
              <a:t>data </a:t>
            </a:r>
            <a:r>
              <a:rPr lang="en-US" sz="1100" spc="25" dirty="0"/>
              <a:t>were </a:t>
            </a:r>
            <a:r>
              <a:rPr lang="en-US" sz="1100" spc="5" dirty="0"/>
              <a:t>missing </a:t>
            </a:r>
            <a:r>
              <a:rPr lang="en-US" sz="1100" spc="10" dirty="0"/>
              <a:t>in </a:t>
            </a:r>
            <a:r>
              <a:rPr lang="en-US" sz="1100" spc="50" dirty="0"/>
              <a:t>few </a:t>
            </a:r>
            <a:r>
              <a:rPr lang="en-US" sz="1100" spc="5" dirty="0"/>
              <a:t>columns, </a:t>
            </a:r>
            <a:r>
              <a:rPr lang="en-US" sz="1100" spc="55" dirty="0"/>
              <a:t>we </a:t>
            </a:r>
            <a:r>
              <a:rPr lang="en-US" sz="1100" spc="15" dirty="0"/>
              <a:t>couldn’t </a:t>
            </a:r>
            <a:r>
              <a:rPr lang="en-US" sz="1100" spc="20" dirty="0"/>
              <a:t> </a:t>
            </a:r>
            <a:r>
              <a:rPr lang="en-US" sz="1100" spc="-5" dirty="0"/>
              <a:t>consider </a:t>
            </a:r>
            <a:r>
              <a:rPr lang="en-US" sz="1100" spc="25" dirty="0"/>
              <a:t>them</a:t>
            </a:r>
            <a:r>
              <a:rPr lang="en-US" sz="1100" spc="-5" dirty="0"/>
              <a:t> </a:t>
            </a:r>
            <a:r>
              <a:rPr lang="en-US" sz="1100" spc="25" dirty="0"/>
              <a:t>for</a:t>
            </a:r>
            <a:r>
              <a:rPr lang="en-US" sz="1100" spc="-5" dirty="0"/>
              <a:t> </a:t>
            </a:r>
            <a:r>
              <a:rPr lang="en-US" sz="1100" spc="20" dirty="0"/>
              <a:t>model</a:t>
            </a:r>
            <a:r>
              <a:rPr lang="en-US" sz="1100" dirty="0"/>
              <a:t> </a:t>
            </a:r>
            <a:r>
              <a:rPr lang="en-US" sz="1100" spc="15" dirty="0"/>
              <a:t>building. We</a:t>
            </a:r>
            <a:r>
              <a:rPr lang="en-US" sz="1100" spc="-5" dirty="0"/>
              <a:t> </a:t>
            </a:r>
            <a:r>
              <a:rPr lang="en-US" sz="1100" spc="-10" dirty="0"/>
              <a:t>assumed</a:t>
            </a:r>
            <a:r>
              <a:rPr lang="en-US" sz="1100" spc="-5" dirty="0"/>
              <a:t> </a:t>
            </a:r>
            <a:r>
              <a:rPr lang="en-US" sz="1100" spc="40" dirty="0"/>
              <a:t>that</a:t>
            </a:r>
            <a:r>
              <a:rPr lang="en-US" sz="1100" dirty="0"/>
              <a:t> </a:t>
            </a:r>
            <a:r>
              <a:rPr lang="en-US" sz="1100" spc="5" dirty="0"/>
              <a:t>these</a:t>
            </a:r>
            <a:r>
              <a:rPr lang="en-US" sz="1100" spc="-5" dirty="0"/>
              <a:t> </a:t>
            </a:r>
            <a:r>
              <a:rPr lang="en-US" sz="1100" spc="5" dirty="0"/>
              <a:t>columns</a:t>
            </a:r>
            <a:r>
              <a:rPr lang="en-US" sz="1100" spc="-5" dirty="0"/>
              <a:t> </a:t>
            </a:r>
            <a:r>
              <a:rPr lang="en-US" sz="1100" spc="80" dirty="0"/>
              <a:t>will</a:t>
            </a:r>
            <a:r>
              <a:rPr lang="en-US" sz="1100" spc="340" dirty="0"/>
              <a:t> </a:t>
            </a:r>
            <a:r>
              <a:rPr lang="en-US" sz="1100" spc="30" dirty="0"/>
              <a:t>not </a:t>
            </a:r>
            <a:r>
              <a:rPr lang="en-US" sz="1100" spc="-330" dirty="0"/>
              <a:t> </a:t>
            </a:r>
            <a:r>
              <a:rPr lang="en-US" sz="1100" spc="-15" dirty="0"/>
              <a:t>have </a:t>
            </a:r>
            <a:r>
              <a:rPr lang="en-US" sz="1100" dirty="0"/>
              <a:t>much</a:t>
            </a:r>
            <a:r>
              <a:rPr lang="en-US" sz="1100" spc="-10" dirty="0"/>
              <a:t> </a:t>
            </a:r>
            <a:r>
              <a:rPr lang="en-US" sz="1100" spc="10" dirty="0"/>
              <a:t>inﬂuence</a:t>
            </a:r>
            <a:r>
              <a:rPr lang="en-US" sz="1100" spc="-10" dirty="0"/>
              <a:t> </a:t>
            </a:r>
            <a:r>
              <a:rPr lang="en-US" sz="1100" spc="5" dirty="0"/>
              <a:t>on</a:t>
            </a:r>
            <a:r>
              <a:rPr lang="en-US" sz="1100" spc="-10" dirty="0"/>
              <a:t> conversion </a:t>
            </a:r>
            <a:r>
              <a:rPr lang="en-US" sz="1100" spc="-5" dirty="0"/>
              <a:t>rate.</a:t>
            </a:r>
            <a:endParaRPr lang="en-US" sz="1100" dirty="0"/>
          </a:p>
          <a:p>
            <a:pPr marL="311150" marR="34925" indent="-228600" defTabSz="9144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11150" algn="l"/>
                <a:tab pos="311785" algn="l"/>
              </a:tabLst>
            </a:pPr>
            <a:r>
              <a:rPr lang="en-US" sz="1100" spc="45" dirty="0"/>
              <a:t>We </a:t>
            </a:r>
            <a:r>
              <a:rPr lang="en-US" sz="1100" spc="20" dirty="0"/>
              <a:t>imputed </a:t>
            </a:r>
            <a:r>
              <a:rPr lang="en-US" sz="1100" spc="25" dirty="0"/>
              <a:t>the </a:t>
            </a:r>
            <a:r>
              <a:rPr lang="en-US" sz="1100" spc="5" dirty="0"/>
              <a:t>missing </a:t>
            </a:r>
            <a:r>
              <a:rPr lang="en-US" sz="1100" dirty="0"/>
              <a:t>values </a:t>
            </a:r>
            <a:r>
              <a:rPr lang="en-US" sz="1100" spc="10" dirty="0"/>
              <a:t>in </a:t>
            </a:r>
            <a:r>
              <a:rPr lang="en-US" sz="1100" spc="5" dirty="0"/>
              <a:t>continuous </a:t>
            </a:r>
            <a:r>
              <a:rPr lang="en-US" sz="1100" dirty="0"/>
              <a:t>variables </a:t>
            </a:r>
            <a:r>
              <a:rPr lang="en-US" sz="1100" spc="65" dirty="0"/>
              <a:t>with </a:t>
            </a:r>
            <a:r>
              <a:rPr lang="en-US" sz="1100" dirty="0"/>
              <a:t>median </a:t>
            </a:r>
            <a:r>
              <a:rPr lang="en-US" sz="1100" spc="5" dirty="0"/>
              <a:t>and </a:t>
            </a:r>
            <a:r>
              <a:rPr lang="en-US" sz="1100" spc="10" dirty="0"/>
              <a:t> those</a:t>
            </a:r>
            <a:r>
              <a:rPr lang="en-US" sz="1100" dirty="0"/>
              <a:t> </a:t>
            </a:r>
            <a:r>
              <a:rPr lang="en-US" sz="1100" spc="10" dirty="0"/>
              <a:t>in</a:t>
            </a:r>
            <a:r>
              <a:rPr lang="en-US" sz="1100" dirty="0"/>
              <a:t> categorical</a:t>
            </a:r>
            <a:r>
              <a:rPr lang="en-US" sz="1100" spc="5" dirty="0"/>
              <a:t> </a:t>
            </a:r>
            <a:r>
              <a:rPr lang="en-US" sz="1100" dirty="0"/>
              <a:t>variables </a:t>
            </a:r>
            <a:r>
              <a:rPr lang="en-US" sz="1100" spc="65" dirty="0"/>
              <a:t>with</a:t>
            </a:r>
            <a:r>
              <a:rPr lang="en-US" sz="1100" dirty="0"/>
              <a:t> </a:t>
            </a:r>
            <a:r>
              <a:rPr lang="en-US" sz="1100" spc="-10" dirty="0"/>
              <a:t>mode.</a:t>
            </a:r>
            <a:r>
              <a:rPr lang="en-US" sz="1100" spc="5" dirty="0"/>
              <a:t> </a:t>
            </a:r>
            <a:r>
              <a:rPr lang="en-US" sz="1100" spc="15" dirty="0"/>
              <a:t>However, few</a:t>
            </a:r>
            <a:r>
              <a:rPr lang="en-US" sz="1100" dirty="0"/>
              <a:t> categorical</a:t>
            </a:r>
            <a:r>
              <a:rPr lang="en-US" sz="1100" spc="5" dirty="0"/>
              <a:t> </a:t>
            </a:r>
            <a:r>
              <a:rPr lang="en-US" sz="1100" dirty="0"/>
              <a:t>variables </a:t>
            </a:r>
            <a:r>
              <a:rPr lang="en-US" sz="1100" spc="-330" dirty="0"/>
              <a:t> </a:t>
            </a:r>
            <a:r>
              <a:rPr lang="en-US" sz="1100" spc="5" dirty="0"/>
              <a:t>had missing value </a:t>
            </a:r>
            <a:r>
              <a:rPr lang="en-US" sz="1100" spc="10" dirty="0"/>
              <a:t>count </a:t>
            </a:r>
            <a:r>
              <a:rPr lang="en-US" sz="1100" spc="5" dirty="0"/>
              <a:t>more </a:t>
            </a:r>
            <a:r>
              <a:rPr lang="en-US" sz="1100" spc="20" dirty="0"/>
              <a:t>than </a:t>
            </a:r>
            <a:r>
              <a:rPr lang="en-US" sz="1100" spc="40" dirty="0"/>
              <a:t>that </a:t>
            </a:r>
            <a:r>
              <a:rPr lang="en-US" sz="1100" spc="30" dirty="0"/>
              <a:t>of </a:t>
            </a:r>
            <a:r>
              <a:rPr lang="en-US" sz="1100" spc="-10" dirty="0"/>
              <a:t>mode, </a:t>
            </a:r>
            <a:r>
              <a:rPr lang="en-US" sz="1100" spc="10" dirty="0"/>
              <a:t>in </a:t>
            </a:r>
            <a:r>
              <a:rPr lang="en-US" sz="1100" spc="-15" dirty="0"/>
              <a:t>such </a:t>
            </a:r>
            <a:r>
              <a:rPr lang="en-US" sz="1100" spc="-35" dirty="0"/>
              <a:t>cases </a:t>
            </a:r>
            <a:r>
              <a:rPr lang="en-US" sz="1100" spc="55" dirty="0"/>
              <a:t>we </a:t>
            </a:r>
            <a:r>
              <a:rPr lang="en-US" sz="1100" dirty="0"/>
              <a:t>replaced </a:t>
            </a:r>
            <a:r>
              <a:rPr lang="en-US" sz="1100" spc="-335" dirty="0"/>
              <a:t> </a:t>
            </a:r>
            <a:r>
              <a:rPr lang="en-US" sz="1100" spc="25" dirty="0"/>
              <a:t>the</a:t>
            </a:r>
            <a:r>
              <a:rPr lang="en-US" sz="1100" spc="-15" dirty="0"/>
              <a:t> </a:t>
            </a:r>
            <a:r>
              <a:rPr lang="en-US" sz="1100" spc="5" dirty="0"/>
              <a:t>missing</a:t>
            </a:r>
            <a:r>
              <a:rPr lang="en-US" sz="1100" spc="-10" dirty="0"/>
              <a:t> </a:t>
            </a:r>
            <a:r>
              <a:rPr lang="en-US" sz="1100" dirty="0"/>
              <a:t>values</a:t>
            </a:r>
            <a:r>
              <a:rPr lang="en-US" sz="1100" spc="-10" dirty="0"/>
              <a:t> </a:t>
            </a:r>
            <a:r>
              <a:rPr lang="en-US" sz="1100" spc="65" dirty="0"/>
              <a:t>with</a:t>
            </a:r>
            <a:r>
              <a:rPr lang="en-US" sz="1100" spc="-10" dirty="0"/>
              <a:t> </a:t>
            </a:r>
            <a:r>
              <a:rPr lang="en-US" sz="1100" spc="25" dirty="0"/>
              <a:t>‘Not</a:t>
            </a:r>
            <a:r>
              <a:rPr lang="en-US" sz="1100" spc="-10" dirty="0"/>
              <a:t> </a:t>
            </a:r>
            <a:r>
              <a:rPr lang="en-US" sz="1100" dirty="0"/>
              <a:t>mentioned’.</a:t>
            </a:r>
          </a:p>
          <a:p>
            <a:pPr marL="311150" marR="5080" indent="-228600" defTabSz="9144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11150" algn="l"/>
                <a:tab pos="311785" algn="l"/>
              </a:tabLst>
            </a:pPr>
            <a:r>
              <a:rPr lang="en-US" sz="1100" spc="-10" dirty="0"/>
              <a:t>In </a:t>
            </a:r>
            <a:r>
              <a:rPr lang="en-US" sz="1100" spc="50" dirty="0"/>
              <a:t>few</a:t>
            </a:r>
            <a:r>
              <a:rPr lang="en-US" sz="1100" spc="-5" dirty="0"/>
              <a:t> </a:t>
            </a:r>
            <a:r>
              <a:rPr lang="en-US" sz="1100" spc="30" dirty="0"/>
              <a:t>of</a:t>
            </a:r>
            <a:r>
              <a:rPr lang="en-US" sz="1100" spc="-5" dirty="0"/>
              <a:t> </a:t>
            </a:r>
            <a:r>
              <a:rPr lang="en-US" sz="1100" spc="25" dirty="0"/>
              <a:t>the</a:t>
            </a:r>
            <a:r>
              <a:rPr lang="en-US" sz="1100" spc="-5" dirty="0"/>
              <a:t> </a:t>
            </a:r>
            <a:r>
              <a:rPr lang="en-US" sz="1100" dirty="0"/>
              <a:t>categorical</a:t>
            </a:r>
            <a:r>
              <a:rPr lang="en-US" sz="1100" spc="-5" dirty="0"/>
              <a:t> </a:t>
            </a:r>
            <a:r>
              <a:rPr lang="en-US" sz="1100" spc="5" dirty="0"/>
              <a:t>columns</a:t>
            </a:r>
            <a:r>
              <a:rPr lang="en-US" sz="1100" spc="-5" dirty="0"/>
              <a:t> </a:t>
            </a:r>
            <a:r>
              <a:rPr lang="en-US" sz="1100" spc="55" dirty="0"/>
              <a:t>we</a:t>
            </a:r>
            <a:r>
              <a:rPr lang="en-US" sz="1100" spc="-5" dirty="0"/>
              <a:t> </a:t>
            </a:r>
            <a:r>
              <a:rPr lang="en-US" sz="1100" spc="5" dirty="0"/>
              <a:t>had</a:t>
            </a:r>
            <a:r>
              <a:rPr lang="en-US" sz="1100" spc="-5" dirty="0"/>
              <a:t> </a:t>
            </a:r>
            <a:r>
              <a:rPr lang="en-US" sz="1100" spc="25" dirty="0"/>
              <a:t>highly</a:t>
            </a:r>
            <a:r>
              <a:rPr lang="en-US" sz="1100" spc="-5" dirty="0"/>
              <a:t> </a:t>
            </a:r>
            <a:r>
              <a:rPr lang="en-US" sz="1100" spc="15" dirty="0"/>
              <a:t>varying</a:t>
            </a:r>
            <a:r>
              <a:rPr lang="en-US" sz="1100" spc="-5" dirty="0"/>
              <a:t> </a:t>
            </a:r>
            <a:r>
              <a:rPr lang="en-US" sz="1100" dirty="0"/>
              <a:t>counts</a:t>
            </a:r>
            <a:r>
              <a:rPr lang="en-US" sz="1100" spc="-5" dirty="0"/>
              <a:t> </a:t>
            </a:r>
            <a:r>
              <a:rPr lang="en-US" sz="1100" spc="25" dirty="0"/>
              <a:t>for</a:t>
            </a:r>
            <a:r>
              <a:rPr lang="en-US" sz="1100" spc="-5" dirty="0"/>
              <a:t> </a:t>
            </a:r>
            <a:r>
              <a:rPr lang="en-US" sz="1100" spc="10" dirty="0"/>
              <a:t>levels</a:t>
            </a:r>
            <a:r>
              <a:rPr lang="en-US" sz="1100" spc="-5" dirty="0"/>
              <a:t> </a:t>
            </a:r>
            <a:r>
              <a:rPr lang="en-US" sz="1100" spc="-30" dirty="0"/>
              <a:t>,so </a:t>
            </a:r>
            <a:r>
              <a:rPr lang="en-US" sz="1100" spc="-330" dirty="0"/>
              <a:t> </a:t>
            </a:r>
            <a:r>
              <a:rPr lang="en-US" sz="1100" spc="55" dirty="0"/>
              <a:t>we </a:t>
            </a:r>
            <a:r>
              <a:rPr lang="en-US" sz="1100" spc="15" dirty="0"/>
              <a:t>grouped </a:t>
            </a:r>
            <a:r>
              <a:rPr lang="en-US" sz="1100" spc="-5" dirty="0"/>
              <a:t>less </a:t>
            </a:r>
            <a:r>
              <a:rPr lang="en-US" sz="1100" spc="20" dirty="0"/>
              <a:t>frequent </a:t>
            </a:r>
            <a:r>
              <a:rPr lang="en-US" sz="1100" spc="10" dirty="0"/>
              <a:t>levels </a:t>
            </a:r>
            <a:r>
              <a:rPr lang="en-US" sz="1100" spc="25" dirty="0"/>
              <a:t>together </a:t>
            </a:r>
            <a:r>
              <a:rPr lang="en-US" sz="1100" spc="40" dirty="0"/>
              <a:t>to </a:t>
            </a:r>
            <a:r>
              <a:rPr lang="en-US" sz="1100" dirty="0"/>
              <a:t>avoid </a:t>
            </a:r>
            <a:r>
              <a:rPr lang="en-US" sz="1100" spc="20" dirty="0"/>
              <a:t>model </a:t>
            </a:r>
            <a:r>
              <a:rPr lang="en-US" sz="1100" spc="5" dirty="0"/>
              <a:t>picking on </a:t>
            </a:r>
            <a:r>
              <a:rPr lang="en-US" sz="1100" spc="25" dirty="0"/>
              <a:t>the </a:t>
            </a:r>
            <a:r>
              <a:rPr lang="en-US" sz="1100" spc="30" dirty="0"/>
              <a:t> </a:t>
            </a:r>
            <a:r>
              <a:rPr lang="en-US" sz="1100" spc="25" dirty="0"/>
              <a:t>highly</a:t>
            </a:r>
            <a:r>
              <a:rPr lang="en-US" sz="1100" spc="-15" dirty="0"/>
              <a:t> </a:t>
            </a:r>
            <a:r>
              <a:rPr lang="en-US" sz="1100" spc="5" dirty="0"/>
              <a:t>underrepresented</a:t>
            </a:r>
            <a:r>
              <a:rPr lang="en-US" sz="1100" spc="-10" dirty="0"/>
              <a:t> </a:t>
            </a:r>
            <a:r>
              <a:rPr lang="en-US" sz="1100" spc="20" dirty="0"/>
              <a:t>dummy</a:t>
            </a:r>
            <a:r>
              <a:rPr lang="en-US" sz="1100" spc="-10" dirty="0"/>
              <a:t> </a:t>
            </a:r>
            <a:r>
              <a:rPr lang="en-US" sz="1100" spc="-5" dirty="0"/>
              <a:t>levels.</a:t>
            </a:r>
            <a:endParaRPr lang="en-US" sz="1100" dirty="0"/>
          </a:p>
          <a:p>
            <a:pPr marL="311150" marR="537210" indent="-228600" defTabSz="9144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11150" algn="l"/>
                <a:tab pos="311785" algn="l"/>
              </a:tabLst>
            </a:pPr>
            <a:r>
              <a:rPr lang="en-US" sz="1100" spc="45" dirty="0"/>
              <a:t>We</a:t>
            </a:r>
            <a:r>
              <a:rPr lang="en-US" sz="1100" spc="-15" dirty="0"/>
              <a:t> </a:t>
            </a:r>
            <a:r>
              <a:rPr lang="en-US" sz="1100" spc="15" dirty="0"/>
              <a:t>handled</a:t>
            </a:r>
            <a:r>
              <a:rPr lang="en-US" sz="1100" spc="-10" dirty="0"/>
              <a:t> </a:t>
            </a:r>
            <a:r>
              <a:rPr lang="en-US" sz="1100" spc="20" dirty="0"/>
              <a:t>outliers</a:t>
            </a:r>
            <a:r>
              <a:rPr lang="en-US" sz="1100" spc="-10" dirty="0"/>
              <a:t> </a:t>
            </a:r>
            <a:r>
              <a:rPr lang="en-US" sz="1100" spc="10" dirty="0"/>
              <a:t>in</a:t>
            </a:r>
            <a:r>
              <a:rPr lang="en-US" sz="1100" spc="-10" dirty="0"/>
              <a:t> </a:t>
            </a:r>
            <a:r>
              <a:rPr lang="en-US" sz="1100" spc="5" dirty="0"/>
              <a:t>continuous</a:t>
            </a:r>
            <a:r>
              <a:rPr lang="en-US" sz="1100" spc="-10" dirty="0"/>
              <a:t> </a:t>
            </a:r>
            <a:r>
              <a:rPr lang="en-US" sz="1100" dirty="0"/>
              <a:t>variables</a:t>
            </a:r>
            <a:r>
              <a:rPr lang="en-US" sz="1100" spc="-10" dirty="0"/>
              <a:t> </a:t>
            </a:r>
            <a:r>
              <a:rPr lang="en-US" sz="1100" spc="20" dirty="0"/>
              <a:t>by</a:t>
            </a:r>
            <a:r>
              <a:rPr lang="en-US" sz="1100" spc="-10" dirty="0"/>
              <a:t> </a:t>
            </a:r>
            <a:r>
              <a:rPr lang="en-US" sz="1100" spc="5" dirty="0"/>
              <a:t>capping</a:t>
            </a:r>
            <a:r>
              <a:rPr lang="en-US" sz="1100" spc="-15" dirty="0"/>
              <a:t> </a:t>
            </a:r>
            <a:r>
              <a:rPr lang="en-US" sz="1100" spc="25" dirty="0"/>
              <a:t>them</a:t>
            </a:r>
            <a:r>
              <a:rPr lang="en-US" sz="1100" spc="-10" dirty="0"/>
              <a:t> </a:t>
            </a:r>
            <a:r>
              <a:rPr lang="en-US" sz="1100" spc="25" dirty="0"/>
              <a:t>at</a:t>
            </a:r>
            <a:r>
              <a:rPr lang="en-US" sz="1100" spc="-10" dirty="0"/>
              <a:t> </a:t>
            </a:r>
            <a:r>
              <a:rPr lang="en-US" sz="1100" spc="55" dirty="0"/>
              <a:t>99th </a:t>
            </a:r>
            <a:r>
              <a:rPr lang="en-US" sz="1100" spc="-330" dirty="0"/>
              <a:t> </a:t>
            </a:r>
            <a:r>
              <a:rPr lang="en-US" sz="1100" dirty="0"/>
              <a:t>percentile.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25965" y="799021"/>
            <a:ext cx="4108450" cy="4185285"/>
            <a:chOff x="625965" y="799021"/>
            <a:chExt cx="4108450" cy="4185285"/>
          </a:xfrm>
        </p:grpSpPr>
        <p:sp>
          <p:nvSpPr>
            <p:cNvPr id="4" name="object 4"/>
            <p:cNvSpPr/>
            <p:nvPr/>
          </p:nvSpPr>
          <p:spPr>
            <a:xfrm>
              <a:off x="625957" y="799032"/>
              <a:ext cx="501015" cy="499745"/>
            </a:xfrm>
            <a:custGeom>
              <a:avLst/>
              <a:gdLst/>
              <a:ahLst/>
              <a:cxnLst/>
              <a:rect l="l" t="t" r="r" b="b"/>
              <a:pathLst>
                <a:path w="501015" h="499744">
                  <a:moveTo>
                    <a:pt x="500697" y="499656"/>
                  </a:moveTo>
                  <a:lnTo>
                    <a:pt x="500265" y="297014"/>
                  </a:lnTo>
                  <a:lnTo>
                    <a:pt x="499668" y="0"/>
                  </a:lnTo>
                  <a:lnTo>
                    <a:pt x="202641" y="0"/>
                  </a:lnTo>
                  <a:lnTo>
                    <a:pt x="0" y="0"/>
                  </a:lnTo>
                  <a:lnTo>
                    <a:pt x="2451" y="49453"/>
                  </a:lnTo>
                  <a:lnTo>
                    <a:pt x="9715" y="98069"/>
                  </a:lnTo>
                  <a:lnTo>
                    <a:pt x="21653" y="145516"/>
                  </a:lnTo>
                  <a:lnTo>
                    <a:pt x="38138" y="191452"/>
                  </a:lnTo>
                  <a:lnTo>
                    <a:pt x="59016" y="235572"/>
                  </a:lnTo>
                  <a:lnTo>
                    <a:pt x="84162" y="277533"/>
                  </a:lnTo>
                  <a:lnTo>
                    <a:pt x="113449" y="317017"/>
                  </a:lnTo>
                  <a:lnTo>
                    <a:pt x="146710" y="353682"/>
                  </a:lnTo>
                  <a:lnTo>
                    <a:pt x="183451" y="386880"/>
                  </a:lnTo>
                  <a:lnTo>
                    <a:pt x="222986" y="416077"/>
                  </a:lnTo>
                  <a:lnTo>
                    <a:pt x="265010" y="441134"/>
                  </a:lnTo>
                  <a:lnTo>
                    <a:pt x="309168" y="461924"/>
                  </a:lnTo>
                  <a:lnTo>
                    <a:pt x="355142" y="478307"/>
                  </a:lnTo>
                  <a:lnTo>
                    <a:pt x="402615" y="490143"/>
                  </a:lnTo>
                  <a:lnTo>
                    <a:pt x="451243" y="497306"/>
                  </a:lnTo>
                  <a:lnTo>
                    <a:pt x="500697" y="499656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25" y="1125575"/>
              <a:ext cx="3911074" cy="1871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699" y="2997242"/>
              <a:ext cx="3794125" cy="198665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3799" y="94774"/>
            <a:ext cx="3430904" cy="444352"/>
          </a:xfrm>
          <a:prstGeom prst="rect">
            <a:avLst/>
          </a:prstGeom>
          <a:solidFill>
            <a:schemeClr val="bg2">
              <a:lumMod val="90000"/>
            </a:schemeClr>
          </a:solidFill>
          <a:ln w="9524">
            <a:solidFill>
              <a:srgbClr val="FFFFF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85"/>
              </a:spcBef>
            </a:pPr>
            <a:r>
              <a:rPr spc="185" dirty="0"/>
              <a:t>EDA</a:t>
            </a:r>
            <a:r>
              <a:rPr spc="-110" dirty="0"/>
              <a:t> </a:t>
            </a:r>
            <a:r>
              <a:rPr spc="110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03699" y="1170849"/>
            <a:ext cx="3430904" cy="3036729"/>
          </a:xfrm>
          <a:prstGeom prst="rect">
            <a:avLst/>
          </a:prstGeom>
          <a:solidFill>
            <a:schemeClr val="bg2">
              <a:lumMod val="90000"/>
            </a:schemeClr>
          </a:solidFill>
          <a:ln w="9524">
            <a:solidFill>
              <a:srgbClr val="FFFFFF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60"/>
              </a:spcBef>
            </a:pPr>
            <a:r>
              <a:rPr sz="1300" spc="55" dirty="0">
                <a:latin typeface="Microsoft Sans Serif"/>
                <a:cs typeface="Microsoft Sans Serif"/>
              </a:rPr>
              <a:t>#</a:t>
            </a:r>
            <a:r>
              <a:rPr sz="1300" spc="-4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Lead_Origin</a:t>
            </a:r>
            <a:endParaRPr sz="1300" dirty="0">
              <a:latin typeface="Microsoft Sans Serif"/>
              <a:cs typeface="Microsoft Sans Serif"/>
            </a:endParaRPr>
          </a:p>
          <a:p>
            <a:pPr marL="542925" marR="291465" indent="-328295">
              <a:lnSpc>
                <a:spcPts val="1480"/>
              </a:lnSpc>
              <a:spcBef>
                <a:spcPts val="1235"/>
              </a:spcBef>
              <a:buClr>
                <a:srgbClr val="EEEEEE"/>
              </a:buClr>
              <a:buFont typeface="Tahoma"/>
              <a:buChar char="●"/>
              <a:tabLst>
                <a:tab pos="584835" algn="l"/>
                <a:tab pos="586105" algn="l"/>
              </a:tabLst>
            </a:pPr>
            <a:r>
              <a:rPr dirty="0"/>
              <a:t>	</a:t>
            </a:r>
            <a:r>
              <a:rPr sz="1300" spc="10" dirty="0">
                <a:latin typeface="Microsoft Sans Serif"/>
                <a:cs typeface="Microsoft Sans Serif"/>
              </a:rPr>
              <a:t>'Landing </a:t>
            </a:r>
            <a:r>
              <a:rPr sz="1300" dirty="0">
                <a:latin typeface="Microsoft Sans Serif"/>
                <a:cs typeface="Microsoft Sans Serif"/>
              </a:rPr>
              <a:t>page </a:t>
            </a:r>
            <a:r>
              <a:rPr sz="1300" spc="5" dirty="0">
                <a:latin typeface="Microsoft Sans Serif"/>
                <a:cs typeface="Microsoft Sans Serif"/>
              </a:rPr>
              <a:t>submission' </a:t>
            </a:r>
            <a:r>
              <a:rPr sz="1300" spc="-10" dirty="0">
                <a:latin typeface="Microsoft Sans Serif"/>
                <a:cs typeface="Microsoft Sans Serif"/>
              </a:rPr>
              <a:t>is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30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most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common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'lead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origin'</a:t>
            </a:r>
            <a:r>
              <a:rPr sz="1300" spc="3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and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number </a:t>
            </a:r>
            <a:r>
              <a:rPr sz="1300" spc="30" dirty="0">
                <a:latin typeface="Microsoft Sans Serif"/>
                <a:cs typeface="Microsoft Sans Serif"/>
              </a:rPr>
              <a:t>of </a:t>
            </a:r>
            <a:r>
              <a:rPr sz="1300" spc="5" dirty="0">
                <a:latin typeface="Microsoft Sans Serif"/>
                <a:cs typeface="Microsoft Sans Serif"/>
              </a:rPr>
              <a:t>converted </a:t>
            </a:r>
            <a:r>
              <a:rPr sz="1300" dirty="0">
                <a:latin typeface="Microsoft Sans Serif"/>
                <a:cs typeface="Microsoft Sans Serif"/>
              </a:rPr>
              <a:t>leads </a:t>
            </a:r>
            <a:r>
              <a:rPr sz="1300" spc="-10" dirty="0">
                <a:latin typeface="Microsoft Sans Serif"/>
                <a:cs typeface="Microsoft Sans Serif"/>
              </a:rPr>
              <a:t>is </a:t>
            </a:r>
            <a:r>
              <a:rPr sz="1300" dirty="0">
                <a:latin typeface="Microsoft Sans Serif"/>
                <a:cs typeface="Microsoft Sans Serif"/>
              </a:rPr>
              <a:t>also 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higher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for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this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level.</a:t>
            </a:r>
            <a:endParaRPr sz="1300" dirty="0">
              <a:latin typeface="Microsoft Sans Serif"/>
              <a:cs typeface="Microsoft Sans Serif"/>
            </a:endParaRPr>
          </a:p>
          <a:p>
            <a:pPr marL="542925" marR="145415" indent="-328295" algn="just">
              <a:lnSpc>
                <a:spcPts val="1480"/>
              </a:lnSpc>
              <a:spcBef>
                <a:spcPts val="10"/>
              </a:spcBef>
              <a:buFont typeface="Tahoma"/>
              <a:buChar char="●"/>
              <a:tabLst>
                <a:tab pos="542925" algn="l"/>
              </a:tabLst>
            </a:pPr>
            <a:r>
              <a:rPr sz="1300" dirty="0">
                <a:latin typeface="Microsoft Sans Serif"/>
                <a:cs typeface="Microsoft Sans Serif"/>
              </a:rPr>
              <a:t>The </a:t>
            </a:r>
            <a:r>
              <a:rPr sz="1300" spc="10" dirty="0">
                <a:latin typeface="Microsoft Sans Serif"/>
                <a:cs typeface="Microsoft Sans Serif"/>
              </a:rPr>
              <a:t>lead </a:t>
            </a:r>
            <a:r>
              <a:rPr sz="1300" spc="-10" dirty="0">
                <a:latin typeface="Microsoft Sans Serif"/>
                <a:cs typeface="Microsoft Sans Serif"/>
              </a:rPr>
              <a:t>conversion </a:t>
            </a:r>
            <a:r>
              <a:rPr sz="1300" spc="10" dirty="0">
                <a:latin typeface="Microsoft Sans Serif"/>
                <a:cs typeface="Microsoft Sans Serif"/>
              </a:rPr>
              <a:t>rate </a:t>
            </a:r>
            <a:r>
              <a:rPr sz="1300" spc="-10" dirty="0">
                <a:latin typeface="Microsoft Sans Serif"/>
                <a:cs typeface="Microsoft Sans Serif"/>
              </a:rPr>
              <a:t>is </a:t>
            </a:r>
            <a:r>
              <a:rPr sz="1300" spc="15" dirty="0">
                <a:latin typeface="Microsoft Sans Serif"/>
                <a:cs typeface="Microsoft Sans Serif"/>
              </a:rPr>
              <a:t>very high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among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customers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65" dirty="0">
                <a:latin typeface="Microsoft Sans Serif"/>
                <a:cs typeface="Microsoft Sans Serif"/>
              </a:rPr>
              <a:t>with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'Lead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add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form'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origin.</a:t>
            </a:r>
          </a:p>
          <a:p>
            <a:pPr marL="85725">
              <a:lnSpc>
                <a:spcPct val="100000"/>
              </a:lnSpc>
              <a:spcBef>
                <a:spcPts val="1090"/>
              </a:spcBef>
            </a:pPr>
            <a:r>
              <a:rPr sz="1300" spc="55" dirty="0">
                <a:latin typeface="Microsoft Sans Serif"/>
                <a:cs typeface="Microsoft Sans Serif"/>
              </a:rPr>
              <a:t>#</a:t>
            </a:r>
            <a:r>
              <a:rPr sz="1300" spc="-5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Lead_source</a:t>
            </a:r>
            <a:endParaRPr sz="1300" dirty="0">
              <a:latin typeface="Microsoft Sans Serif"/>
              <a:cs typeface="Microsoft Sans Serif"/>
            </a:endParaRPr>
          </a:p>
          <a:p>
            <a:pPr marL="542925" marR="153670" indent="-313055" algn="just">
              <a:lnSpc>
                <a:spcPts val="1480"/>
              </a:lnSpc>
              <a:spcBef>
                <a:spcPts val="1240"/>
              </a:spcBef>
              <a:buSzPct val="84615"/>
              <a:buFont typeface="Tahoma"/>
              <a:buChar char="●"/>
              <a:tabLst>
                <a:tab pos="542925" algn="l"/>
              </a:tabLst>
            </a:pPr>
            <a:r>
              <a:rPr sz="1300" dirty="0">
                <a:latin typeface="Microsoft Sans Serif"/>
                <a:cs typeface="Microsoft Sans Serif"/>
              </a:rPr>
              <a:t>Google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and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Direct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Trafﬁc</a:t>
            </a:r>
            <a:r>
              <a:rPr sz="1300" spc="-15" dirty="0">
                <a:latin typeface="Microsoft Sans Serif"/>
                <a:cs typeface="Microsoft Sans Serif"/>
              </a:rPr>
              <a:t> are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80" dirty="0">
                <a:latin typeface="Microsoft Sans Serif"/>
                <a:cs typeface="Microsoft Sans Serif"/>
              </a:rPr>
              <a:t>two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major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lead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sources.</a:t>
            </a:r>
            <a:endParaRPr sz="1300" dirty="0">
              <a:latin typeface="Microsoft Sans Serif"/>
              <a:cs typeface="Microsoft Sans Serif"/>
            </a:endParaRPr>
          </a:p>
          <a:p>
            <a:pPr marL="542925" marR="177165" indent="-313055" algn="just">
              <a:lnSpc>
                <a:spcPts val="1480"/>
              </a:lnSpc>
              <a:buSzPct val="84615"/>
              <a:buFont typeface="Tahoma"/>
              <a:buChar char="●"/>
              <a:tabLst>
                <a:tab pos="54292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However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'Reference'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has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highest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lead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conversion </a:t>
            </a:r>
            <a:r>
              <a:rPr sz="1300" spc="-5" dirty="0">
                <a:latin typeface="Microsoft Sans Serif"/>
                <a:cs typeface="Microsoft Sans Serif"/>
              </a:rPr>
              <a:t>rate.</a:t>
            </a:r>
            <a:endParaRPr sz="13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25965" y="799021"/>
            <a:ext cx="4168140" cy="2406015"/>
            <a:chOff x="625965" y="799021"/>
            <a:chExt cx="4168140" cy="2406015"/>
          </a:xfrm>
        </p:grpSpPr>
        <p:sp>
          <p:nvSpPr>
            <p:cNvPr id="4" name="object 4"/>
            <p:cNvSpPr/>
            <p:nvPr/>
          </p:nvSpPr>
          <p:spPr>
            <a:xfrm>
              <a:off x="625957" y="799032"/>
              <a:ext cx="501015" cy="499745"/>
            </a:xfrm>
            <a:custGeom>
              <a:avLst/>
              <a:gdLst/>
              <a:ahLst/>
              <a:cxnLst/>
              <a:rect l="l" t="t" r="r" b="b"/>
              <a:pathLst>
                <a:path w="501015" h="499744">
                  <a:moveTo>
                    <a:pt x="500697" y="499656"/>
                  </a:moveTo>
                  <a:lnTo>
                    <a:pt x="500265" y="297014"/>
                  </a:lnTo>
                  <a:lnTo>
                    <a:pt x="499668" y="0"/>
                  </a:lnTo>
                  <a:lnTo>
                    <a:pt x="202641" y="0"/>
                  </a:lnTo>
                  <a:lnTo>
                    <a:pt x="0" y="0"/>
                  </a:lnTo>
                  <a:lnTo>
                    <a:pt x="2451" y="49453"/>
                  </a:lnTo>
                  <a:lnTo>
                    <a:pt x="9715" y="98069"/>
                  </a:lnTo>
                  <a:lnTo>
                    <a:pt x="21653" y="145516"/>
                  </a:lnTo>
                  <a:lnTo>
                    <a:pt x="38138" y="191452"/>
                  </a:lnTo>
                  <a:lnTo>
                    <a:pt x="59016" y="235572"/>
                  </a:lnTo>
                  <a:lnTo>
                    <a:pt x="84162" y="277533"/>
                  </a:lnTo>
                  <a:lnTo>
                    <a:pt x="113449" y="317017"/>
                  </a:lnTo>
                  <a:lnTo>
                    <a:pt x="146710" y="353682"/>
                  </a:lnTo>
                  <a:lnTo>
                    <a:pt x="183451" y="386880"/>
                  </a:lnTo>
                  <a:lnTo>
                    <a:pt x="222986" y="416077"/>
                  </a:lnTo>
                  <a:lnTo>
                    <a:pt x="265010" y="441134"/>
                  </a:lnTo>
                  <a:lnTo>
                    <a:pt x="309168" y="461924"/>
                  </a:lnTo>
                  <a:lnTo>
                    <a:pt x="355142" y="478307"/>
                  </a:lnTo>
                  <a:lnTo>
                    <a:pt x="402615" y="490143"/>
                  </a:lnTo>
                  <a:lnTo>
                    <a:pt x="451243" y="497306"/>
                  </a:lnTo>
                  <a:lnTo>
                    <a:pt x="500697" y="499656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675" y="1176675"/>
              <a:ext cx="4149848" cy="20278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3025" y="69099"/>
            <a:ext cx="3430904" cy="621965"/>
          </a:xfrm>
          <a:prstGeom prst="rect">
            <a:avLst/>
          </a:prstGeom>
          <a:solidFill>
            <a:schemeClr val="bg2"/>
          </a:solidFill>
          <a:ln w="9524">
            <a:solidFill>
              <a:srgbClr val="FFFFFF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30"/>
              </a:spcBef>
            </a:pPr>
            <a:r>
              <a:rPr sz="3600" spc="180" dirty="0"/>
              <a:t>EDA</a:t>
            </a:r>
            <a:r>
              <a:rPr sz="3600" spc="-135" dirty="0"/>
              <a:t> </a:t>
            </a:r>
            <a:r>
              <a:rPr sz="3600" spc="100" dirty="0"/>
              <a:t>Results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12299" y="1176674"/>
            <a:ext cx="3430904" cy="3431067"/>
          </a:xfrm>
          <a:prstGeom prst="rect">
            <a:avLst/>
          </a:prstGeom>
          <a:solidFill>
            <a:schemeClr val="bg2"/>
          </a:solidFill>
          <a:ln w="9524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30"/>
              </a:spcBef>
            </a:pPr>
            <a:r>
              <a:rPr sz="1200" spc="50" dirty="0">
                <a:latin typeface="Microsoft Sans Serif"/>
                <a:cs typeface="Microsoft Sans Serif"/>
              </a:rPr>
              <a:t>#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Specialization</a:t>
            </a:r>
            <a:endParaRPr sz="1200">
              <a:latin typeface="Microsoft Sans Serif"/>
              <a:cs typeface="Microsoft Sans Serif"/>
            </a:endParaRPr>
          </a:p>
          <a:p>
            <a:pPr marL="542290" marR="467359" indent="-306705">
              <a:lnSpc>
                <a:spcPct val="105200"/>
              </a:lnSpc>
              <a:spcBef>
                <a:spcPts val="1200"/>
              </a:spcBef>
              <a:buSzPct val="83333"/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Most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customers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prefer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not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to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mention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their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specialization</a:t>
            </a:r>
            <a:endParaRPr sz="1200">
              <a:latin typeface="Microsoft Sans Serif"/>
              <a:cs typeface="Microsoft Sans Serif"/>
            </a:endParaRPr>
          </a:p>
          <a:p>
            <a:pPr marL="542290" marR="210185" indent="-306705">
              <a:lnSpc>
                <a:spcPct val="105200"/>
              </a:lnSpc>
              <a:buSzPct val="83333"/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Among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dirty="0">
                <a:latin typeface="Microsoft Sans Serif"/>
                <a:cs typeface="Microsoft Sans Serif"/>
              </a:rPr>
              <a:t>customers </a:t>
            </a:r>
            <a:r>
              <a:rPr sz="1200" spc="50" dirty="0">
                <a:latin typeface="Microsoft Sans Serif"/>
                <a:cs typeface="Microsoft Sans Serif"/>
              </a:rPr>
              <a:t>who </a:t>
            </a:r>
            <a:r>
              <a:rPr sz="1200" spc="-15" dirty="0">
                <a:latin typeface="Microsoft Sans Serif"/>
                <a:cs typeface="Microsoft Sans Serif"/>
              </a:rPr>
              <a:t>have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mentioned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their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specializations,most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them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45" dirty="0">
                <a:latin typeface="Microsoft Sans Serif"/>
                <a:cs typeface="Microsoft Sans Serif"/>
              </a:rPr>
              <a:t>fall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into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Management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domain.</a:t>
            </a:r>
            <a:endParaRPr sz="1200">
              <a:latin typeface="Microsoft Sans Serif"/>
              <a:cs typeface="Microsoft Sans Serif"/>
            </a:endParaRPr>
          </a:p>
          <a:p>
            <a:pPr marL="85090">
              <a:lnSpc>
                <a:spcPct val="100000"/>
              </a:lnSpc>
              <a:spcBef>
                <a:spcPts val="1275"/>
              </a:spcBef>
            </a:pPr>
            <a:r>
              <a:rPr sz="1200" spc="50" dirty="0">
                <a:latin typeface="Microsoft Sans Serif"/>
                <a:cs typeface="Microsoft Sans Serif"/>
              </a:rPr>
              <a:t>#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Last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Activity</a:t>
            </a:r>
            <a:endParaRPr sz="1200">
              <a:latin typeface="Microsoft Sans Serif"/>
              <a:cs typeface="Microsoft Sans Serif"/>
            </a:endParaRPr>
          </a:p>
          <a:p>
            <a:pPr marL="542290" marR="130810" indent="-306705">
              <a:lnSpc>
                <a:spcPct val="105200"/>
              </a:lnSpc>
              <a:spcBef>
                <a:spcPts val="1200"/>
              </a:spcBef>
              <a:buSzPct val="83333"/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200" spc="-15" dirty="0">
                <a:latin typeface="Microsoft Sans Serif"/>
                <a:cs typeface="Microsoft Sans Serif"/>
              </a:rPr>
              <a:t>Lead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conversion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rate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very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high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among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customers </a:t>
            </a:r>
            <a:r>
              <a:rPr sz="1200" spc="20" dirty="0">
                <a:latin typeface="Microsoft Sans Serif"/>
                <a:cs typeface="Microsoft Sans Serif"/>
              </a:rPr>
              <a:t>whose </a:t>
            </a:r>
            <a:r>
              <a:rPr sz="1200" spc="25" dirty="0">
                <a:latin typeface="Microsoft Sans Serif"/>
                <a:cs typeface="Microsoft Sans Serif"/>
              </a:rPr>
              <a:t>last </a:t>
            </a:r>
            <a:r>
              <a:rPr sz="1200" spc="20" dirty="0">
                <a:latin typeface="Microsoft Sans Serif"/>
                <a:cs typeface="Microsoft Sans Serif"/>
              </a:rPr>
              <a:t>activity </a:t>
            </a:r>
            <a:r>
              <a:rPr sz="1200" spc="-10" dirty="0">
                <a:latin typeface="Microsoft Sans Serif"/>
                <a:cs typeface="Microsoft Sans Serif"/>
              </a:rPr>
              <a:t>is </a:t>
            </a:r>
            <a:r>
              <a:rPr sz="1200" spc="-15" dirty="0">
                <a:latin typeface="Microsoft Sans Serif"/>
                <a:cs typeface="Microsoft Sans Serif"/>
              </a:rPr>
              <a:t>'SMS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sent'</a:t>
            </a:r>
            <a:endParaRPr sz="1200">
              <a:latin typeface="Microsoft Sans Serif"/>
              <a:cs typeface="Microsoft Sans Serif"/>
            </a:endParaRPr>
          </a:p>
          <a:p>
            <a:pPr marL="542290" marR="172085" indent="-306705">
              <a:lnSpc>
                <a:spcPct val="105200"/>
              </a:lnSpc>
              <a:buSzPct val="83333"/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200" spc="-15" dirty="0">
                <a:latin typeface="Microsoft Sans Serif"/>
                <a:cs typeface="Microsoft Sans Serif"/>
              </a:rPr>
              <a:t>Lead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conversion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rate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very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65" dirty="0">
                <a:latin typeface="Microsoft Sans Serif"/>
                <a:cs typeface="Microsoft Sans Serif"/>
              </a:rPr>
              <a:t>low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among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customers </a:t>
            </a:r>
            <a:r>
              <a:rPr sz="1200" spc="60" dirty="0">
                <a:latin typeface="Microsoft Sans Serif"/>
                <a:cs typeface="Microsoft Sans Serif"/>
              </a:rPr>
              <a:t>with </a:t>
            </a:r>
            <a:r>
              <a:rPr sz="1200" spc="25" dirty="0">
                <a:latin typeface="Microsoft Sans Serif"/>
                <a:cs typeface="Microsoft Sans Serif"/>
              </a:rPr>
              <a:t>last </a:t>
            </a:r>
            <a:r>
              <a:rPr sz="1200" spc="20" dirty="0">
                <a:latin typeface="Microsoft Sans Serif"/>
                <a:cs typeface="Microsoft Sans Serif"/>
              </a:rPr>
              <a:t>activity </a:t>
            </a:r>
            <a:r>
              <a:rPr sz="1200" spc="-30" dirty="0">
                <a:latin typeface="Microsoft Sans Serif"/>
                <a:cs typeface="Microsoft Sans Serif"/>
              </a:rPr>
              <a:t>as </a:t>
            </a:r>
            <a:r>
              <a:rPr sz="1200" spc="15" dirty="0">
                <a:latin typeface="Microsoft Sans Serif"/>
                <a:cs typeface="Microsoft Sans Serif"/>
              </a:rPr>
              <a:t>'Olark 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chat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conversion'</a:t>
            </a:r>
            <a:endParaRPr sz="1200">
              <a:latin typeface="Microsoft Sans Serif"/>
              <a:cs typeface="Microsoft Sans Serif"/>
            </a:endParaRPr>
          </a:p>
          <a:p>
            <a:pPr marL="542290" marR="335915" indent="-306705">
              <a:lnSpc>
                <a:spcPct val="105200"/>
              </a:lnSpc>
              <a:buSzPct val="83333"/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Most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customer's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last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activity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'Email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opened'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675" y="3313150"/>
            <a:ext cx="4149848" cy="16980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3274" y="799021"/>
            <a:ext cx="4131310" cy="2116455"/>
            <a:chOff x="603274" y="799021"/>
            <a:chExt cx="4131310" cy="2116455"/>
          </a:xfrm>
        </p:grpSpPr>
        <p:sp>
          <p:nvSpPr>
            <p:cNvPr id="4" name="object 4"/>
            <p:cNvSpPr/>
            <p:nvPr/>
          </p:nvSpPr>
          <p:spPr>
            <a:xfrm>
              <a:off x="625957" y="799032"/>
              <a:ext cx="501015" cy="499745"/>
            </a:xfrm>
            <a:custGeom>
              <a:avLst/>
              <a:gdLst/>
              <a:ahLst/>
              <a:cxnLst/>
              <a:rect l="l" t="t" r="r" b="b"/>
              <a:pathLst>
                <a:path w="501015" h="499744">
                  <a:moveTo>
                    <a:pt x="500697" y="499656"/>
                  </a:moveTo>
                  <a:lnTo>
                    <a:pt x="500265" y="297014"/>
                  </a:lnTo>
                  <a:lnTo>
                    <a:pt x="499668" y="0"/>
                  </a:lnTo>
                  <a:lnTo>
                    <a:pt x="202641" y="0"/>
                  </a:lnTo>
                  <a:lnTo>
                    <a:pt x="0" y="0"/>
                  </a:lnTo>
                  <a:lnTo>
                    <a:pt x="2451" y="49453"/>
                  </a:lnTo>
                  <a:lnTo>
                    <a:pt x="9715" y="98069"/>
                  </a:lnTo>
                  <a:lnTo>
                    <a:pt x="21653" y="145516"/>
                  </a:lnTo>
                  <a:lnTo>
                    <a:pt x="38138" y="191452"/>
                  </a:lnTo>
                  <a:lnTo>
                    <a:pt x="59016" y="235572"/>
                  </a:lnTo>
                  <a:lnTo>
                    <a:pt x="84162" y="277533"/>
                  </a:lnTo>
                  <a:lnTo>
                    <a:pt x="113449" y="317017"/>
                  </a:lnTo>
                  <a:lnTo>
                    <a:pt x="146710" y="353682"/>
                  </a:lnTo>
                  <a:lnTo>
                    <a:pt x="183451" y="386880"/>
                  </a:lnTo>
                  <a:lnTo>
                    <a:pt x="222986" y="416077"/>
                  </a:lnTo>
                  <a:lnTo>
                    <a:pt x="265010" y="441134"/>
                  </a:lnTo>
                  <a:lnTo>
                    <a:pt x="309168" y="461924"/>
                  </a:lnTo>
                  <a:lnTo>
                    <a:pt x="355142" y="478307"/>
                  </a:lnTo>
                  <a:lnTo>
                    <a:pt x="402615" y="490143"/>
                  </a:lnTo>
                  <a:lnTo>
                    <a:pt x="451243" y="497306"/>
                  </a:lnTo>
                  <a:lnTo>
                    <a:pt x="500697" y="499656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274" y="1091875"/>
              <a:ext cx="4131025" cy="1823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3799" y="45725"/>
            <a:ext cx="3430904" cy="444352"/>
          </a:xfrm>
          <a:prstGeom prst="rect">
            <a:avLst/>
          </a:prstGeom>
          <a:solidFill>
            <a:schemeClr val="bg2">
              <a:lumMod val="90000"/>
            </a:schemeClr>
          </a:solidFill>
          <a:ln w="9524">
            <a:solidFill>
              <a:srgbClr val="FFFFF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85"/>
              </a:spcBef>
            </a:pPr>
            <a:r>
              <a:rPr spc="185" dirty="0"/>
              <a:t>EDA</a:t>
            </a:r>
            <a:r>
              <a:rPr spc="-110" dirty="0"/>
              <a:t> </a:t>
            </a:r>
            <a:r>
              <a:rPr spc="110" dirty="0"/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5800" y="636450"/>
            <a:ext cx="3430904" cy="3426579"/>
          </a:xfrm>
          <a:prstGeom prst="rect">
            <a:avLst/>
          </a:prstGeom>
          <a:solidFill>
            <a:schemeClr val="bg2">
              <a:lumMod val="90000"/>
            </a:schemeClr>
          </a:solidFill>
          <a:ln w="9524">
            <a:solidFill>
              <a:srgbClr val="FFFF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300" spc="55" dirty="0">
                <a:latin typeface="Microsoft Sans Serif"/>
                <a:cs typeface="Microsoft Sans Serif"/>
              </a:rPr>
              <a:t>#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75" dirty="0">
                <a:latin typeface="Microsoft Sans Serif"/>
                <a:cs typeface="Microsoft Sans Serif"/>
              </a:rPr>
              <a:t>What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is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your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current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occupation</a:t>
            </a:r>
          </a:p>
          <a:p>
            <a:pPr marL="542925" marR="280670" indent="-313055" algn="just">
              <a:lnSpc>
                <a:spcPct val="105000"/>
              </a:lnSpc>
              <a:spcBef>
                <a:spcPts val="1200"/>
              </a:spcBef>
              <a:buSzPct val="84615"/>
              <a:buFont typeface="Tahoma"/>
              <a:buChar char="●"/>
              <a:tabLst>
                <a:tab pos="542925" algn="l"/>
              </a:tabLst>
            </a:pPr>
            <a:r>
              <a:rPr sz="1300" dirty="0">
                <a:latin typeface="Microsoft Sans Serif"/>
                <a:cs typeface="Microsoft Sans Serif"/>
              </a:rPr>
              <a:t>The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number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unemployed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people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purchasing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online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courses </a:t>
            </a:r>
            <a:r>
              <a:rPr sz="1300" spc="-15" dirty="0">
                <a:latin typeface="Microsoft Sans Serif"/>
                <a:cs typeface="Microsoft Sans Serif"/>
              </a:rPr>
              <a:t>are </a:t>
            </a:r>
            <a:r>
              <a:rPr sz="1300" dirty="0">
                <a:latin typeface="Microsoft Sans Serif"/>
                <a:cs typeface="Microsoft Sans Serif"/>
              </a:rPr>
              <a:t>high.</a:t>
            </a:r>
          </a:p>
          <a:p>
            <a:pPr marL="542925" marR="368935" indent="-313055" algn="just">
              <a:lnSpc>
                <a:spcPct val="105000"/>
              </a:lnSpc>
              <a:buSzPct val="84615"/>
              <a:buFont typeface="Tahoma"/>
              <a:buChar char="●"/>
              <a:tabLst>
                <a:tab pos="54292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Most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working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professionals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55" dirty="0">
                <a:latin typeface="Microsoft Sans Serif"/>
                <a:cs typeface="Microsoft Sans Serif"/>
              </a:rPr>
              <a:t>who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check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out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courses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end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up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purchasing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them.</a:t>
            </a:r>
            <a:endParaRPr sz="1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EEEEEE"/>
              </a:buClr>
              <a:buFont typeface="Tahoma"/>
              <a:buChar char="●"/>
            </a:pP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EEEEE"/>
              </a:buClr>
              <a:buFont typeface="Tahoma"/>
              <a:buChar char="●"/>
            </a:pPr>
            <a:endParaRPr sz="1900" dirty="0">
              <a:latin typeface="Microsoft Sans Serif"/>
              <a:cs typeface="Microsoft Sans Serif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300" spc="55" dirty="0">
                <a:latin typeface="Microsoft Sans Serif"/>
                <a:cs typeface="Microsoft Sans Serif"/>
              </a:rPr>
              <a:t>#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Last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Notable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Activity</a:t>
            </a:r>
            <a:endParaRPr sz="1300" dirty="0">
              <a:latin typeface="Microsoft Sans Serif"/>
              <a:cs typeface="Microsoft Sans Serif"/>
            </a:endParaRPr>
          </a:p>
          <a:p>
            <a:pPr marL="542925" marR="260350" indent="-313055">
              <a:lnSpc>
                <a:spcPct val="105000"/>
              </a:lnSpc>
              <a:spcBef>
                <a:spcPts val="1200"/>
              </a:spcBef>
              <a:buSzPct val="84615"/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Most </a:t>
            </a:r>
            <a:r>
              <a:rPr sz="1300" spc="30" dirty="0">
                <a:latin typeface="Microsoft Sans Serif"/>
                <a:cs typeface="Microsoft Sans Serif"/>
              </a:rPr>
              <a:t>of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dirty="0">
                <a:latin typeface="Microsoft Sans Serif"/>
                <a:cs typeface="Microsoft Sans Serif"/>
              </a:rPr>
              <a:t>customers </a:t>
            </a:r>
            <a:r>
              <a:rPr sz="1300" spc="20" dirty="0">
                <a:latin typeface="Microsoft Sans Serif"/>
                <a:cs typeface="Microsoft Sans Serif"/>
              </a:rPr>
              <a:t>belong </a:t>
            </a:r>
            <a:r>
              <a:rPr sz="1300" spc="40" dirty="0">
                <a:latin typeface="Microsoft Sans Serif"/>
                <a:cs typeface="Microsoft Sans Serif"/>
              </a:rPr>
              <a:t>to 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'modiﬁed'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category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'Last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Notable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Activity'</a:t>
            </a:r>
            <a:endParaRPr sz="1300" dirty="0">
              <a:latin typeface="Microsoft Sans Serif"/>
              <a:cs typeface="Microsoft Sans Serif"/>
            </a:endParaRPr>
          </a:p>
          <a:p>
            <a:pPr marL="542925" marR="111760" indent="-313055">
              <a:lnSpc>
                <a:spcPct val="105000"/>
              </a:lnSpc>
              <a:buSzPct val="84615"/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300" dirty="0">
                <a:latin typeface="Microsoft Sans Serif"/>
                <a:cs typeface="Microsoft Sans Serif"/>
              </a:rPr>
              <a:t>The </a:t>
            </a:r>
            <a:r>
              <a:rPr sz="1300" spc="10" dirty="0">
                <a:latin typeface="Microsoft Sans Serif"/>
                <a:cs typeface="Microsoft Sans Serif"/>
              </a:rPr>
              <a:t>lead </a:t>
            </a:r>
            <a:r>
              <a:rPr sz="1300" spc="-10" dirty="0">
                <a:latin typeface="Microsoft Sans Serif"/>
                <a:cs typeface="Microsoft Sans Serif"/>
              </a:rPr>
              <a:t>conversion </a:t>
            </a:r>
            <a:r>
              <a:rPr sz="1300" spc="10" dirty="0">
                <a:latin typeface="Microsoft Sans Serif"/>
                <a:cs typeface="Microsoft Sans Serif"/>
              </a:rPr>
              <a:t>rate </a:t>
            </a:r>
            <a:r>
              <a:rPr sz="1300" spc="-10" dirty="0">
                <a:latin typeface="Microsoft Sans Serif"/>
                <a:cs typeface="Microsoft Sans Serif"/>
              </a:rPr>
              <a:t>is </a:t>
            </a:r>
            <a:r>
              <a:rPr sz="1300" spc="15" dirty="0">
                <a:latin typeface="Microsoft Sans Serif"/>
                <a:cs typeface="Microsoft Sans Serif"/>
              </a:rPr>
              <a:t>very high 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among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people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in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'SMS </a:t>
            </a:r>
            <a:r>
              <a:rPr sz="1300" spc="5" dirty="0">
                <a:latin typeface="Microsoft Sans Serif"/>
                <a:cs typeface="Microsoft Sans Serif"/>
              </a:rPr>
              <a:t>Sent'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category</a:t>
            </a:r>
            <a:endParaRPr sz="13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76" y="3067499"/>
            <a:ext cx="4199976" cy="1923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3799" y="114524"/>
            <a:ext cx="3430904" cy="504305"/>
          </a:xfrm>
          <a:prstGeom prst="rect">
            <a:avLst/>
          </a:prstGeom>
          <a:solidFill>
            <a:schemeClr val="bg2">
              <a:lumMod val="90000"/>
            </a:schemeClr>
          </a:solidFill>
          <a:ln w="9524">
            <a:solidFill>
              <a:srgbClr val="FFFFF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5725">
              <a:lnSpc>
                <a:spcPts val="3715"/>
              </a:lnSpc>
              <a:spcBef>
                <a:spcPts val="585"/>
              </a:spcBef>
            </a:pPr>
            <a:r>
              <a:rPr spc="185" dirty="0"/>
              <a:t>EDA</a:t>
            </a:r>
            <a:r>
              <a:rPr spc="-110" dirty="0"/>
              <a:t> </a:t>
            </a:r>
            <a:r>
              <a:rPr spc="11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04650" y="636450"/>
            <a:ext cx="3430904" cy="2713692"/>
          </a:xfrm>
          <a:prstGeom prst="rect">
            <a:avLst/>
          </a:prstGeom>
          <a:solidFill>
            <a:schemeClr val="bg2"/>
          </a:solidFill>
          <a:ln w="9524">
            <a:solidFill>
              <a:srgbClr val="FFFF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300" spc="55" dirty="0">
                <a:latin typeface="Microsoft Sans Serif"/>
                <a:cs typeface="Microsoft Sans Serif"/>
              </a:rPr>
              <a:t>#</a:t>
            </a:r>
            <a:r>
              <a:rPr sz="1300" spc="-50" dirty="0">
                <a:latin typeface="Microsoft Sans Serif"/>
                <a:cs typeface="Microsoft Sans Serif"/>
              </a:rPr>
              <a:t> </a:t>
            </a:r>
            <a:r>
              <a:rPr sz="1300" spc="-35" dirty="0">
                <a:latin typeface="Microsoft Sans Serif"/>
                <a:cs typeface="Microsoft Sans Serif"/>
              </a:rPr>
              <a:t>Tags</a:t>
            </a:r>
            <a:endParaRPr sz="1300">
              <a:latin typeface="Microsoft Sans Serif"/>
              <a:cs typeface="Microsoft Sans Serif"/>
            </a:endParaRPr>
          </a:p>
          <a:p>
            <a:pPr marL="542925" marR="249554" indent="-328295">
              <a:lnSpc>
                <a:spcPct val="114999"/>
              </a:lnSpc>
              <a:spcBef>
                <a:spcPts val="1200"/>
              </a:spcBef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300" spc="-5" dirty="0">
                <a:latin typeface="Microsoft Sans Serif"/>
                <a:cs typeface="Microsoft Sans Serif"/>
              </a:rPr>
              <a:t>Customers </a:t>
            </a:r>
            <a:r>
              <a:rPr sz="1300" spc="55" dirty="0">
                <a:latin typeface="Microsoft Sans Serif"/>
                <a:cs typeface="Microsoft Sans Serif"/>
              </a:rPr>
              <a:t>who </a:t>
            </a:r>
            <a:r>
              <a:rPr sz="1300" spc="-15" dirty="0">
                <a:latin typeface="Microsoft Sans Serif"/>
                <a:cs typeface="Microsoft Sans Serif"/>
              </a:rPr>
              <a:t>are </a:t>
            </a:r>
            <a:r>
              <a:rPr sz="1300" spc="20" dirty="0">
                <a:latin typeface="Microsoft Sans Serif"/>
                <a:cs typeface="Microsoft Sans Serif"/>
              </a:rPr>
              <a:t>tagged </a:t>
            </a:r>
            <a:r>
              <a:rPr sz="1300" spc="-30" dirty="0">
                <a:latin typeface="Microsoft Sans Serif"/>
                <a:cs typeface="Microsoft Sans Serif"/>
              </a:rPr>
              <a:t>as </a:t>
            </a:r>
            <a:r>
              <a:rPr sz="1300" spc="75" dirty="0">
                <a:latin typeface="Microsoft Sans Serif"/>
                <a:cs typeface="Microsoft Sans Serif"/>
              </a:rPr>
              <a:t>'will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revert after </a:t>
            </a:r>
            <a:r>
              <a:rPr sz="1300" spc="5" dirty="0">
                <a:latin typeface="Microsoft Sans Serif"/>
                <a:cs typeface="Microsoft Sans Serif"/>
              </a:rPr>
              <a:t>reading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5" dirty="0">
                <a:latin typeface="Microsoft Sans Serif"/>
                <a:cs typeface="Microsoft Sans Serif"/>
              </a:rPr>
              <a:t>email'</a:t>
            </a:r>
            <a:r>
              <a:rPr sz="1300" spc="1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or 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‘Closed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by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Horizzon’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are </a:t>
            </a:r>
            <a:r>
              <a:rPr sz="1300" spc="5" dirty="0">
                <a:latin typeface="Microsoft Sans Serif"/>
                <a:cs typeface="Microsoft Sans Serif"/>
              </a:rPr>
              <a:t>more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likely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40" dirty="0">
                <a:latin typeface="Microsoft Sans Serif"/>
                <a:cs typeface="Microsoft Sans Serif"/>
              </a:rPr>
              <a:t>to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purchase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courses.</a:t>
            </a:r>
            <a:endParaRPr sz="1300">
              <a:latin typeface="Microsoft Sans Serif"/>
              <a:cs typeface="Microsoft Sans Serif"/>
            </a:endParaRPr>
          </a:p>
          <a:p>
            <a:pPr marL="542925" marR="167005" indent="-328295">
              <a:lnSpc>
                <a:spcPct val="114999"/>
              </a:lnSpc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300" spc="-20" dirty="0">
                <a:latin typeface="Microsoft Sans Serif"/>
                <a:cs typeface="Microsoft Sans Serif"/>
              </a:rPr>
              <a:t>Leads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in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‘Lost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40" dirty="0">
                <a:latin typeface="Microsoft Sans Serif"/>
                <a:cs typeface="Microsoft Sans Serif"/>
              </a:rPr>
              <a:t>to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0" dirty="0">
                <a:latin typeface="Microsoft Sans Serif"/>
                <a:cs typeface="Microsoft Sans Serif"/>
              </a:rPr>
              <a:t>EINS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seems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40" dirty="0">
                <a:latin typeface="Microsoft Sans Serif"/>
                <a:cs typeface="Microsoft Sans Serif"/>
              </a:rPr>
              <a:t>to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have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very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high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lead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conversion </a:t>
            </a:r>
            <a:r>
              <a:rPr sz="1300" spc="-5" dirty="0">
                <a:latin typeface="Microsoft Sans Serif"/>
                <a:cs typeface="Microsoft Sans Serif"/>
              </a:rPr>
              <a:t>rate.</a:t>
            </a:r>
            <a:endParaRPr sz="1300">
              <a:latin typeface="Microsoft Sans Serif"/>
              <a:cs typeface="Microsoft Sans Serif"/>
            </a:endParaRPr>
          </a:p>
          <a:p>
            <a:pPr marL="542925" marR="222250" indent="-328295">
              <a:lnSpc>
                <a:spcPct val="114999"/>
              </a:lnSpc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300" spc="-20" dirty="0">
                <a:latin typeface="Microsoft Sans Serif"/>
                <a:cs typeface="Microsoft Sans Serif"/>
              </a:rPr>
              <a:t>Leads </a:t>
            </a:r>
            <a:r>
              <a:rPr sz="1300" spc="55" dirty="0">
                <a:latin typeface="Microsoft Sans Serif"/>
                <a:cs typeface="Microsoft Sans Serif"/>
              </a:rPr>
              <a:t>who </a:t>
            </a:r>
            <a:r>
              <a:rPr sz="1300" spc="-15" dirty="0">
                <a:latin typeface="Microsoft Sans Serif"/>
                <a:cs typeface="Microsoft Sans Serif"/>
              </a:rPr>
              <a:t>are </a:t>
            </a:r>
            <a:r>
              <a:rPr sz="1300" spc="20" dirty="0">
                <a:latin typeface="Microsoft Sans Serif"/>
                <a:cs typeface="Microsoft Sans Serif"/>
              </a:rPr>
              <a:t>tagged </a:t>
            </a:r>
            <a:r>
              <a:rPr sz="1300" spc="-30" dirty="0">
                <a:latin typeface="Microsoft Sans Serif"/>
                <a:cs typeface="Microsoft Sans Serif"/>
              </a:rPr>
              <a:t>as </a:t>
            </a:r>
            <a:r>
              <a:rPr sz="1300" spc="15" dirty="0">
                <a:latin typeface="Microsoft Sans Serif"/>
                <a:cs typeface="Microsoft Sans Serif"/>
              </a:rPr>
              <a:t>‘Switched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off’,’Ringing’ </a:t>
            </a:r>
            <a:r>
              <a:rPr sz="1300" spc="5" dirty="0">
                <a:latin typeface="Microsoft Sans Serif"/>
                <a:cs typeface="Microsoft Sans Serif"/>
              </a:rPr>
              <a:t>and </a:t>
            </a:r>
            <a:r>
              <a:rPr sz="1300" spc="10" dirty="0">
                <a:latin typeface="Microsoft Sans Serif"/>
                <a:cs typeface="Microsoft Sans Serif"/>
              </a:rPr>
              <a:t>‘Already </a:t>
            </a:r>
            <a:r>
              <a:rPr sz="1300" spc="-35" dirty="0">
                <a:latin typeface="Microsoft Sans Serif"/>
                <a:cs typeface="Microsoft Sans Serif"/>
              </a:rPr>
              <a:t>a </a:t>
            </a:r>
            <a:r>
              <a:rPr sz="1300" spc="20" dirty="0">
                <a:latin typeface="Microsoft Sans Serif"/>
                <a:cs typeface="Microsoft Sans Serif"/>
              </a:rPr>
              <a:t>student’ </a:t>
            </a:r>
            <a:r>
              <a:rPr sz="1300" spc="-34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are </a:t>
            </a:r>
            <a:r>
              <a:rPr sz="1300" spc="15" dirty="0">
                <a:latin typeface="Microsoft Sans Serif"/>
                <a:cs typeface="Microsoft Sans Serif"/>
              </a:rPr>
              <a:t>unlikely </a:t>
            </a:r>
            <a:r>
              <a:rPr sz="1300" spc="40" dirty="0">
                <a:latin typeface="Microsoft Sans Serif"/>
                <a:cs typeface="Microsoft Sans Serif"/>
              </a:rPr>
              <a:t>to </a:t>
            </a:r>
            <a:r>
              <a:rPr sz="1300" spc="-10" dirty="0">
                <a:latin typeface="Microsoft Sans Serif"/>
                <a:cs typeface="Microsoft Sans Serif"/>
              </a:rPr>
              <a:t>purchase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-20" dirty="0">
                <a:latin typeface="Microsoft Sans Serif"/>
                <a:cs typeface="Microsoft Sans Serif"/>
              </a:rPr>
              <a:t>course 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materials.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00" y="1473550"/>
            <a:ext cx="4734299" cy="2471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2375" y="93174"/>
            <a:ext cx="3430904" cy="621965"/>
          </a:xfrm>
          <a:prstGeom prst="rect">
            <a:avLst/>
          </a:prstGeom>
          <a:solidFill>
            <a:schemeClr val="bg2">
              <a:lumMod val="90000"/>
            </a:schemeClr>
          </a:solidFill>
          <a:ln w="9524">
            <a:solidFill>
              <a:srgbClr val="FFFFFF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30"/>
              </a:spcBef>
            </a:pPr>
            <a:r>
              <a:rPr sz="3600" spc="180" dirty="0"/>
              <a:t>EDA</a:t>
            </a:r>
            <a:r>
              <a:rPr sz="3600" spc="-135" dirty="0"/>
              <a:t> </a:t>
            </a:r>
            <a:r>
              <a:rPr sz="3600" spc="100" dirty="0"/>
              <a:t>Results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417075" y="636450"/>
            <a:ext cx="3430904" cy="2944268"/>
          </a:xfrm>
          <a:prstGeom prst="rect">
            <a:avLst/>
          </a:prstGeom>
          <a:solidFill>
            <a:schemeClr val="bg2">
              <a:lumMod val="90000"/>
            </a:schemeClr>
          </a:solidFill>
          <a:ln w="9524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85725" marR="199390">
              <a:lnSpc>
                <a:spcPct val="114999"/>
              </a:lnSpc>
              <a:spcBef>
                <a:spcPts val="390"/>
              </a:spcBef>
            </a:pPr>
            <a:r>
              <a:rPr sz="1300" spc="55" dirty="0">
                <a:latin typeface="Microsoft Sans Serif"/>
                <a:cs typeface="Microsoft Sans Serif"/>
              </a:rPr>
              <a:t>#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Heat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map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65" dirty="0">
                <a:latin typeface="Microsoft Sans Serif"/>
                <a:cs typeface="Microsoft Sans Serif"/>
              </a:rPr>
              <a:t>with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correlation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coefﬁcients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45" dirty="0">
                <a:latin typeface="Microsoft Sans Serif"/>
                <a:cs typeface="Microsoft Sans Serif"/>
              </a:rPr>
              <a:t>all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numerical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variables</a:t>
            </a:r>
          </a:p>
          <a:p>
            <a:pPr marL="542925" marR="146050" indent="-328295">
              <a:lnSpc>
                <a:spcPct val="114999"/>
              </a:lnSpc>
              <a:spcBef>
                <a:spcPts val="1200"/>
              </a:spcBef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300" spc="5" dirty="0">
                <a:latin typeface="Microsoft Sans Serif"/>
                <a:cs typeface="Microsoft Sans Serif"/>
              </a:rPr>
              <a:t>Our </a:t>
            </a:r>
            <a:r>
              <a:rPr sz="1300" spc="30" dirty="0">
                <a:latin typeface="Microsoft Sans Serif"/>
                <a:cs typeface="Microsoft Sans Serif"/>
              </a:rPr>
              <a:t>target </a:t>
            </a:r>
            <a:r>
              <a:rPr sz="1300" spc="5" dirty="0">
                <a:latin typeface="Microsoft Sans Serif"/>
                <a:cs typeface="Microsoft Sans Serif"/>
              </a:rPr>
              <a:t>variable 'Converted' </a:t>
            </a:r>
            <a:r>
              <a:rPr sz="1300" spc="-15" dirty="0">
                <a:latin typeface="Microsoft Sans Serif"/>
                <a:cs typeface="Microsoft Sans Serif"/>
              </a:rPr>
              <a:t>has </a:t>
            </a:r>
            <a:r>
              <a:rPr sz="1300" spc="-35" dirty="0">
                <a:latin typeface="Microsoft Sans Serif"/>
                <a:cs typeface="Microsoft Sans Serif"/>
              </a:rPr>
              <a:t>a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positive correlation </a:t>
            </a:r>
            <a:r>
              <a:rPr sz="1300" spc="65" dirty="0">
                <a:latin typeface="Microsoft Sans Serif"/>
                <a:cs typeface="Microsoft Sans Serif"/>
              </a:rPr>
              <a:t>with </a:t>
            </a:r>
            <a:r>
              <a:rPr sz="1300" spc="10" dirty="0">
                <a:latin typeface="Microsoft Sans Serif"/>
                <a:cs typeface="Microsoft Sans Serif"/>
              </a:rPr>
              <a:t>'Total </a:t>
            </a:r>
            <a:r>
              <a:rPr sz="1300" spc="5" dirty="0">
                <a:latin typeface="Microsoft Sans Serif"/>
                <a:cs typeface="Microsoft Sans Serif"/>
              </a:rPr>
              <a:t>Time </a:t>
            </a:r>
            <a:r>
              <a:rPr sz="1300" spc="1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Spent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On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Website'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65" dirty="0">
                <a:latin typeface="Microsoft Sans Serif"/>
                <a:cs typeface="Microsoft Sans Serif"/>
              </a:rPr>
              <a:t>with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35" dirty="0">
                <a:latin typeface="Microsoft Sans Serif"/>
                <a:cs typeface="Microsoft Sans Serif"/>
              </a:rPr>
              <a:t>a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correlation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coefﬁcient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0.36</a:t>
            </a:r>
            <a:endParaRPr sz="1300" dirty="0">
              <a:latin typeface="Microsoft Sans Serif"/>
              <a:cs typeface="Microsoft Sans Serif"/>
            </a:endParaRPr>
          </a:p>
          <a:p>
            <a:pPr marL="542925" marR="265430" indent="-328295">
              <a:lnSpc>
                <a:spcPct val="114999"/>
              </a:lnSpc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300" dirty="0">
                <a:latin typeface="Microsoft Sans Serif"/>
                <a:cs typeface="Microsoft Sans Serif"/>
              </a:rPr>
              <a:t>The </a:t>
            </a:r>
            <a:r>
              <a:rPr sz="1300" spc="5" dirty="0">
                <a:latin typeface="Microsoft Sans Serif"/>
                <a:cs typeface="Microsoft Sans Serif"/>
              </a:rPr>
              <a:t>more </a:t>
            </a:r>
            <a:r>
              <a:rPr sz="1300" spc="-35" dirty="0">
                <a:latin typeface="Microsoft Sans Serif"/>
                <a:cs typeface="Microsoft Sans Serif"/>
              </a:rPr>
              <a:t>a </a:t>
            </a:r>
            <a:r>
              <a:rPr sz="1300" spc="10" dirty="0">
                <a:latin typeface="Microsoft Sans Serif"/>
                <a:cs typeface="Microsoft Sans Serif"/>
              </a:rPr>
              <a:t>lead </a:t>
            </a:r>
            <a:r>
              <a:rPr sz="1300" dirty="0">
                <a:latin typeface="Microsoft Sans Serif"/>
                <a:cs typeface="Microsoft Sans Serif"/>
              </a:rPr>
              <a:t>spends </a:t>
            </a:r>
            <a:r>
              <a:rPr sz="1300" spc="25" dirty="0">
                <a:latin typeface="Microsoft Sans Serif"/>
                <a:cs typeface="Microsoft Sans Serif"/>
              </a:rPr>
              <a:t>time </a:t>
            </a:r>
            <a:r>
              <a:rPr sz="1300" spc="5" dirty="0">
                <a:latin typeface="Microsoft Sans Serif"/>
                <a:cs typeface="Microsoft Sans Serif"/>
              </a:rPr>
              <a:t>on </a:t>
            </a:r>
            <a:r>
              <a:rPr sz="1300" spc="-25" dirty="0">
                <a:latin typeface="Microsoft Sans Serif"/>
                <a:cs typeface="Microsoft Sans Serif"/>
              </a:rPr>
              <a:t>X 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Education’s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website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more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is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chances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lead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conversion.</a:t>
            </a:r>
            <a:endParaRPr sz="1300" dirty="0">
              <a:latin typeface="Microsoft Sans Serif"/>
              <a:cs typeface="Microsoft Sans Serif"/>
            </a:endParaRPr>
          </a:p>
          <a:p>
            <a:pPr marL="542925" marR="229870" indent="-328295">
              <a:lnSpc>
                <a:spcPct val="114999"/>
              </a:lnSpc>
              <a:buFont typeface="Tahoma"/>
              <a:buChar char="●"/>
              <a:tabLst>
                <a:tab pos="542290" algn="l"/>
                <a:tab pos="54292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Other </a:t>
            </a:r>
            <a:r>
              <a:rPr sz="1300" spc="5" dirty="0">
                <a:latin typeface="Microsoft Sans Serif"/>
                <a:cs typeface="Microsoft Sans Serif"/>
              </a:rPr>
              <a:t>numerical </a:t>
            </a:r>
            <a:r>
              <a:rPr sz="1300" dirty="0">
                <a:latin typeface="Microsoft Sans Serif"/>
                <a:cs typeface="Microsoft Sans Serif"/>
              </a:rPr>
              <a:t>variables </a:t>
            </a:r>
            <a:r>
              <a:rPr sz="1300" spc="15" dirty="0">
                <a:latin typeface="Microsoft Sans Serif"/>
                <a:cs typeface="Microsoft Sans Serif"/>
              </a:rPr>
              <a:t>do </a:t>
            </a:r>
            <a:r>
              <a:rPr sz="1300" spc="30" dirty="0">
                <a:latin typeface="Microsoft Sans Serif"/>
                <a:cs typeface="Microsoft Sans Serif"/>
              </a:rPr>
              <a:t>not </a:t>
            </a:r>
            <a:r>
              <a:rPr sz="1300" spc="3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seem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40" dirty="0">
                <a:latin typeface="Microsoft Sans Serif"/>
                <a:cs typeface="Microsoft Sans Serif"/>
              </a:rPr>
              <a:t>to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have </a:t>
            </a:r>
            <a:r>
              <a:rPr sz="1300" spc="-5" dirty="0">
                <a:latin typeface="Microsoft Sans Serif"/>
                <a:cs typeface="Microsoft Sans Serif"/>
              </a:rPr>
              <a:t>any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strong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correlation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65" dirty="0">
                <a:latin typeface="Microsoft Sans Serif"/>
                <a:cs typeface="Microsoft Sans Serif"/>
              </a:rPr>
              <a:t>with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our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target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variable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‘Converted’.</a:t>
            </a:r>
            <a:endParaRPr sz="13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0" y="888775"/>
            <a:ext cx="4975675" cy="3944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-1"/>
            <a:ext cx="3046596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0878" y="930057"/>
            <a:ext cx="2045859" cy="343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2700" b="0" i="0" kern="1200" cap="all" spc="9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App</a:t>
            </a:r>
            <a:r>
              <a:rPr lang="en-US" sz="2700" b="0" i="0" kern="1200" cap="all" spc="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</a:t>
            </a:r>
            <a:r>
              <a:rPr lang="en-US" sz="2700" b="0" i="0" kern="1200" cap="all" spc="6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oach</a:t>
            </a:r>
            <a:endParaRPr lang="en-US" sz="2700" b="0" i="0" kern="1200" cap="all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684" y="930057"/>
            <a:ext cx="4526120" cy="3687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065" marR="5080" indent="-228600" defTabSz="914400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spc="35"/>
              <a:t>After </a:t>
            </a:r>
            <a:r>
              <a:rPr lang="en-US" sz="1300" spc="20"/>
              <a:t>exploratory </a:t>
            </a:r>
            <a:r>
              <a:rPr lang="en-US" sz="1300" spc="15"/>
              <a:t>data </a:t>
            </a:r>
            <a:r>
              <a:rPr lang="en-US" sz="1300" spc="-15"/>
              <a:t>analysis, </a:t>
            </a:r>
            <a:r>
              <a:rPr lang="en-US" sz="1300" spc="55"/>
              <a:t>we </a:t>
            </a:r>
            <a:r>
              <a:rPr lang="en-US" sz="1300" spc="-5"/>
              <a:t>created </a:t>
            </a:r>
            <a:r>
              <a:rPr lang="en-US" sz="1300" spc="20"/>
              <a:t>dummy </a:t>
            </a:r>
            <a:r>
              <a:rPr lang="en-US" sz="1300"/>
              <a:t>variables </a:t>
            </a:r>
            <a:r>
              <a:rPr lang="en-US" sz="1300" spc="25"/>
              <a:t>for </a:t>
            </a:r>
            <a:r>
              <a:rPr lang="en-US" sz="1300"/>
              <a:t>categorical </a:t>
            </a:r>
            <a:r>
              <a:rPr lang="en-US" sz="1300" spc="5"/>
              <a:t> </a:t>
            </a:r>
            <a:r>
              <a:rPr lang="en-US" sz="1300" spc="-5"/>
              <a:t>variables.</a:t>
            </a:r>
            <a:r>
              <a:rPr lang="en-US" sz="1300"/>
              <a:t> </a:t>
            </a:r>
            <a:r>
              <a:rPr lang="en-US" sz="1300" spc="-30"/>
              <a:t>Since </a:t>
            </a:r>
            <a:r>
              <a:rPr lang="en-US" sz="1300" spc="45"/>
              <a:t>k-1 </a:t>
            </a:r>
            <a:r>
              <a:rPr lang="en-US" sz="1300" spc="5"/>
              <a:t>dummies </a:t>
            </a:r>
            <a:r>
              <a:rPr lang="en-US" sz="1300" spc="-30"/>
              <a:t>can </a:t>
            </a:r>
            <a:r>
              <a:rPr lang="en-US" sz="1300"/>
              <a:t>take </a:t>
            </a:r>
            <a:r>
              <a:rPr lang="en-US" sz="1300" spc="-30"/>
              <a:t>care </a:t>
            </a:r>
            <a:r>
              <a:rPr lang="en-US" sz="1300" spc="30"/>
              <a:t>of </a:t>
            </a:r>
            <a:r>
              <a:rPr lang="en-US" sz="1300" spc="45"/>
              <a:t>all </a:t>
            </a:r>
            <a:r>
              <a:rPr lang="en-US" sz="1300" spc="25"/>
              <a:t>the </a:t>
            </a:r>
            <a:r>
              <a:rPr lang="en-US" sz="1300" spc="20"/>
              <a:t>information </a:t>
            </a:r>
            <a:r>
              <a:rPr lang="en-US" sz="1300"/>
              <a:t>contained </a:t>
            </a:r>
            <a:r>
              <a:rPr lang="en-US" sz="1300" spc="10"/>
              <a:t>in </a:t>
            </a:r>
            <a:r>
              <a:rPr lang="en-US" sz="1300" spc="-35"/>
              <a:t>a </a:t>
            </a:r>
            <a:r>
              <a:rPr lang="en-US" sz="1300" spc="-30"/>
              <a:t> </a:t>
            </a:r>
            <a:r>
              <a:rPr lang="en-US" sz="1300"/>
              <a:t>categorical </a:t>
            </a:r>
            <a:r>
              <a:rPr lang="en-US" sz="1300" spc="5"/>
              <a:t>variable </a:t>
            </a:r>
            <a:r>
              <a:rPr lang="en-US" sz="1300" spc="65"/>
              <a:t>with </a:t>
            </a:r>
            <a:r>
              <a:rPr lang="en-US" sz="1300"/>
              <a:t>k levels,We </a:t>
            </a:r>
            <a:r>
              <a:rPr lang="en-US" sz="1300" spc="15"/>
              <a:t>dropped </a:t>
            </a:r>
            <a:r>
              <a:rPr lang="en-US" sz="1300" spc="-10"/>
              <a:t>one </a:t>
            </a:r>
            <a:r>
              <a:rPr lang="en-US" sz="1300" spc="20"/>
              <a:t>dummy </a:t>
            </a:r>
            <a:r>
              <a:rPr lang="en-US" sz="1300" spc="30"/>
              <a:t>from </a:t>
            </a:r>
            <a:r>
              <a:rPr lang="en-US" sz="1300" spc="5"/>
              <a:t>dummies </a:t>
            </a:r>
            <a:r>
              <a:rPr lang="en-US" sz="1300" spc="-5"/>
              <a:t>created </a:t>
            </a:r>
            <a:r>
              <a:rPr lang="en-US" sz="1300"/>
              <a:t> </a:t>
            </a:r>
            <a:r>
              <a:rPr lang="en-US" sz="1300" spc="25"/>
              <a:t>for </a:t>
            </a:r>
            <a:r>
              <a:rPr lang="en-US" sz="1300" spc="-25"/>
              <a:t>each </a:t>
            </a:r>
            <a:r>
              <a:rPr lang="en-US" sz="1300"/>
              <a:t>column. </a:t>
            </a:r>
            <a:r>
              <a:rPr lang="en-US" sz="1300" spc="5"/>
              <a:t>Our </a:t>
            </a:r>
            <a:r>
              <a:rPr lang="en-US" sz="1300" spc="10"/>
              <a:t>dataframe </a:t>
            </a:r>
            <a:r>
              <a:rPr lang="en-US" sz="1300" spc="25"/>
              <a:t>was later </a:t>
            </a:r>
            <a:r>
              <a:rPr lang="en-US" sz="1300" spc="35"/>
              <a:t>split </a:t>
            </a:r>
            <a:r>
              <a:rPr lang="en-US" sz="1300" spc="25"/>
              <a:t>into </a:t>
            </a:r>
            <a:r>
              <a:rPr lang="en-US" sz="1300" spc="10"/>
              <a:t>two,one </a:t>
            </a:r>
            <a:r>
              <a:rPr lang="en-US" sz="1300" spc="25"/>
              <a:t>for </a:t>
            </a:r>
            <a:r>
              <a:rPr lang="en-US" sz="1300" spc="20"/>
              <a:t>training </a:t>
            </a:r>
            <a:r>
              <a:rPr lang="en-US" sz="1300" spc="25"/>
              <a:t>the </a:t>
            </a:r>
            <a:r>
              <a:rPr lang="en-US" sz="1300" spc="20"/>
              <a:t>model </a:t>
            </a:r>
            <a:r>
              <a:rPr lang="en-US" sz="1300" spc="25"/>
              <a:t> </a:t>
            </a:r>
            <a:r>
              <a:rPr lang="en-US" sz="1300" spc="5"/>
              <a:t>and</a:t>
            </a:r>
            <a:r>
              <a:rPr lang="en-US" sz="1300" spc="-10"/>
              <a:t> </a:t>
            </a:r>
            <a:r>
              <a:rPr lang="en-US" sz="1300" spc="25"/>
              <a:t>the</a:t>
            </a:r>
            <a:r>
              <a:rPr lang="en-US" sz="1300" spc="-5"/>
              <a:t> </a:t>
            </a:r>
            <a:r>
              <a:rPr lang="en-US" sz="1300" spc="20"/>
              <a:t>other</a:t>
            </a:r>
            <a:r>
              <a:rPr lang="en-US" sz="1300" spc="-5"/>
              <a:t> </a:t>
            </a:r>
            <a:r>
              <a:rPr lang="en-US" sz="1300" spc="25"/>
              <a:t>for</a:t>
            </a:r>
            <a:r>
              <a:rPr lang="en-US" sz="1300" spc="-5"/>
              <a:t> </a:t>
            </a:r>
            <a:r>
              <a:rPr lang="en-US" sz="1300" spc="20"/>
              <a:t>validating</a:t>
            </a:r>
            <a:r>
              <a:rPr lang="en-US" sz="1300" spc="-5"/>
              <a:t> </a:t>
            </a:r>
            <a:r>
              <a:rPr lang="en-US" sz="1300" spc="25"/>
              <a:t>the</a:t>
            </a:r>
            <a:r>
              <a:rPr lang="en-US" sz="1300" spc="-5"/>
              <a:t> </a:t>
            </a:r>
            <a:r>
              <a:rPr lang="en-US" sz="1300" spc="10"/>
              <a:t>model.</a:t>
            </a:r>
            <a:r>
              <a:rPr lang="en-US" sz="1300" spc="-5"/>
              <a:t> </a:t>
            </a:r>
            <a:r>
              <a:rPr lang="en-US" sz="1300" spc="5"/>
              <a:t>Numerical</a:t>
            </a:r>
            <a:r>
              <a:rPr lang="en-US" sz="1300" spc="-5"/>
              <a:t> </a:t>
            </a:r>
            <a:r>
              <a:rPr lang="en-US" sz="1300"/>
              <a:t>variables</a:t>
            </a:r>
            <a:r>
              <a:rPr lang="en-US" sz="1300" spc="-5"/>
              <a:t> </a:t>
            </a:r>
            <a:r>
              <a:rPr lang="en-US" sz="1300" spc="25"/>
              <a:t>were</a:t>
            </a:r>
            <a:r>
              <a:rPr lang="en-US" sz="1300" spc="-5"/>
              <a:t> </a:t>
            </a:r>
            <a:r>
              <a:rPr lang="en-US" sz="1300" spc="5"/>
              <a:t>normalized</a:t>
            </a:r>
            <a:r>
              <a:rPr lang="en-US" sz="1300" spc="-5"/>
              <a:t> </a:t>
            </a:r>
            <a:r>
              <a:rPr lang="en-US" sz="1300" spc="-15"/>
              <a:t>so</a:t>
            </a:r>
            <a:r>
              <a:rPr lang="en-US" sz="1300" spc="-5"/>
              <a:t> </a:t>
            </a:r>
            <a:r>
              <a:rPr lang="en-US" sz="1300" spc="40"/>
              <a:t>that </a:t>
            </a:r>
            <a:r>
              <a:rPr lang="en-US" sz="1300" spc="-330"/>
              <a:t> </a:t>
            </a:r>
            <a:r>
              <a:rPr lang="en-US" sz="1300" spc="20"/>
              <a:t>they </a:t>
            </a:r>
            <a:r>
              <a:rPr lang="en-US" sz="1300" spc="40"/>
              <a:t>wouldn’t </a:t>
            </a:r>
            <a:r>
              <a:rPr lang="en-US" sz="1300" spc="-15"/>
              <a:t>have</a:t>
            </a:r>
            <a:r>
              <a:rPr lang="en-US" sz="1300" spc="315"/>
              <a:t> </a:t>
            </a:r>
            <a:r>
              <a:rPr lang="en-US" sz="1300" spc="-5"/>
              <a:t>any </a:t>
            </a:r>
            <a:r>
              <a:rPr lang="en-US" sz="1300" spc="15"/>
              <a:t>disproportionate </a:t>
            </a:r>
            <a:r>
              <a:rPr lang="en-US" sz="1300" spc="10"/>
              <a:t>effect </a:t>
            </a:r>
            <a:r>
              <a:rPr lang="en-US" sz="1300" spc="5"/>
              <a:t>on </a:t>
            </a:r>
            <a:r>
              <a:rPr lang="en-US" sz="1300" spc="25"/>
              <a:t>the </a:t>
            </a:r>
            <a:r>
              <a:rPr lang="en-US" sz="1300"/>
              <a:t>model’s </a:t>
            </a:r>
            <a:r>
              <a:rPr lang="en-US" sz="1300" spc="5"/>
              <a:t>results.We </a:t>
            </a:r>
            <a:r>
              <a:rPr lang="en-US" sz="1300" spc="20"/>
              <a:t>found </a:t>
            </a:r>
            <a:r>
              <a:rPr lang="en-US" sz="1300" spc="25"/>
              <a:t> </a:t>
            </a:r>
            <a:r>
              <a:rPr lang="en-US" sz="1300" spc="40"/>
              <a:t>that</a:t>
            </a:r>
            <a:r>
              <a:rPr lang="en-US" sz="1300" spc="15"/>
              <a:t> </a:t>
            </a:r>
            <a:r>
              <a:rPr lang="en-US" sz="1300" spc="10"/>
              <a:t>in</a:t>
            </a:r>
            <a:r>
              <a:rPr lang="en-US" sz="1300" spc="15"/>
              <a:t> </a:t>
            </a:r>
            <a:r>
              <a:rPr lang="en-US" sz="1300" spc="25"/>
              <a:t>the</a:t>
            </a:r>
            <a:r>
              <a:rPr lang="en-US" sz="1300" spc="20"/>
              <a:t> </a:t>
            </a:r>
            <a:r>
              <a:rPr lang="en-US" sz="1300" spc="5"/>
              <a:t>given</a:t>
            </a:r>
            <a:r>
              <a:rPr lang="en-US" sz="1300" spc="15"/>
              <a:t> data</a:t>
            </a:r>
            <a:r>
              <a:rPr lang="en-US" sz="1300" spc="20"/>
              <a:t> </a:t>
            </a:r>
            <a:r>
              <a:rPr lang="en-US" sz="1300" spc="10"/>
              <a:t>set</a:t>
            </a:r>
            <a:r>
              <a:rPr lang="en-US" sz="1300" spc="15"/>
              <a:t> </a:t>
            </a:r>
            <a:r>
              <a:rPr lang="en-US" sz="1300" spc="10"/>
              <a:t>there</a:t>
            </a:r>
            <a:r>
              <a:rPr lang="en-US" sz="1300" spc="20"/>
              <a:t> </a:t>
            </a:r>
            <a:r>
              <a:rPr lang="en-US" sz="1300" spc="25"/>
              <a:t>was</a:t>
            </a:r>
            <a:r>
              <a:rPr lang="en-US" sz="1300" spc="355"/>
              <a:t> </a:t>
            </a:r>
            <a:r>
              <a:rPr lang="en-US" sz="1300" spc="-35"/>
              <a:t>a</a:t>
            </a:r>
            <a:r>
              <a:rPr lang="en-US" sz="1300" spc="15"/>
              <a:t> </a:t>
            </a:r>
            <a:r>
              <a:rPr lang="en-US" sz="1300" spc="10"/>
              <a:t>lead</a:t>
            </a:r>
            <a:r>
              <a:rPr lang="en-US" sz="1300" spc="20"/>
              <a:t> </a:t>
            </a:r>
            <a:r>
              <a:rPr lang="en-US" sz="1300" spc="-10"/>
              <a:t>conversion</a:t>
            </a:r>
            <a:r>
              <a:rPr lang="en-US" sz="1300" spc="15"/>
              <a:t> </a:t>
            </a:r>
            <a:r>
              <a:rPr lang="en-US" sz="1300" spc="10"/>
              <a:t>rate</a:t>
            </a:r>
            <a:r>
              <a:rPr lang="en-US" sz="1300" spc="20"/>
              <a:t> </a:t>
            </a:r>
            <a:r>
              <a:rPr lang="en-US" sz="1300" spc="30"/>
              <a:t>of</a:t>
            </a:r>
            <a:r>
              <a:rPr lang="en-US" sz="1300" spc="15"/>
              <a:t> </a:t>
            </a:r>
            <a:r>
              <a:rPr lang="en-US" sz="1300" spc="5"/>
              <a:t>38.45%.This</a:t>
            </a:r>
            <a:r>
              <a:rPr lang="en-US" sz="1300" spc="20"/>
              <a:t> </a:t>
            </a:r>
            <a:r>
              <a:rPr lang="en-US" sz="1300" spc="-10"/>
              <a:t>is </a:t>
            </a:r>
            <a:r>
              <a:rPr lang="en-US" sz="1300" spc="-5"/>
              <a:t> </a:t>
            </a:r>
            <a:r>
              <a:rPr lang="en-US" sz="1300" spc="10"/>
              <a:t>neither exactly </a:t>
            </a:r>
            <a:r>
              <a:rPr lang="en-US" sz="1300" spc="5"/>
              <a:t>'balanced' </a:t>
            </a:r>
            <a:r>
              <a:rPr lang="en-US" sz="1300" spc="20"/>
              <a:t>(which </a:t>
            </a:r>
            <a:r>
              <a:rPr lang="en-US" sz="1300" spc="-35"/>
              <a:t>a </a:t>
            </a:r>
            <a:r>
              <a:rPr lang="en-US" sz="1300" spc="65"/>
              <a:t>50-50 </a:t>
            </a:r>
            <a:r>
              <a:rPr lang="en-US" sz="1300" spc="15"/>
              <a:t>ratio </a:t>
            </a:r>
            <a:r>
              <a:rPr lang="en-US" sz="1300" spc="50"/>
              <a:t>would </a:t>
            </a:r>
            <a:r>
              <a:rPr lang="en-US" sz="1300"/>
              <a:t>be </a:t>
            </a:r>
            <a:r>
              <a:rPr lang="en-US" sz="1300" spc="5"/>
              <a:t>called) </a:t>
            </a:r>
            <a:r>
              <a:rPr lang="en-US" sz="1300" spc="15"/>
              <a:t>nor </a:t>
            </a:r>
            <a:r>
              <a:rPr lang="en-US" sz="1300" spc="5"/>
              <a:t>heavily </a:t>
            </a:r>
            <a:r>
              <a:rPr lang="en-US" sz="1300" spc="10"/>
              <a:t> </a:t>
            </a:r>
            <a:r>
              <a:rPr lang="en-US" sz="1300" spc="-5"/>
              <a:t>imbalanced. </a:t>
            </a:r>
            <a:r>
              <a:rPr lang="en-US" sz="1300" spc="-35"/>
              <a:t>So </a:t>
            </a:r>
            <a:r>
              <a:rPr lang="en-US" sz="1300" spc="55"/>
              <a:t>we </a:t>
            </a:r>
            <a:r>
              <a:rPr lang="en-US" sz="1300" spc="25"/>
              <a:t>didn’t</a:t>
            </a:r>
            <a:r>
              <a:rPr lang="en-US" sz="1300" spc="30"/>
              <a:t> </a:t>
            </a:r>
            <a:r>
              <a:rPr lang="en-US" sz="1300" spc="-15"/>
              <a:t>have </a:t>
            </a:r>
            <a:r>
              <a:rPr lang="en-US" sz="1300" spc="40"/>
              <a:t>to </a:t>
            </a:r>
            <a:r>
              <a:rPr lang="en-US" sz="1300" spc="15"/>
              <a:t>do </a:t>
            </a:r>
            <a:r>
              <a:rPr lang="en-US" sz="1300" spc="-5"/>
              <a:t>any special </a:t>
            </a:r>
            <a:r>
              <a:rPr lang="en-US" sz="1300" spc="25"/>
              <a:t>treatment for </a:t>
            </a:r>
            <a:r>
              <a:rPr lang="en-US" sz="1300" spc="20"/>
              <a:t>this </a:t>
            </a:r>
            <a:r>
              <a:rPr lang="en-US" sz="1300" spc="10"/>
              <a:t>dataset </a:t>
            </a:r>
            <a:r>
              <a:rPr lang="en-US" sz="1300" spc="-10"/>
              <a:t>.we </a:t>
            </a:r>
            <a:r>
              <a:rPr lang="en-US" sz="1300" spc="5"/>
              <a:t>had </a:t>
            </a:r>
            <a:r>
              <a:rPr lang="en-US" sz="1300" spc="-335"/>
              <a:t> </a:t>
            </a:r>
            <a:r>
              <a:rPr lang="en-US" sz="1300" spc="55"/>
              <a:t>54 </a:t>
            </a:r>
            <a:r>
              <a:rPr lang="en-US" sz="1300" spc="5"/>
              <a:t>features </a:t>
            </a:r>
            <a:r>
              <a:rPr lang="en-US" sz="1300" spc="10"/>
              <a:t>in in </a:t>
            </a:r>
            <a:r>
              <a:rPr lang="en-US" sz="1300" spc="25"/>
              <a:t>the </a:t>
            </a:r>
            <a:r>
              <a:rPr lang="en-US" sz="1300" spc="5"/>
              <a:t>dataset, </a:t>
            </a:r>
            <a:r>
              <a:rPr lang="en-US" sz="1300" spc="-20"/>
              <a:t>since </a:t>
            </a:r>
            <a:r>
              <a:rPr lang="en-US" sz="1300" spc="45"/>
              <a:t>it </a:t>
            </a:r>
            <a:r>
              <a:rPr lang="en-US" sz="1300" spc="25"/>
              <a:t>was </a:t>
            </a:r>
            <a:r>
              <a:rPr lang="en-US" sz="1300" spc="30"/>
              <a:t>not </a:t>
            </a:r>
            <a:r>
              <a:rPr lang="en-US" sz="1300" spc="5"/>
              <a:t>feasible </a:t>
            </a:r>
            <a:r>
              <a:rPr lang="en-US" sz="1300" spc="40"/>
              <a:t>to </a:t>
            </a:r>
            <a:r>
              <a:rPr lang="en-US" sz="1300" spc="-20"/>
              <a:t>use </a:t>
            </a:r>
            <a:r>
              <a:rPr lang="en-US" sz="1300" spc="45"/>
              <a:t>all </a:t>
            </a:r>
            <a:r>
              <a:rPr lang="en-US" sz="1300" spc="25"/>
              <a:t>the </a:t>
            </a:r>
            <a:r>
              <a:rPr lang="en-US" sz="1300" spc="-5"/>
              <a:t>variables, </a:t>
            </a:r>
            <a:r>
              <a:rPr lang="en-US" sz="1300" spc="55"/>
              <a:t>we </a:t>
            </a:r>
            <a:r>
              <a:rPr lang="en-US" sz="1300" spc="60"/>
              <a:t> </a:t>
            </a:r>
            <a:r>
              <a:rPr lang="en-US" sz="1300" spc="15"/>
              <a:t>eliminated </a:t>
            </a:r>
            <a:r>
              <a:rPr lang="en-US" sz="1300" spc="-35"/>
              <a:t>a</a:t>
            </a:r>
            <a:r>
              <a:rPr lang="en-US" sz="1300" spc="15"/>
              <a:t> </a:t>
            </a:r>
            <a:r>
              <a:rPr lang="en-US" sz="1300" spc="50"/>
              <a:t>few</a:t>
            </a:r>
            <a:r>
              <a:rPr lang="en-US" sz="1300" spc="20"/>
              <a:t> </a:t>
            </a:r>
            <a:r>
              <a:rPr lang="en-US" sz="1300" spc="5"/>
              <a:t>features</a:t>
            </a:r>
            <a:r>
              <a:rPr lang="en-US" sz="1300" spc="15"/>
              <a:t> </a:t>
            </a:r>
            <a:r>
              <a:rPr lang="en-US" sz="1300" spc="5"/>
              <a:t>using</a:t>
            </a:r>
            <a:r>
              <a:rPr lang="en-US" sz="1300" spc="15"/>
              <a:t> </a:t>
            </a:r>
            <a:r>
              <a:rPr lang="en-US" sz="1300" spc="-20"/>
              <a:t>Recursive</a:t>
            </a:r>
            <a:r>
              <a:rPr lang="en-US" sz="1300" spc="20"/>
              <a:t> </a:t>
            </a:r>
            <a:r>
              <a:rPr lang="en-US" sz="1300" spc="-15"/>
              <a:t>Feature</a:t>
            </a:r>
            <a:r>
              <a:rPr lang="en-US" sz="1300" spc="15"/>
              <a:t> </a:t>
            </a:r>
            <a:r>
              <a:rPr lang="en-US" sz="1300" spc="10"/>
              <a:t>Elimination</a:t>
            </a:r>
            <a:r>
              <a:rPr lang="en-US" sz="1300" spc="20"/>
              <a:t> </a:t>
            </a:r>
            <a:r>
              <a:rPr lang="en-US" sz="1300" spc="-65"/>
              <a:t>(RFE)</a:t>
            </a:r>
            <a:r>
              <a:rPr lang="en-US" sz="1300" spc="15"/>
              <a:t> </a:t>
            </a:r>
            <a:r>
              <a:rPr lang="en-US" sz="1300" spc="5"/>
              <a:t>and</a:t>
            </a:r>
            <a:r>
              <a:rPr lang="en-US" sz="1300" spc="15"/>
              <a:t> </a:t>
            </a:r>
            <a:r>
              <a:rPr lang="en-US" sz="1300"/>
              <a:t>selected </a:t>
            </a:r>
            <a:r>
              <a:rPr lang="en-US" sz="1300" spc="5"/>
              <a:t> </a:t>
            </a:r>
            <a:r>
              <a:rPr lang="en-US" sz="1300" spc="55"/>
              <a:t>20</a:t>
            </a:r>
            <a:r>
              <a:rPr lang="en-US" sz="1300" spc="-15"/>
              <a:t> </a:t>
            </a:r>
            <a:r>
              <a:rPr lang="en-US" sz="1300" spc="5"/>
              <a:t>features</a:t>
            </a:r>
            <a:r>
              <a:rPr lang="en-US" sz="1300" spc="-10"/>
              <a:t> </a:t>
            </a:r>
            <a:r>
              <a:rPr lang="en-US" sz="1300" spc="25"/>
              <a:t>for</a:t>
            </a:r>
            <a:r>
              <a:rPr lang="en-US" sz="1300" spc="-10"/>
              <a:t> </a:t>
            </a:r>
            <a:r>
              <a:rPr lang="en-US" sz="1300" spc="20"/>
              <a:t>Model</a:t>
            </a:r>
            <a:r>
              <a:rPr lang="en-US" sz="1300" spc="-10"/>
              <a:t> </a:t>
            </a:r>
            <a:r>
              <a:rPr lang="en-US" sz="1300" spc="25"/>
              <a:t>building</a:t>
            </a:r>
            <a:endParaRPr lang="en-US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1381</Words>
  <Application>Microsoft Office PowerPoint</Application>
  <PresentationFormat>On-screen Show (16:9)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Gill Sans MT</vt:lpstr>
      <vt:lpstr>Microsoft Sans Serif</vt:lpstr>
      <vt:lpstr>Tahoma</vt:lpstr>
      <vt:lpstr>Gallery</vt:lpstr>
      <vt:lpstr>PowerPoint Presentation</vt:lpstr>
      <vt:lpstr>Problem Statement</vt:lpstr>
      <vt:lpstr>Assumptions and  modiﬁcations on the data set</vt:lpstr>
      <vt:lpstr>EDA Results</vt:lpstr>
      <vt:lpstr>EDA Results</vt:lpstr>
      <vt:lpstr>EDA Results</vt:lpstr>
      <vt:lpstr>EDA Results</vt:lpstr>
      <vt:lpstr>EDA Results</vt:lpstr>
      <vt:lpstr>Approach</vt:lpstr>
      <vt:lpstr>Model building</vt:lpstr>
      <vt:lpstr>Model Evaluation</vt:lpstr>
      <vt:lpstr>Results &amp; conclusions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cp:lastModifiedBy>Apurv Gupta</cp:lastModifiedBy>
  <cp:revision>2</cp:revision>
  <dcterms:created xsi:type="dcterms:W3CDTF">2022-09-13T14:06:10Z</dcterms:created>
  <dcterms:modified xsi:type="dcterms:W3CDTF">2023-06-20T15:14:37Z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