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9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544" y="4843745"/>
            <a:ext cx="12563474" cy="44100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17063" y="56247"/>
            <a:ext cx="914399" cy="9715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2734" y="758478"/>
            <a:ext cx="13925549" cy="8762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3245" y="195527"/>
            <a:ext cx="1550150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9293" y="179439"/>
            <a:ext cx="866774" cy="8477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514334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2" y="690196"/>
                </a:moveTo>
                <a:lnTo>
                  <a:pt x="345097" y="690196"/>
                </a:lnTo>
                <a:lnTo>
                  <a:pt x="298269" y="687045"/>
                </a:lnTo>
                <a:lnTo>
                  <a:pt x="253356" y="677868"/>
                </a:lnTo>
                <a:lnTo>
                  <a:pt x="210769" y="663076"/>
                </a:lnTo>
                <a:lnTo>
                  <a:pt x="170919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4" y="555977"/>
                </a:lnTo>
                <a:lnTo>
                  <a:pt x="47115" y="519275"/>
                </a:lnTo>
                <a:lnTo>
                  <a:pt x="27118" y="479425"/>
                </a:lnTo>
                <a:lnTo>
                  <a:pt x="12326" y="436838"/>
                </a:lnTo>
                <a:lnTo>
                  <a:pt x="3149" y="391925"/>
                </a:lnTo>
                <a:lnTo>
                  <a:pt x="0" y="345098"/>
                </a:lnTo>
                <a:lnTo>
                  <a:pt x="3149" y="298270"/>
                </a:lnTo>
                <a:lnTo>
                  <a:pt x="12326" y="253357"/>
                </a:lnTo>
                <a:lnTo>
                  <a:pt x="27118" y="210770"/>
                </a:lnTo>
                <a:lnTo>
                  <a:pt x="47115" y="170920"/>
                </a:lnTo>
                <a:lnTo>
                  <a:pt x="71904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19" y="47116"/>
                </a:lnTo>
                <a:lnTo>
                  <a:pt x="210769" y="27119"/>
                </a:lnTo>
                <a:lnTo>
                  <a:pt x="253356" y="12327"/>
                </a:lnTo>
                <a:lnTo>
                  <a:pt x="298269" y="3150"/>
                </a:lnTo>
                <a:lnTo>
                  <a:pt x="345097" y="0"/>
                </a:lnTo>
                <a:lnTo>
                  <a:pt x="1927712" y="0"/>
                </a:lnTo>
                <a:lnTo>
                  <a:pt x="1974540" y="3150"/>
                </a:lnTo>
                <a:lnTo>
                  <a:pt x="2019453" y="12327"/>
                </a:lnTo>
                <a:lnTo>
                  <a:pt x="2062040" y="27119"/>
                </a:lnTo>
                <a:lnTo>
                  <a:pt x="2101890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4" y="170920"/>
                </a:lnTo>
                <a:lnTo>
                  <a:pt x="2245691" y="210770"/>
                </a:lnTo>
                <a:lnTo>
                  <a:pt x="2260483" y="253357"/>
                </a:lnTo>
                <a:lnTo>
                  <a:pt x="2269660" y="298270"/>
                </a:lnTo>
                <a:lnTo>
                  <a:pt x="2272810" y="345102"/>
                </a:lnTo>
                <a:lnTo>
                  <a:pt x="2269660" y="391925"/>
                </a:lnTo>
                <a:lnTo>
                  <a:pt x="2260483" y="436838"/>
                </a:lnTo>
                <a:lnTo>
                  <a:pt x="2245691" y="479425"/>
                </a:lnTo>
                <a:lnTo>
                  <a:pt x="2225694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0" y="643080"/>
                </a:lnTo>
                <a:lnTo>
                  <a:pt x="2062040" y="663076"/>
                </a:lnTo>
                <a:lnTo>
                  <a:pt x="2019453" y="677868"/>
                </a:lnTo>
                <a:lnTo>
                  <a:pt x="1974540" y="687045"/>
                </a:lnTo>
                <a:lnTo>
                  <a:pt x="1927712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9292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991099" cy="10286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7097" y="1296345"/>
            <a:ext cx="3381374" cy="3200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1591" y="240697"/>
            <a:ext cx="6004816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7641" y="4716744"/>
            <a:ext cx="9272716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9292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219" y="936656"/>
            <a:ext cx="7788909" cy="391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500" spc="380" b="1">
                <a:solidFill>
                  <a:srgbClr val="292929"/>
                </a:solidFill>
                <a:latin typeface="Trebuchet MS"/>
                <a:cs typeface="Trebuchet MS"/>
              </a:rPr>
              <a:t>Consumer </a:t>
            </a:r>
            <a:r>
              <a:rPr dirty="0" sz="8500" spc="38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8500" spc="585" b="1">
                <a:solidFill>
                  <a:srgbClr val="292929"/>
                </a:solidFill>
                <a:latin typeface="Trebuchet MS"/>
                <a:cs typeface="Trebuchet MS"/>
              </a:rPr>
              <a:t>Goods</a:t>
            </a:r>
            <a:r>
              <a:rPr dirty="0" sz="8500" spc="-61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8500" spc="630" b="1">
                <a:solidFill>
                  <a:srgbClr val="292929"/>
                </a:solidFill>
                <a:latin typeface="Trebuchet MS"/>
                <a:cs typeface="Trebuchet MS"/>
              </a:rPr>
              <a:t>Ad-Hoc </a:t>
            </a:r>
            <a:r>
              <a:rPr dirty="0" sz="8500" spc="-2545" b="1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8500" spc="280" b="1">
                <a:solidFill>
                  <a:srgbClr val="292929"/>
                </a:solidFill>
                <a:latin typeface="Trebuchet MS"/>
                <a:cs typeface="Trebuchet MS"/>
              </a:rPr>
              <a:t>Insights</a:t>
            </a:r>
            <a:endParaRPr sz="8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82163"/>
            <a:ext cx="1941575" cy="60048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1024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A</a:t>
            </a:r>
            <a:r>
              <a:rPr dirty="0" spc="-430"/>
              <a:t>T</a:t>
            </a:r>
            <a:r>
              <a:rPr dirty="0" spc="-130"/>
              <a:t>L</a:t>
            </a:r>
            <a:r>
              <a:rPr dirty="0" spc="160"/>
              <a:t>I</a:t>
            </a:r>
            <a:r>
              <a:rPr dirty="0" spc="-160"/>
              <a:t>Q</a:t>
            </a:r>
            <a:r>
              <a:rPr dirty="0" spc="-345"/>
              <a:t> </a:t>
            </a:r>
            <a:r>
              <a:rPr dirty="0" spc="15"/>
              <a:t>HAR</a:t>
            </a:r>
            <a:r>
              <a:rPr dirty="0" spc="100"/>
              <a:t>D</a:t>
            </a:r>
            <a:r>
              <a:rPr dirty="0" spc="80"/>
              <a:t>W</a:t>
            </a:r>
            <a:r>
              <a:rPr dirty="0" spc="15"/>
              <a:t>A</a:t>
            </a:r>
            <a:r>
              <a:rPr dirty="0" spc="15"/>
              <a:t>RE</a:t>
            </a:r>
            <a:r>
              <a:rPr dirty="0" spc="19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59448" y="9725000"/>
            <a:ext cx="27082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0" b="1">
                <a:latin typeface="Arial"/>
                <a:cs typeface="Arial"/>
              </a:rPr>
              <a:t>-Nutan</a:t>
            </a:r>
            <a:r>
              <a:rPr dirty="0" sz="3000" spc="-204" b="1">
                <a:latin typeface="Arial"/>
                <a:cs typeface="Arial"/>
              </a:rPr>
              <a:t> </a:t>
            </a:r>
            <a:r>
              <a:rPr dirty="0" sz="3000" spc="30" b="1">
                <a:latin typeface="Arial"/>
                <a:cs typeface="Arial"/>
              </a:rPr>
              <a:t>Shinde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1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6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8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1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36" y="3678852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2"/>
                </a:moveTo>
                <a:lnTo>
                  <a:pt x="485774" y="4722202"/>
                </a:lnTo>
                <a:lnTo>
                  <a:pt x="437762" y="4719825"/>
                </a:lnTo>
                <a:lnTo>
                  <a:pt x="390562" y="4712781"/>
                </a:lnTo>
                <a:lnTo>
                  <a:pt x="344494" y="4701204"/>
                </a:lnTo>
                <a:lnTo>
                  <a:pt x="299876" y="4685224"/>
                </a:lnTo>
                <a:lnTo>
                  <a:pt x="257028" y="4664974"/>
                </a:lnTo>
                <a:lnTo>
                  <a:pt x="216266" y="4640585"/>
                </a:lnTo>
                <a:lnTo>
                  <a:pt x="177911" y="4612191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5"/>
                </a:lnTo>
                <a:lnTo>
                  <a:pt x="57227" y="4465173"/>
                </a:lnTo>
                <a:lnTo>
                  <a:pt x="36977" y="4422325"/>
                </a:lnTo>
                <a:lnTo>
                  <a:pt x="20997" y="4377707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7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512901" y="0"/>
                </a:lnTo>
                <a:lnTo>
                  <a:pt x="6560914" y="2377"/>
                </a:lnTo>
                <a:lnTo>
                  <a:pt x="6608114" y="9420"/>
                </a:lnTo>
                <a:lnTo>
                  <a:pt x="6654182" y="20997"/>
                </a:lnTo>
                <a:lnTo>
                  <a:pt x="6698799" y="36977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80"/>
                </a:lnTo>
                <a:lnTo>
                  <a:pt x="6888666" y="177911"/>
                </a:lnTo>
                <a:lnTo>
                  <a:pt x="6917061" y="216266"/>
                </a:lnTo>
                <a:lnTo>
                  <a:pt x="6941449" y="257028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2"/>
                </a:lnTo>
                <a:lnTo>
                  <a:pt x="6998676" y="485774"/>
                </a:lnTo>
                <a:lnTo>
                  <a:pt x="6998676" y="4236427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7"/>
                </a:lnTo>
                <a:lnTo>
                  <a:pt x="6961699" y="4422325"/>
                </a:lnTo>
                <a:lnTo>
                  <a:pt x="6941449" y="4465173"/>
                </a:lnTo>
                <a:lnTo>
                  <a:pt x="6917061" y="4505935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1"/>
                </a:lnTo>
                <a:lnTo>
                  <a:pt x="6782410" y="4640585"/>
                </a:lnTo>
                <a:lnTo>
                  <a:pt x="6741648" y="4664974"/>
                </a:lnTo>
                <a:lnTo>
                  <a:pt x="6698799" y="4685224"/>
                </a:lnTo>
                <a:lnTo>
                  <a:pt x="6654182" y="4701204"/>
                </a:lnTo>
                <a:lnTo>
                  <a:pt x="6608114" y="4712781"/>
                </a:lnTo>
                <a:lnTo>
                  <a:pt x="6560914" y="4719825"/>
                </a:lnTo>
                <a:lnTo>
                  <a:pt x="6512901" y="4722202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8165" y="4315738"/>
            <a:ext cx="6891655" cy="335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3060">
              <a:lnSpc>
                <a:spcPct val="115700"/>
              </a:lnSpc>
              <a:spcBef>
                <a:spcPts val="100"/>
              </a:spcBef>
            </a:pPr>
            <a:r>
              <a:rPr dirty="0" sz="2700" spc="80" b="1">
                <a:latin typeface="Arial"/>
                <a:cs typeface="Arial"/>
              </a:rPr>
              <a:t>4. </a:t>
            </a:r>
            <a:r>
              <a:rPr dirty="0" sz="2700" spc="25" b="1">
                <a:latin typeface="Arial"/>
                <a:cs typeface="Arial"/>
              </a:rPr>
              <a:t>Follow-up: </a:t>
            </a:r>
            <a:r>
              <a:rPr dirty="0" sz="2700" spc="15" b="1">
                <a:latin typeface="Arial"/>
                <a:cs typeface="Arial"/>
              </a:rPr>
              <a:t>Which </a:t>
            </a:r>
            <a:r>
              <a:rPr dirty="0" sz="2700" spc="30" b="1">
                <a:latin typeface="Arial"/>
                <a:cs typeface="Arial"/>
              </a:rPr>
              <a:t>segment </a:t>
            </a:r>
            <a:r>
              <a:rPr dirty="0" sz="2700" spc="55" b="1">
                <a:latin typeface="Arial"/>
                <a:cs typeface="Arial"/>
              </a:rPr>
              <a:t>had </a:t>
            </a:r>
            <a:r>
              <a:rPr dirty="0" sz="2700" spc="114" b="1">
                <a:latin typeface="Arial"/>
                <a:cs typeface="Arial"/>
              </a:rPr>
              <a:t>the </a:t>
            </a:r>
            <a:r>
              <a:rPr dirty="0" sz="2700" spc="12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most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increase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in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unique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5" b="1">
                <a:latin typeface="Arial"/>
                <a:cs typeface="Arial"/>
              </a:rPr>
              <a:t>products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in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2021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-55" b="1">
                <a:latin typeface="Arial"/>
                <a:cs typeface="Arial"/>
              </a:rPr>
              <a:t>vs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2020?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The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final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05" b="1">
                <a:latin typeface="Arial"/>
                <a:cs typeface="Arial"/>
              </a:rPr>
              <a:t>output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contains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these</a:t>
            </a:r>
            <a:endParaRPr sz="2700">
              <a:latin typeface="Arial"/>
              <a:cs typeface="Arial"/>
            </a:endParaRPr>
          </a:p>
          <a:p>
            <a:pPr algn="ctr" marR="73025">
              <a:lnSpc>
                <a:spcPct val="100000"/>
              </a:lnSpc>
              <a:spcBef>
                <a:spcPts val="509"/>
              </a:spcBef>
            </a:pPr>
            <a:r>
              <a:rPr dirty="0" sz="2700" spc="35" b="1">
                <a:latin typeface="Arial"/>
                <a:cs typeface="Arial"/>
              </a:rPr>
              <a:t>fields,</a:t>
            </a:r>
            <a:endParaRPr sz="2700">
              <a:latin typeface="Arial"/>
              <a:cs typeface="Arial"/>
            </a:endParaRPr>
          </a:p>
          <a:p>
            <a:pPr algn="ctr" marL="932815" marR="925194">
              <a:lnSpc>
                <a:spcPct val="115700"/>
              </a:lnSpc>
            </a:pPr>
            <a:r>
              <a:rPr dirty="0" sz="2700" spc="30" b="1">
                <a:latin typeface="Arial"/>
                <a:cs typeface="Arial"/>
              </a:rPr>
              <a:t>segment</a:t>
            </a:r>
            <a:r>
              <a:rPr dirty="0" sz="2700" spc="-175" b="1">
                <a:latin typeface="Arial"/>
                <a:cs typeface="Arial"/>
              </a:rPr>
              <a:t> </a:t>
            </a:r>
            <a:r>
              <a:rPr dirty="0" sz="2700" spc="60" b="1">
                <a:latin typeface="Arial"/>
                <a:cs typeface="Arial"/>
              </a:rPr>
              <a:t>product_count_2020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product_count_2021 </a:t>
            </a:r>
            <a:r>
              <a:rPr dirty="0" sz="2700" spc="4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difference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00213" y="4345542"/>
            <a:ext cx="10105390" cy="2638425"/>
            <a:chOff x="7800213" y="4345542"/>
            <a:chExt cx="10105390" cy="2638425"/>
          </a:xfrm>
        </p:grpSpPr>
        <p:sp>
          <p:nvSpPr>
            <p:cNvPr id="8" name="object 8"/>
            <p:cNvSpPr/>
            <p:nvPr/>
          </p:nvSpPr>
          <p:spPr>
            <a:xfrm>
              <a:off x="7800213" y="4751855"/>
              <a:ext cx="2609215" cy="1824989"/>
            </a:xfrm>
            <a:custGeom>
              <a:avLst/>
              <a:gdLst/>
              <a:ahLst/>
              <a:cxnLst/>
              <a:rect l="l" t="t" r="r" b="b"/>
              <a:pathLst>
                <a:path w="2609215" h="1824990">
                  <a:moveTo>
                    <a:pt x="1604954" y="1824793"/>
                  </a:moveTo>
                  <a:lnTo>
                    <a:pt x="1604954" y="1322708"/>
                  </a:lnTo>
                  <a:lnTo>
                    <a:pt x="0" y="1322708"/>
                  </a:lnTo>
                  <a:lnTo>
                    <a:pt x="0" y="502084"/>
                  </a:lnTo>
                  <a:lnTo>
                    <a:pt x="1604954" y="502084"/>
                  </a:lnTo>
                  <a:lnTo>
                    <a:pt x="1604954" y="0"/>
                  </a:lnTo>
                  <a:lnTo>
                    <a:pt x="2609124" y="912396"/>
                  </a:lnTo>
                  <a:lnTo>
                    <a:pt x="1604954" y="1824793"/>
                  </a:lnTo>
                  <a:close/>
                </a:path>
              </a:pathLst>
            </a:custGeom>
            <a:solidFill>
              <a:srgbClr val="EBE3D5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9338" y="4345542"/>
              <a:ext cx="7496174" cy="26384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506" y="240696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692" y="179439"/>
            <a:ext cx="866774" cy="847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237" y="1951690"/>
            <a:ext cx="6034405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20" b="1">
                <a:latin typeface="Arial"/>
                <a:cs typeface="Arial"/>
              </a:rPr>
              <a:t>The </a:t>
            </a:r>
            <a:r>
              <a:rPr dirty="0" sz="2800" spc="10" b="1">
                <a:latin typeface="Arial"/>
                <a:cs typeface="Arial"/>
              </a:rPr>
              <a:t>visual </a:t>
            </a:r>
            <a:r>
              <a:rPr dirty="0" sz="2800" spc="70" b="1">
                <a:latin typeface="Arial"/>
                <a:cs typeface="Arial"/>
              </a:rPr>
              <a:t>representation </a:t>
            </a:r>
            <a:r>
              <a:rPr dirty="0" sz="2800" spc="75" b="1">
                <a:latin typeface="Arial"/>
                <a:cs typeface="Arial"/>
              </a:rPr>
              <a:t> </a:t>
            </a:r>
            <a:r>
              <a:rPr dirty="0" sz="2800" spc="50" b="1">
                <a:latin typeface="Arial"/>
                <a:cs typeface="Arial"/>
              </a:rPr>
              <a:t>illustrates </a:t>
            </a:r>
            <a:r>
              <a:rPr dirty="0" sz="2800" spc="135" b="1">
                <a:latin typeface="Arial"/>
                <a:cs typeface="Arial"/>
              </a:rPr>
              <a:t>that </a:t>
            </a:r>
            <a:r>
              <a:rPr dirty="0" sz="2800" spc="65" b="1">
                <a:latin typeface="Arial"/>
                <a:cs typeface="Arial"/>
              </a:rPr>
              <a:t>all </a:t>
            </a:r>
            <a:r>
              <a:rPr dirty="0" sz="2800" spc="5" b="1">
                <a:latin typeface="Arial"/>
                <a:cs typeface="Arial"/>
              </a:rPr>
              <a:t>segments </a:t>
            </a:r>
            <a:r>
              <a:rPr dirty="0" sz="2800" spc="45" b="1">
                <a:latin typeface="Arial"/>
                <a:cs typeface="Arial"/>
              </a:rPr>
              <a:t>in </a:t>
            </a:r>
            <a:r>
              <a:rPr dirty="0" sz="2800" spc="50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2021 </a:t>
            </a:r>
            <a:r>
              <a:rPr dirty="0" sz="2800" spc="55" b="1">
                <a:latin typeface="Arial"/>
                <a:cs typeface="Arial"/>
              </a:rPr>
              <a:t>have </a:t>
            </a:r>
            <a:r>
              <a:rPr dirty="0" sz="2800" spc="50" b="1">
                <a:latin typeface="Arial"/>
                <a:cs typeface="Arial"/>
              </a:rPr>
              <a:t>experienced </a:t>
            </a:r>
            <a:r>
              <a:rPr dirty="0" sz="2800" spc="45" b="1">
                <a:latin typeface="Arial"/>
                <a:cs typeface="Arial"/>
              </a:rPr>
              <a:t>growth </a:t>
            </a:r>
            <a:r>
              <a:rPr dirty="0" sz="2800" spc="50" b="1">
                <a:latin typeface="Arial"/>
                <a:cs typeface="Arial"/>
              </a:rPr>
              <a:t> </a:t>
            </a:r>
            <a:r>
              <a:rPr dirty="0" sz="2800" spc="65" b="1">
                <a:latin typeface="Arial"/>
                <a:cs typeface="Arial"/>
              </a:rPr>
              <a:t>compared </a:t>
            </a:r>
            <a:r>
              <a:rPr dirty="0" sz="2800" spc="135" b="1">
                <a:latin typeface="Arial"/>
                <a:cs typeface="Arial"/>
              </a:rPr>
              <a:t>to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30" b="1">
                <a:latin typeface="Arial"/>
                <a:cs typeface="Arial"/>
              </a:rPr>
              <a:t>previous </a:t>
            </a:r>
            <a:r>
              <a:rPr dirty="0" sz="2800" spc="45" b="1">
                <a:latin typeface="Arial"/>
                <a:cs typeface="Arial"/>
              </a:rPr>
              <a:t>year, </a:t>
            </a:r>
            <a:r>
              <a:rPr dirty="0" sz="2800" spc="50" b="1">
                <a:latin typeface="Arial"/>
                <a:cs typeface="Arial"/>
              </a:rPr>
              <a:t> </a:t>
            </a:r>
            <a:r>
              <a:rPr dirty="0" sz="2800" spc="150" b="1">
                <a:latin typeface="Arial"/>
                <a:cs typeface="Arial"/>
              </a:rPr>
              <a:t>2020.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Specifically,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120" b="1">
                <a:latin typeface="Arial"/>
                <a:cs typeface="Arial"/>
              </a:rPr>
              <a:t>the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Accessories </a:t>
            </a:r>
            <a:r>
              <a:rPr dirty="0" sz="2800" spc="-760" b="1">
                <a:latin typeface="Arial"/>
                <a:cs typeface="Arial"/>
              </a:rPr>
              <a:t> </a:t>
            </a:r>
            <a:r>
              <a:rPr dirty="0" sz="2800" spc="30" b="1">
                <a:latin typeface="Arial"/>
                <a:cs typeface="Arial"/>
              </a:rPr>
              <a:t>segment </a:t>
            </a:r>
            <a:r>
              <a:rPr dirty="0" sz="2800" spc="-40" b="1">
                <a:latin typeface="Arial"/>
                <a:cs typeface="Arial"/>
              </a:rPr>
              <a:t>saw </a:t>
            </a:r>
            <a:r>
              <a:rPr dirty="0" sz="2800" spc="40" b="1">
                <a:latin typeface="Arial"/>
                <a:cs typeface="Arial"/>
              </a:rPr>
              <a:t>an </a:t>
            </a:r>
            <a:r>
              <a:rPr dirty="0" sz="2800" spc="20" b="1">
                <a:latin typeface="Arial"/>
                <a:cs typeface="Arial"/>
              </a:rPr>
              <a:t>increase </a:t>
            </a:r>
            <a:r>
              <a:rPr dirty="0" sz="2800" spc="95" b="1">
                <a:latin typeface="Arial"/>
                <a:cs typeface="Arial"/>
              </a:rPr>
              <a:t>of </a:t>
            </a:r>
            <a:r>
              <a:rPr dirty="0" sz="2800" spc="135" b="1">
                <a:latin typeface="Arial"/>
                <a:cs typeface="Arial"/>
              </a:rPr>
              <a:t>34 </a:t>
            </a:r>
            <a:r>
              <a:rPr dirty="0" sz="2800" spc="140" b="1">
                <a:latin typeface="Arial"/>
                <a:cs typeface="Arial"/>
              </a:rPr>
              <a:t> </a:t>
            </a:r>
            <a:r>
              <a:rPr dirty="0" sz="2800" spc="50" b="1">
                <a:latin typeface="Arial"/>
                <a:cs typeface="Arial"/>
              </a:rPr>
              <a:t>new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products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95" b="1">
                <a:latin typeface="Arial"/>
                <a:cs typeface="Arial"/>
              </a:rPr>
              <a:t>from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195" b="1">
                <a:latin typeface="Arial"/>
                <a:cs typeface="Arial"/>
              </a:rPr>
              <a:t>2020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135" b="1">
                <a:latin typeface="Arial"/>
                <a:cs typeface="Arial"/>
              </a:rPr>
              <a:t>to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2021.</a:t>
            </a:r>
            <a:endParaRPr sz="2800">
              <a:latin typeface="Arial"/>
              <a:cs typeface="Arial"/>
            </a:endParaRPr>
          </a:p>
          <a:p>
            <a:pPr marL="12700" marR="55244">
              <a:lnSpc>
                <a:spcPct val="116100"/>
              </a:lnSpc>
            </a:pPr>
            <a:r>
              <a:rPr dirty="0" sz="2800" spc="60" b="1">
                <a:latin typeface="Arial"/>
                <a:cs typeface="Arial"/>
              </a:rPr>
              <a:t>Both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120" b="1">
                <a:latin typeface="Arial"/>
                <a:cs typeface="Arial"/>
              </a:rPr>
              <a:t>the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Notebook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and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Peripheral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5" b="1">
                <a:latin typeface="Arial"/>
                <a:cs typeface="Arial"/>
              </a:rPr>
              <a:t>segments </a:t>
            </a:r>
            <a:r>
              <a:rPr dirty="0" sz="2800" spc="25" b="1">
                <a:latin typeface="Arial"/>
                <a:cs typeface="Arial"/>
              </a:rPr>
              <a:t>witnessed </a:t>
            </a:r>
            <a:r>
              <a:rPr dirty="0" sz="2800" spc="30" b="1">
                <a:latin typeface="Arial"/>
                <a:cs typeface="Arial"/>
              </a:rPr>
              <a:t>a </a:t>
            </a:r>
            <a:r>
              <a:rPr dirty="0" sz="2800" spc="45" b="1">
                <a:latin typeface="Arial"/>
                <a:cs typeface="Arial"/>
              </a:rPr>
              <a:t>growth </a:t>
            </a:r>
            <a:r>
              <a:rPr dirty="0" sz="2800" spc="95" b="1">
                <a:latin typeface="Arial"/>
                <a:cs typeface="Arial"/>
              </a:rPr>
              <a:t>of </a:t>
            </a:r>
            <a:r>
              <a:rPr dirty="0" sz="2800" spc="100" b="1">
                <a:latin typeface="Arial"/>
                <a:cs typeface="Arial"/>
              </a:rPr>
              <a:t> </a:t>
            </a:r>
            <a:r>
              <a:rPr dirty="0" sz="2800" spc="85" b="1">
                <a:latin typeface="Arial"/>
                <a:cs typeface="Arial"/>
              </a:rPr>
              <a:t>16 </a:t>
            </a:r>
            <a:r>
              <a:rPr dirty="0" sz="2800" spc="70" b="1">
                <a:latin typeface="Arial"/>
                <a:cs typeface="Arial"/>
              </a:rPr>
              <a:t>additional </a:t>
            </a:r>
            <a:r>
              <a:rPr dirty="0" sz="2800" spc="45" b="1">
                <a:latin typeface="Arial"/>
                <a:cs typeface="Arial"/>
              </a:rPr>
              <a:t>products </a:t>
            </a:r>
            <a:r>
              <a:rPr dirty="0" sz="2800" spc="25" b="1">
                <a:latin typeface="Arial"/>
                <a:cs typeface="Arial"/>
              </a:rPr>
              <a:t>during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10" b="1">
                <a:latin typeface="Arial"/>
                <a:cs typeface="Arial"/>
              </a:rPr>
              <a:t>same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period.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46935"/>
            <a:ext cx="1489211" cy="3240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5041" y="0"/>
            <a:ext cx="2052957" cy="26451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4618" y="3448276"/>
            <a:ext cx="11163300" cy="5000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1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6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8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1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36" y="3678848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1"/>
                </a:moveTo>
                <a:lnTo>
                  <a:pt x="485774" y="4722201"/>
                </a:lnTo>
                <a:lnTo>
                  <a:pt x="437762" y="4719824"/>
                </a:lnTo>
                <a:lnTo>
                  <a:pt x="390562" y="4712781"/>
                </a:lnTo>
                <a:lnTo>
                  <a:pt x="344494" y="4701203"/>
                </a:lnTo>
                <a:lnTo>
                  <a:pt x="299876" y="4685224"/>
                </a:lnTo>
                <a:lnTo>
                  <a:pt x="257028" y="4664974"/>
                </a:lnTo>
                <a:lnTo>
                  <a:pt x="216266" y="4640585"/>
                </a:lnTo>
                <a:lnTo>
                  <a:pt x="177911" y="4612190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4"/>
                </a:lnTo>
                <a:lnTo>
                  <a:pt x="57227" y="4465173"/>
                </a:lnTo>
                <a:lnTo>
                  <a:pt x="36977" y="4422324"/>
                </a:lnTo>
                <a:lnTo>
                  <a:pt x="20997" y="4377707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7"/>
                </a:lnTo>
                <a:lnTo>
                  <a:pt x="0" y="485773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6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6" y="0"/>
                </a:lnTo>
                <a:lnTo>
                  <a:pt x="6512910" y="0"/>
                </a:lnTo>
                <a:lnTo>
                  <a:pt x="6560914" y="2376"/>
                </a:lnTo>
                <a:lnTo>
                  <a:pt x="6608114" y="9419"/>
                </a:lnTo>
                <a:lnTo>
                  <a:pt x="6654182" y="20997"/>
                </a:lnTo>
                <a:lnTo>
                  <a:pt x="6698799" y="36976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79"/>
                </a:lnTo>
                <a:lnTo>
                  <a:pt x="6888666" y="177910"/>
                </a:lnTo>
                <a:lnTo>
                  <a:pt x="6917061" y="216266"/>
                </a:lnTo>
                <a:lnTo>
                  <a:pt x="6941449" y="257027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1"/>
                </a:lnTo>
                <a:lnTo>
                  <a:pt x="6998676" y="485773"/>
                </a:lnTo>
                <a:lnTo>
                  <a:pt x="6998676" y="4236427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7"/>
                </a:lnTo>
                <a:lnTo>
                  <a:pt x="6961699" y="4422324"/>
                </a:lnTo>
                <a:lnTo>
                  <a:pt x="6941449" y="4465173"/>
                </a:lnTo>
                <a:lnTo>
                  <a:pt x="6917061" y="4505934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0"/>
                </a:lnTo>
                <a:lnTo>
                  <a:pt x="6782410" y="4640585"/>
                </a:lnTo>
                <a:lnTo>
                  <a:pt x="6741648" y="4664974"/>
                </a:lnTo>
                <a:lnTo>
                  <a:pt x="6698799" y="4685224"/>
                </a:lnTo>
                <a:lnTo>
                  <a:pt x="6654182" y="4701203"/>
                </a:lnTo>
                <a:lnTo>
                  <a:pt x="6608114" y="4712781"/>
                </a:lnTo>
                <a:lnTo>
                  <a:pt x="6560914" y="4719824"/>
                </a:lnTo>
                <a:lnTo>
                  <a:pt x="6512901" y="4722201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5457" y="4791984"/>
            <a:ext cx="6877050" cy="240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840" marR="5080" indent="-358775">
              <a:lnSpc>
                <a:spcPct val="115700"/>
              </a:lnSpc>
              <a:spcBef>
                <a:spcPts val="100"/>
              </a:spcBef>
            </a:pPr>
            <a:r>
              <a:rPr dirty="0" sz="2700" spc="55" b="1">
                <a:latin typeface="Arial"/>
                <a:cs typeface="Arial"/>
              </a:rPr>
              <a:t>5.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Get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5" b="1">
                <a:latin typeface="Arial"/>
                <a:cs typeface="Arial"/>
              </a:rPr>
              <a:t>products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30" b="1">
                <a:latin typeface="Arial"/>
                <a:cs typeface="Arial"/>
              </a:rPr>
              <a:t>that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have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highest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and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45" b="1">
                <a:latin typeface="Arial"/>
                <a:cs typeface="Arial"/>
              </a:rPr>
              <a:t>lowest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manufacturing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-15" b="1">
                <a:latin typeface="Arial"/>
                <a:cs typeface="Arial"/>
              </a:rPr>
              <a:t>costs.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The</a:t>
            </a:r>
            <a:endParaRPr sz="2700">
              <a:latin typeface="Arial"/>
              <a:cs typeface="Arial"/>
            </a:endParaRPr>
          </a:p>
          <a:p>
            <a:pPr algn="ctr" marL="99695" marR="92075">
              <a:lnSpc>
                <a:spcPct val="115700"/>
              </a:lnSpc>
            </a:pPr>
            <a:r>
              <a:rPr dirty="0" sz="2700" spc="65" b="1">
                <a:latin typeface="Arial"/>
                <a:cs typeface="Arial"/>
              </a:rPr>
              <a:t>final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105" b="1">
                <a:latin typeface="Arial"/>
                <a:cs typeface="Arial"/>
              </a:rPr>
              <a:t>output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should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contain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these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fields,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product_code </a:t>
            </a:r>
            <a:r>
              <a:rPr dirty="0" sz="2700" spc="75" b="1">
                <a:latin typeface="Arial"/>
                <a:cs typeface="Arial"/>
              </a:rPr>
              <a:t>product </a:t>
            </a:r>
            <a:r>
              <a:rPr dirty="0" sz="2700" spc="80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manufacturing_cost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00213" y="4751853"/>
            <a:ext cx="2609215" cy="1824989"/>
          </a:xfrm>
          <a:custGeom>
            <a:avLst/>
            <a:gdLst/>
            <a:ahLst/>
            <a:cxnLst/>
            <a:rect l="l" t="t" r="r" b="b"/>
            <a:pathLst>
              <a:path w="2609215" h="1824990">
                <a:moveTo>
                  <a:pt x="1604954" y="1824793"/>
                </a:moveTo>
                <a:lnTo>
                  <a:pt x="1604954" y="1322708"/>
                </a:lnTo>
                <a:lnTo>
                  <a:pt x="0" y="1322708"/>
                </a:lnTo>
                <a:lnTo>
                  <a:pt x="0" y="502084"/>
                </a:lnTo>
                <a:lnTo>
                  <a:pt x="1604954" y="502084"/>
                </a:lnTo>
                <a:lnTo>
                  <a:pt x="1604954" y="0"/>
                </a:lnTo>
                <a:lnTo>
                  <a:pt x="2609124" y="912396"/>
                </a:lnTo>
                <a:lnTo>
                  <a:pt x="1604954" y="1824793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2213" y="4449522"/>
            <a:ext cx="7467599" cy="23812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506" y="240697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692" y="179442"/>
            <a:ext cx="866774" cy="847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46938"/>
            <a:ext cx="1489211" cy="32400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5041" y="1"/>
            <a:ext cx="2052957" cy="26451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9293" y="2881635"/>
            <a:ext cx="8934449" cy="45243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795908" y="3952876"/>
            <a:ext cx="727075" cy="28575"/>
          </a:xfrm>
          <a:custGeom>
            <a:avLst/>
            <a:gdLst/>
            <a:ahLst/>
            <a:cxnLst/>
            <a:rect l="l" t="t" r="r" b="b"/>
            <a:pathLst>
              <a:path w="727075" h="28575">
                <a:moveTo>
                  <a:pt x="727055" y="28574"/>
                </a:moveTo>
                <a:lnTo>
                  <a:pt x="0" y="28574"/>
                </a:lnTo>
                <a:lnTo>
                  <a:pt x="0" y="0"/>
                </a:lnTo>
                <a:lnTo>
                  <a:pt x="727055" y="0"/>
                </a:lnTo>
                <a:lnTo>
                  <a:pt x="72705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16000" y="3496940"/>
            <a:ext cx="6600190" cy="271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4455">
              <a:lnSpc>
                <a:spcPct val="116100"/>
              </a:lnSpc>
              <a:spcBef>
                <a:spcPts val="100"/>
              </a:spcBef>
              <a:buSzPct val="96428"/>
              <a:buFont typeface="Lucida Sans Unicode"/>
              <a:buChar char="•"/>
              <a:tabLst>
                <a:tab pos="141605" algn="l"/>
              </a:tabLst>
            </a:pPr>
            <a:r>
              <a:rPr dirty="0" sz="2800" spc="-40" b="1">
                <a:latin typeface="Arial"/>
                <a:cs typeface="Arial"/>
              </a:rPr>
              <a:t>AQ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65" b="1">
                <a:latin typeface="Arial"/>
                <a:cs typeface="Arial"/>
              </a:rPr>
              <a:t>HOME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15" b="1">
                <a:latin typeface="Arial"/>
                <a:cs typeface="Arial"/>
              </a:rPr>
              <a:t>Allin1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10" b="1">
                <a:latin typeface="Arial"/>
                <a:cs typeface="Arial"/>
              </a:rPr>
              <a:t>Gen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2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-15" b="1">
                <a:latin typeface="Arial"/>
                <a:cs typeface="Arial"/>
              </a:rPr>
              <a:t>Is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20" b="1">
                <a:latin typeface="Arial"/>
                <a:cs typeface="Arial"/>
              </a:rPr>
              <a:t>The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u="heavy" sz="2800" spc="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</a:t>
            </a:r>
            <a:r>
              <a:rPr dirty="0" sz="2800" spc="35" b="1">
                <a:latin typeface="Arial"/>
                <a:cs typeface="Arial"/>
              </a:rPr>
              <a:t>ghest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60" b="1">
                <a:latin typeface="Arial"/>
                <a:cs typeface="Arial"/>
              </a:rPr>
              <a:t>Manufacturing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5" b="1">
                <a:latin typeface="Arial"/>
                <a:cs typeface="Arial"/>
              </a:rPr>
              <a:t>Cost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70" b="1">
                <a:latin typeface="Arial"/>
                <a:cs typeface="Arial"/>
              </a:rPr>
              <a:t>Of</a:t>
            </a:r>
            <a:r>
              <a:rPr dirty="0" u="heavy" sz="2800" spc="-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1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240.54</a:t>
            </a:r>
            <a:r>
              <a:rPr dirty="0" sz="2800" spc="120" b="1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16100"/>
              </a:lnSpc>
              <a:spcBef>
                <a:spcPts val="850"/>
              </a:spcBef>
              <a:buSzPct val="96428"/>
              <a:buFont typeface="Lucida Sans Unicode"/>
              <a:buChar char="•"/>
              <a:tabLst>
                <a:tab pos="141605" algn="l"/>
              </a:tabLst>
            </a:pPr>
            <a:r>
              <a:rPr dirty="0" sz="2800" spc="-80" b="1">
                <a:latin typeface="Arial"/>
                <a:cs typeface="Arial"/>
              </a:rPr>
              <a:t>A</a:t>
            </a:r>
            <a:r>
              <a:rPr dirty="0" sz="2800" b="1">
                <a:latin typeface="Arial"/>
                <a:cs typeface="Arial"/>
              </a:rPr>
              <a:t>Q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240" b="1">
                <a:latin typeface="Arial"/>
                <a:cs typeface="Arial"/>
              </a:rPr>
              <a:t>M</a:t>
            </a:r>
            <a:r>
              <a:rPr dirty="0" sz="2800" spc="25" b="1">
                <a:latin typeface="Arial"/>
                <a:cs typeface="Arial"/>
              </a:rPr>
              <a:t>a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229" b="1">
                <a:latin typeface="Arial"/>
                <a:cs typeface="Arial"/>
              </a:rPr>
              <a:t>t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90" b="1">
                <a:latin typeface="Arial"/>
                <a:cs typeface="Arial"/>
              </a:rPr>
              <a:t>r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35" b="1">
                <a:latin typeface="Arial"/>
                <a:cs typeface="Arial"/>
              </a:rPr>
              <a:t>W</a:t>
            </a:r>
            <a:r>
              <a:rPr dirty="0" sz="2800" spc="30" b="1">
                <a:latin typeface="Arial"/>
                <a:cs typeface="Arial"/>
              </a:rPr>
              <a:t>i</a:t>
            </a:r>
            <a:r>
              <a:rPr dirty="0" sz="2800" spc="85" b="1">
                <a:latin typeface="Arial"/>
                <a:cs typeface="Arial"/>
              </a:rPr>
              <a:t>r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95" b="1">
                <a:latin typeface="Arial"/>
                <a:cs typeface="Arial"/>
              </a:rPr>
              <a:t>d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60" b="1">
                <a:latin typeface="Arial"/>
                <a:cs typeface="Arial"/>
              </a:rPr>
              <a:t>X</a:t>
            </a:r>
            <a:r>
              <a:rPr dirty="0" sz="2800" spc="-85" b="1">
                <a:latin typeface="Arial"/>
                <a:cs typeface="Arial"/>
              </a:rPr>
              <a:t>1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240" b="1">
                <a:latin typeface="Arial"/>
                <a:cs typeface="Arial"/>
              </a:rPr>
              <a:t>M</a:t>
            </a:r>
            <a:r>
              <a:rPr dirty="0" sz="2800" spc="-170" b="1">
                <a:latin typeface="Arial"/>
                <a:cs typeface="Arial"/>
              </a:rPr>
              <a:t>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135" b="1">
                <a:latin typeface="Arial"/>
                <a:cs typeface="Arial"/>
              </a:rPr>
              <a:t>I</a:t>
            </a:r>
            <a:r>
              <a:rPr dirty="0" sz="2800" spc="-170" b="1">
                <a:latin typeface="Arial"/>
                <a:cs typeface="Arial"/>
              </a:rPr>
              <a:t>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60" b="1">
                <a:latin typeface="Arial"/>
                <a:cs typeface="Arial"/>
              </a:rPr>
              <a:t>T</a:t>
            </a:r>
            <a:r>
              <a:rPr dirty="0" sz="2800" spc="50" b="1">
                <a:latin typeface="Arial"/>
                <a:cs typeface="Arial"/>
              </a:rPr>
              <a:t>h</a:t>
            </a:r>
            <a:r>
              <a:rPr dirty="0" sz="2800" spc="80" b="1">
                <a:latin typeface="Arial"/>
                <a:cs typeface="Arial"/>
              </a:rPr>
              <a:t>e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u="heavy" sz="2800" spc="-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dirty="0" u="heavy" sz="2800" spc="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heavy" sz="2800" spc="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</a:t>
            </a:r>
            <a:r>
              <a:rPr dirty="0" u="heavy" sz="2800" spc="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2800" spc="-17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2800" spc="2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 </a:t>
            </a:r>
            <a:r>
              <a:rPr dirty="0" sz="2800" spc="195" b="1">
                <a:latin typeface="Arial"/>
                <a:cs typeface="Arial"/>
              </a:rPr>
              <a:t> </a:t>
            </a:r>
            <a:r>
              <a:rPr dirty="0" sz="2800" spc="60" b="1">
                <a:latin typeface="Arial"/>
                <a:cs typeface="Arial"/>
              </a:rPr>
              <a:t>Manufacturing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5" b="1">
                <a:latin typeface="Arial"/>
                <a:cs typeface="Arial"/>
              </a:rPr>
              <a:t>Cost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Of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u="heavy" sz="2800" spc="1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0.892</a:t>
            </a:r>
            <a:r>
              <a:rPr dirty="0" sz="2800" spc="125" b="1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1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6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8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1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36" y="3678846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1"/>
                </a:moveTo>
                <a:lnTo>
                  <a:pt x="485774" y="4722201"/>
                </a:lnTo>
                <a:lnTo>
                  <a:pt x="437762" y="4719824"/>
                </a:lnTo>
                <a:lnTo>
                  <a:pt x="390562" y="4712781"/>
                </a:lnTo>
                <a:lnTo>
                  <a:pt x="344494" y="4701204"/>
                </a:lnTo>
                <a:lnTo>
                  <a:pt x="299876" y="4685224"/>
                </a:lnTo>
                <a:lnTo>
                  <a:pt x="257028" y="4664974"/>
                </a:lnTo>
                <a:lnTo>
                  <a:pt x="216266" y="4640585"/>
                </a:lnTo>
                <a:lnTo>
                  <a:pt x="177911" y="4612190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5"/>
                </a:lnTo>
                <a:lnTo>
                  <a:pt x="57227" y="4465173"/>
                </a:lnTo>
                <a:lnTo>
                  <a:pt x="36977" y="4422324"/>
                </a:lnTo>
                <a:lnTo>
                  <a:pt x="20997" y="4377707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7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0" y="0"/>
                </a:lnTo>
                <a:lnTo>
                  <a:pt x="6512906" y="0"/>
                </a:lnTo>
                <a:lnTo>
                  <a:pt x="6560914" y="2376"/>
                </a:lnTo>
                <a:lnTo>
                  <a:pt x="6608114" y="9420"/>
                </a:lnTo>
                <a:lnTo>
                  <a:pt x="6654182" y="20997"/>
                </a:lnTo>
                <a:lnTo>
                  <a:pt x="6698799" y="36977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79"/>
                </a:lnTo>
                <a:lnTo>
                  <a:pt x="6888666" y="177911"/>
                </a:lnTo>
                <a:lnTo>
                  <a:pt x="6917061" y="216266"/>
                </a:lnTo>
                <a:lnTo>
                  <a:pt x="6941449" y="257027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1"/>
                </a:lnTo>
                <a:lnTo>
                  <a:pt x="6998676" y="485774"/>
                </a:lnTo>
                <a:lnTo>
                  <a:pt x="6998676" y="4236427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7"/>
                </a:lnTo>
                <a:lnTo>
                  <a:pt x="6961699" y="4422324"/>
                </a:lnTo>
                <a:lnTo>
                  <a:pt x="6941449" y="4465173"/>
                </a:lnTo>
                <a:lnTo>
                  <a:pt x="6917061" y="4505935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0"/>
                </a:lnTo>
                <a:lnTo>
                  <a:pt x="6782410" y="4640585"/>
                </a:lnTo>
                <a:lnTo>
                  <a:pt x="6741648" y="4664974"/>
                </a:lnTo>
                <a:lnTo>
                  <a:pt x="6698799" y="4685224"/>
                </a:lnTo>
                <a:lnTo>
                  <a:pt x="6654182" y="4701204"/>
                </a:lnTo>
                <a:lnTo>
                  <a:pt x="6608114" y="4712781"/>
                </a:lnTo>
                <a:lnTo>
                  <a:pt x="6560914" y="4719824"/>
                </a:lnTo>
                <a:lnTo>
                  <a:pt x="6512901" y="4722201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0615" y="4315732"/>
            <a:ext cx="6727190" cy="335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0710" marR="45720" indent="-548005">
              <a:lnSpc>
                <a:spcPct val="115700"/>
              </a:lnSpc>
              <a:spcBef>
                <a:spcPts val="100"/>
              </a:spcBef>
            </a:pPr>
            <a:r>
              <a:rPr dirty="0" sz="2700" spc="114" b="1">
                <a:latin typeface="Arial"/>
                <a:cs typeface="Arial"/>
              </a:rPr>
              <a:t>6.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60" b="1">
                <a:latin typeface="Arial"/>
                <a:cs typeface="Arial"/>
              </a:rPr>
              <a:t>Generate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a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report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which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contains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top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20" b="1">
                <a:latin typeface="Arial"/>
                <a:cs typeface="Arial"/>
              </a:rPr>
              <a:t>5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customers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who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received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an</a:t>
            </a:r>
            <a:endParaRPr sz="2700">
              <a:latin typeface="Arial"/>
              <a:cs typeface="Arial"/>
            </a:endParaRPr>
          </a:p>
          <a:p>
            <a:pPr algn="ctr" marL="12700" marR="5080" indent="-635">
              <a:lnSpc>
                <a:spcPct val="115700"/>
              </a:lnSpc>
            </a:pPr>
            <a:r>
              <a:rPr dirty="0" sz="2700" spc="25" b="1">
                <a:latin typeface="Arial"/>
                <a:cs typeface="Arial"/>
              </a:rPr>
              <a:t>average </a:t>
            </a:r>
            <a:r>
              <a:rPr dirty="0" sz="2700" spc="-5" b="1">
                <a:latin typeface="Arial"/>
                <a:cs typeface="Arial"/>
              </a:rPr>
              <a:t>high </a:t>
            </a:r>
            <a:r>
              <a:rPr dirty="0" sz="2700" spc="10" b="1">
                <a:latin typeface="Arial"/>
                <a:cs typeface="Arial"/>
              </a:rPr>
              <a:t>pre_invoice_discount_pct </a:t>
            </a:r>
            <a:r>
              <a:rPr dirty="0" sz="2700" spc="15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for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fiscal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60" b="1">
                <a:latin typeface="Arial"/>
                <a:cs typeface="Arial"/>
              </a:rPr>
              <a:t>year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2021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and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in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60" b="1">
                <a:latin typeface="Arial"/>
                <a:cs typeface="Arial"/>
              </a:rPr>
              <a:t>Indian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market. </a:t>
            </a:r>
            <a:r>
              <a:rPr dirty="0" sz="2700" spc="20" b="1">
                <a:latin typeface="Arial"/>
                <a:cs typeface="Arial"/>
              </a:rPr>
              <a:t>The </a:t>
            </a:r>
            <a:r>
              <a:rPr dirty="0" sz="2700" spc="65" b="1">
                <a:latin typeface="Arial"/>
                <a:cs typeface="Arial"/>
              </a:rPr>
              <a:t>final </a:t>
            </a:r>
            <a:r>
              <a:rPr dirty="0" sz="2700" spc="105" b="1">
                <a:latin typeface="Arial"/>
                <a:cs typeface="Arial"/>
              </a:rPr>
              <a:t>output </a:t>
            </a:r>
            <a:r>
              <a:rPr dirty="0" sz="2700" spc="30" b="1">
                <a:latin typeface="Arial"/>
                <a:cs typeface="Arial"/>
              </a:rPr>
              <a:t>contains </a:t>
            </a:r>
            <a:r>
              <a:rPr dirty="0" sz="2700" spc="50" b="1">
                <a:latin typeface="Arial"/>
                <a:cs typeface="Arial"/>
              </a:rPr>
              <a:t>these </a:t>
            </a:r>
            <a:r>
              <a:rPr dirty="0" sz="2700" spc="-740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fields, </a:t>
            </a:r>
            <a:r>
              <a:rPr dirty="0" sz="2700" spc="20" b="1">
                <a:latin typeface="Arial"/>
                <a:cs typeface="Arial"/>
              </a:rPr>
              <a:t>customer_code </a:t>
            </a:r>
            <a:r>
              <a:rPr dirty="0" sz="2700" spc="45" b="1">
                <a:latin typeface="Arial"/>
                <a:cs typeface="Arial"/>
              </a:rPr>
              <a:t>customer </a:t>
            </a:r>
            <a:r>
              <a:rPr dirty="0" sz="2700" spc="50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average_discount_percentage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00213" y="4751852"/>
            <a:ext cx="2609215" cy="1824989"/>
          </a:xfrm>
          <a:custGeom>
            <a:avLst/>
            <a:gdLst/>
            <a:ahLst/>
            <a:cxnLst/>
            <a:rect l="l" t="t" r="r" b="b"/>
            <a:pathLst>
              <a:path w="2609215" h="1824990">
                <a:moveTo>
                  <a:pt x="1604954" y="1824793"/>
                </a:moveTo>
                <a:lnTo>
                  <a:pt x="1604954" y="1322708"/>
                </a:lnTo>
                <a:lnTo>
                  <a:pt x="0" y="1322708"/>
                </a:lnTo>
                <a:lnTo>
                  <a:pt x="0" y="502084"/>
                </a:lnTo>
                <a:lnTo>
                  <a:pt x="1604954" y="502084"/>
                </a:lnTo>
                <a:lnTo>
                  <a:pt x="1604954" y="0"/>
                </a:lnTo>
                <a:lnTo>
                  <a:pt x="2609124" y="912396"/>
                </a:lnTo>
                <a:lnTo>
                  <a:pt x="1604954" y="1824793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2213" y="4041525"/>
            <a:ext cx="7143749" cy="32480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506" y="240703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692" y="179442"/>
            <a:ext cx="866774" cy="847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43006" y="2600856"/>
            <a:ext cx="6014720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25" b="1">
                <a:latin typeface="Arial"/>
                <a:cs typeface="Arial"/>
              </a:rPr>
              <a:t>During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20" b="1">
                <a:latin typeface="Arial"/>
                <a:cs typeface="Arial"/>
              </a:rPr>
              <a:t>fiscal </a:t>
            </a:r>
            <a:r>
              <a:rPr dirty="0" sz="2800" spc="60" b="1">
                <a:latin typeface="Arial"/>
                <a:cs typeface="Arial"/>
              </a:rPr>
              <a:t>year </a:t>
            </a:r>
            <a:r>
              <a:rPr dirty="0" sz="2800" spc="75" b="1">
                <a:latin typeface="Arial"/>
                <a:cs typeface="Arial"/>
              </a:rPr>
              <a:t>2021 </a:t>
            </a:r>
            <a:r>
              <a:rPr dirty="0" sz="2800" spc="45" b="1">
                <a:latin typeface="Arial"/>
                <a:cs typeface="Arial"/>
              </a:rPr>
              <a:t>in </a:t>
            </a:r>
            <a:r>
              <a:rPr dirty="0" sz="2800" spc="5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India, </a:t>
            </a:r>
            <a:r>
              <a:rPr dirty="0" sz="2800" spc="50" b="1">
                <a:latin typeface="Arial"/>
                <a:cs typeface="Arial"/>
              </a:rPr>
              <a:t>Flipkart emerged </a:t>
            </a:r>
            <a:r>
              <a:rPr dirty="0" sz="2800" spc="-70" b="1">
                <a:latin typeface="Arial"/>
                <a:cs typeface="Arial"/>
              </a:rPr>
              <a:t>as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125" b="1">
                <a:latin typeface="Arial"/>
                <a:cs typeface="Arial"/>
              </a:rPr>
              <a:t> </a:t>
            </a:r>
            <a:r>
              <a:rPr dirty="0" sz="2800" spc="50" b="1">
                <a:latin typeface="Arial"/>
                <a:cs typeface="Arial"/>
              </a:rPr>
              <a:t>customer</a:t>
            </a:r>
            <a:r>
              <a:rPr dirty="0" sz="2800" spc="-135" b="1">
                <a:latin typeface="Arial"/>
                <a:cs typeface="Arial"/>
              </a:rPr>
              <a:t> </a:t>
            </a:r>
            <a:r>
              <a:rPr dirty="0" sz="2800" spc="85" b="1">
                <a:latin typeface="Arial"/>
                <a:cs typeface="Arial"/>
              </a:rPr>
              <a:t>with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120" b="1">
                <a:latin typeface="Arial"/>
                <a:cs typeface="Arial"/>
              </a:rPr>
              <a:t>the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15" b="1">
                <a:latin typeface="Arial"/>
                <a:cs typeface="Arial"/>
              </a:rPr>
              <a:t>highest</a:t>
            </a:r>
            <a:r>
              <a:rPr dirty="0" sz="2800" spc="-135" b="1">
                <a:latin typeface="Arial"/>
                <a:cs typeface="Arial"/>
              </a:rPr>
              <a:t> </a:t>
            </a:r>
            <a:r>
              <a:rPr dirty="0" sz="2800" spc="30" b="1">
                <a:latin typeface="Arial"/>
                <a:cs typeface="Arial"/>
              </a:rPr>
              <a:t>average </a:t>
            </a:r>
            <a:r>
              <a:rPr dirty="0" sz="2800" spc="-760" b="1">
                <a:latin typeface="Arial"/>
                <a:cs typeface="Arial"/>
              </a:rPr>
              <a:t> </a:t>
            </a:r>
            <a:r>
              <a:rPr dirty="0" sz="2800" spc="60" b="1">
                <a:latin typeface="Arial"/>
                <a:cs typeface="Arial"/>
              </a:rPr>
              <a:t>pre-invoice </a:t>
            </a:r>
            <a:r>
              <a:rPr dirty="0" sz="2800" spc="35" b="1">
                <a:latin typeface="Arial"/>
                <a:cs typeface="Arial"/>
              </a:rPr>
              <a:t>discount </a:t>
            </a:r>
            <a:r>
              <a:rPr dirty="0" sz="2800" spc="50" b="1">
                <a:latin typeface="Arial"/>
                <a:cs typeface="Arial"/>
              </a:rPr>
              <a:t>percentage, </a:t>
            </a:r>
            <a:r>
              <a:rPr dirty="0" sz="2800" spc="55" b="1">
                <a:latin typeface="Arial"/>
                <a:cs typeface="Arial"/>
              </a:rPr>
              <a:t> </a:t>
            </a:r>
            <a:r>
              <a:rPr dirty="0" sz="2800" spc="20" b="1">
                <a:latin typeface="Arial"/>
                <a:cs typeface="Arial"/>
              </a:rPr>
              <a:t>standing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130" b="1">
                <a:latin typeface="Arial"/>
                <a:cs typeface="Arial"/>
              </a:rPr>
              <a:t>at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95" b="1">
                <a:latin typeface="Arial"/>
                <a:cs typeface="Arial"/>
              </a:rPr>
              <a:t>20.65%.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Flipkart,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10" b="1">
                <a:latin typeface="Arial"/>
                <a:cs typeface="Arial"/>
              </a:rPr>
              <a:t>along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85" b="1">
                <a:latin typeface="Arial"/>
                <a:cs typeface="Arial"/>
              </a:rPr>
              <a:t>with </a:t>
            </a:r>
            <a:r>
              <a:rPr dirty="0" sz="2800" spc="-5" b="1">
                <a:latin typeface="Arial"/>
                <a:cs typeface="Arial"/>
              </a:rPr>
              <a:t>Viveks, </a:t>
            </a:r>
            <a:r>
              <a:rPr dirty="0" sz="2800" spc="-10" b="1">
                <a:latin typeface="Arial"/>
                <a:cs typeface="Arial"/>
              </a:rPr>
              <a:t>Ezone, </a:t>
            </a:r>
            <a:r>
              <a:rPr dirty="0" sz="2800" spc="30" b="1">
                <a:latin typeface="Arial"/>
                <a:cs typeface="Arial"/>
              </a:rPr>
              <a:t>Croma, </a:t>
            </a:r>
            <a:r>
              <a:rPr dirty="0" sz="2800" spc="55" b="1">
                <a:latin typeface="Arial"/>
                <a:cs typeface="Arial"/>
              </a:rPr>
              <a:t>and </a:t>
            </a:r>
            <a:r>
              <a:rPr dirty="0" sz="2800" spc="60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Vijay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Sales,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comprised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120" b="1">
                <a:latin typeface="Arial"/>
                <a:cs typeface="Arial"/>
              </a:rPr>
              <a:t>the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120" b="1">
                <a:latin typeface="Arial"/>
                <a:cs typeface="Arial"/>
              </a:rPr>
              <a:t>top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80" b="1">
                <a:latin typeface="Arial"/>
                <a:cs typeface="Arial"/>
              </a:rPr>
              <a:t>five </a:t>
            </a:r>
            <a:r>
              <a:rPr dirty="0" sz="2800" spc="-760" b="1">
                <a:latin typeface="Arial"/>
                <a:cs typeface="Arial"/>
              </a:rPr>
              <a:t> </a:t>
            </a:r>
            <a:r>
              <a:rPr dirty="0" sz="2800" spc="25" b="1">
                <a:latin typeface="Arial"/>
                <a:cs typeface="Arial"/>
              </a:rPr>
              <a:t>customers </a:t>
            </a:r>
            <a:r>
              <a:rPr dirty="0" sz="2800" spc="20" b="1">
                <a:latin typeface="Arial"/>
                <a:cs typeface="Arial"/>
              </a:rPr>
              <a:t>based </a:t>
            </a:r>
            <a:r>
              <a:rPr dirty="0" sz="2800" spc="45" b="1">
                <a:latin typeface="Arial"/>
                <a:cs typeface="Arial"/>
              </a:rPr>
              <a:t>on </a:t>
            </a:r>
            <a:r>
              <a:rPr dirty="0" sz="2800" spc="95" b="1">
                <a:latin typeface="Arial"/>
                <a:cs typeface="Arial"/>
              </a:rPr>
              <a:t>their </a:t>
            </a:r>
            <a:r>
              <a:rPr dirty="0" sz="2800" spc="100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contribution </a:t>
            </a:r>
            <a:r>
              <a:rPr dirty="0" sz="2800" spc="45" b="1">
                <a:latin typeface="Arial"/>
                <a:cs typeface="Arial"/>
              </a:rPr>
              <a:t>in </a:t>
            </a:r>
            <a:r>
              <a:rPr dirty="0" sz="2800" spc="65" b="1">
                <a:latin typeface="Arial"/>
                <a:cs typeface="Arial"/>
              </a:rPr>
              <a:t>terms </a:t>
            </a:r>
            <a:r>
              <a:rPr dirty="0" sz="2800" spc="95" b="1">
                <a:latin typeface="Arial"/>
                <a:cs typeface="Arial"/>
              </a:rPr>
              <a:t>of </a:t>
            </a:r>
            <a:r>
              <a:rPr dirty="0" sz="2800" spc="30" b="1">
                <a:latin typeface="Arial"/>
                <a:cs typeface="Arial"/>
              </a:rPr>
              <a:t>average </a:t>
            </a:r>
            <a:r>
              <a:rPr dirty="0" sz="2800" spc="3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high </a:t>
            </a:r>
            <a:r>
              <a:rPr dirty="0" sz="2800" spc="60" b="1">
                <a:latin typeface="Arial"/>
                <a:cs typeface="Arial"/>
              </a:rPr>
              <a:t>pre-invoice </a:t>
            </a:r>
            <a:r>
              <a:rPr dirty="0" sz="2800" spc="35" b="1">
                <a:latin typeface="Arial"/>
                <a:cs typeface="Arial"/>
              </a:rPr>
              <a:t>discount </a:t>
            </a:r>
            <a:r>
              <a:rPr dirty="0" sz="2800" spc="4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percentage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in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India.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46940"/>
            <a:ext cx="1489211" cy="32400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454833" y="3"/>
            <a:ext cx="8833485" cy="7937500"/>
            <a:chOff x="9454833" y="3"/>
            <a:chExt cx="8833485" cy="7937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35041" y="3"/>
              <a:ext cx="2052957" cy="26451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4833" y="2641208"/>
              <a:ext cx="7467599" cy="5295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0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6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5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7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5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0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36" y="3678847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1"/>
                </a:moveTo>
                <a:lnTo>
                  <a:pt x="485774" y="4722201"/>
                </a:lnTo>
                <a:lnTo>
                  <a:pt x="437762" y="4719824"/>
                </a:lnTo>
                <a:lnTo>
                  <a:pt x="390562" y="4712781"/>
                </a:lnTo>
                <a:lnTo>
                  <a:pt x="344494" y="4701203"/>
                </a:lnTo>
                <a:lnTo>
                  <a:pt x="299876" y="4685223"/>
                </a:lnTo>
                <a:lnTo>
                  <a:pt x="257028" y="4664973"/>
                </a:lnTo>
                <a:lnTo>
                  <a:pt x="216266" y="4640585"/>
                </a:lnTo>
                <a:lnTo>
                  <a:pt x="177911" y="4612190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4"/>
                </a:lnTo>
                <a:lnTo>
                  <a:pt x="57227" y="4465173"/>
                </a:lnTo>
                <a:lnTo>
                  <a:pt x="36977" y="4422324"/>
                </a:lnTo>
                <a:lnTo>
                  <a:pt x="20997" y="4377706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6"/>
                </a:lnTo>
                <a:lnTo>
                  <a:pt x="0" y="485773"/>
                </a:lnTo>
                <a:lnTo>
                  <a:pt x="2377" y="437761"/>
                </a:lnTo>
                <a:lnTo>
                  <a:pt x="9420" y="390561"/>
                </a:lnTo>
                <a:lnTo>
                  <a:pt x="20997" y="344493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6"/>
                </a:lnTo>
                <a:lnTo>
                  <a:pt x="299876" y="36976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3" y="0"/>
                </a:lnTo>
                <a:lnTo>
                  <a:pt x="6512913" y="0"/>
                </a:lnTo>
                <a:lnTo>
                  <a:pt x="6560914" y="2376"/>
                </a:lnTo>
                <a:lnTo>
                  <a:pt x="6608114" y="9419"/>
                </a:lnTo>
                <a:lnTo>
                  <a:pt x="6654182" y="20997"/>
                </a:lnTo>
                <a:lnTo>
                  <a:pt x="6698799" y="36976"/>
                </a:lnTo>
                <a:lnTo>
                  <a:pt x="6741648" y="57226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79"/>
                </a:lnTo>
                <a:lnTo>
                  <a:pt x="6888666" y="177910"/>
                </a:lnTo>
                <a:lnTo>
                  <a:pt x="6917061" y="216266"/>
                </a:lnTo>
                <a:lnTo>
                  <a:pt x="6941449" y="257027"/>
                </a:lnTo>
                <a:lnTo>
                  <a:pt x="6961699" y="299876"/>
                </a:lnTo>
                <a:lnTo>
                  <a:pt x="6977679" y="344493"/>
                </a:lnTo>
                <a:lnTo>
                  <a:pt x="6989256" y="390561"/>
                </a:lnTo>
                <a:lnTo>
                  <a:pt x="6996299" y="437761"/>
                </a:lnTo>
                <a:lnTo>
                  <a:pt x="6998676" y="485773"/>
                </a:lnTo>
                <a:lnTo>
                  <a:pt x="6998676" y="4236426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6"/>
                </a:lnTo>
                <a:lnTo>
                  <a:pt x="6961699" y="4422324"/>
                </a:lnTo>
                <a:lnTo>
                  <a:pt x="6941449" y="4465173"/>
                </a:lnTo>
                <a:lnTo>
                  <a:pt x="6917061" y="4505934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0"/>
                </a:lnTo>
                <a:lnTo>
                  <a:pt x="6782410" y="4640585"/>
                </a:lnTo>
                <a:lnTo>
                  <a:pt x="6741648" y="4664973"/>
                </a:lnTo>
                <a:lnTo>
                  <a:pt x="6698799" y="4685223"/>
                </a:lnTo>
                <a:lnTo>
                  <a:pt x="6654182" y="4701203"/>
                </a:lnTo>
                <a:lnTo>
                  <a:pt x="6608114" y="4712781"/>
                </a:lnTo>
                <a:lnTo>
                  <a:pt x="6560914" y="4719824"/>
                </a:lnTo>
                <a:lnTo>
                  <a:pt x="6512901" y="4722201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3431" y="4077608"/>
            <a:ext cx="6921500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marR="191770" indent="-173355">
              <a:lnSpc>
                <a:spcPct val="115700"/>
              </a:lnSpc>
              <a:spcBef>
                <a:spcPts val="100"/>
              </a:spcBef>
            </a:pPr>
            <a:r>
              <a:rPr dirty="0" sz="2700" spc="-140" b="1">
                <a:latin typeface="Arial"/>
                <a:cs typeface="Arial"/>
              </a:rPr>
              <a:t>7</a:t>
            </a:r>
            <a:r>
              <a:rPr dirty="0" sz="2700" spc="-10" b="1">
                <a:latin typeface="Arial"/>
                <a:cs typeface="Arial"/>
              </a:rPr>
              <a:t>.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95" b="1">
                <a:latin typeface="Arial"/>
                <a:cs typeface="Arial"/>
              </a:rPr>
              <a:t>G</a:t>
            </a:r>
            <a:r>
              <a:rPr dirty="0" sz="2700" spc="70" b="1">
                <a:latin typeface="Arial"/>
                <a:cs typeface="Arial"/>
              </a:rPr>
              <a:t>e</a:t>
            </a:r>
            <a:r>
              <a:rPr dirty="0" sz="2700" spc="229" b="1">
                <a:latin typeface="Arial"/>
                <a:cs typeface="Arial"/>
              </a:rPr>
              <a:t>t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25" b="1">
                <a:latin typeface="Arial"/>
                <a:cs typeface="Arial"/>
              </a:rPr>
              <a:t>t</a:t>
            </a:r>
            <a:r>
              <a:rPr dirty="0" sz="2700" spc="45" b="1">
                <a:latin typeface="Arial"/>
                <a:cs typeface="Arial"/>
              </a:rPr>
              <a:t>h</a:t>
            </a:r>
            <a:r>
              <a:rPr dirty="0" sz="2700" spc="75" b="1">
                <a:latin typeface="Arial"/>
                <a:cs typeface="Arial"/>
              </a:rPr>
              <a:t>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10" b="1">
                <a:latin typeface="Arial"/>
                <a:cs typeface="Arial"/>
              </a:rPr>
              <a:t>c</a:t>
            </a:r>
            <a:r>
              <a:rPr dirty="0" sz="2700" spc="35" b="1">
                <a:latin typeface="Arial"/>
                <a:cs typeface="Arial"/>
              </a:rPr>
              <a:t>o</a:t>
            </a:r>
            <a:r>
              <a:rPr dirty="0" sz="2700" spc="105" b="1">
                <a:latin typeface="Arial"/>
                <a:cs typeface="Arial"/>
              </a:rPr>
              <a:t>m</a:t>
            </a:r>
            <a:r>
              <a:rPr dirty="0" sz="2700" spc="85" b="1">
                <a:latin typeface="Arial"/>
                <a:cs typeface="Arial"/>
              </a:rPr>
              <a:t>p</a:t>
            </a:r>
            <a:r>
              <a:rPr dirty="0" sz="2700" spc="80" b="1">
                <a:latin typeface="Arial"/>
                <a:cs typeface="Arial"/>
              </a:rPr>
              <a:t>l</a:t>
            </a:r>
            <a:r>
              <a:rPr dirty="0" sz="2700" spc="70" b="1">
                <a:latin typeface="Arial"/>
                <a:cs typeface="Arial"/>
              </a:rPr>
              <a:t>e</a:t>
            </a:r>
            <a:r>
              <a:rPr dirty="0" sz="2700" spc="225" b="1">
                <a:latin typeface="Arial"/>
                <a:cs typeface="Arial"/>
              </a:rPr>
              <a:t>t</a:t>
            </a:r>
            <a:r>
              <a:rPr dirty="0" sz="2700" spc="75" b="1">
                <a:latin typeface="Arial"/>
                <a:cs typeface="Arial"/>
              </a:rPr>
              <a:t>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80" b="1">
                <a:latin typeface="Arial"/>
                <a:cs typeface="Arial"/>
              </a:rPr>
              <a:t>r</a:t>
            </a:r>
            <a:r>
              <a:rPr dirty="0" sz="2700" spc="70" b="1">
                <a:latin typeface="Arial"/>
                <a:cs typeface="Arial"/>
              </a:rPr>
              <a:t>e</a:t>
            </a:r>
            <a:r>
              <a:rPr dirty="0" sz="2700" spc="85" b="1">
                <a:latin typeface="Arial"/>
                <a:cs typeface="Arial"/>
              </a:rPr>
              <a:t>p</a:t>
            </a:r>
            <a:r>
              <a:rPr dirty="0" sz="2700" spc="35" b="1">
                <a:latin typeface="Arial"/>
                <a:cs typeface="Arial"/>
              </a:rPr>
              <a:t>o</a:t>
            </a:r>
            <a:r>
              <a:rPr dirty="0" sz="2700" spc="80" b="1">
                <a:latin typeface="Arial"/>
                <a:cs typeface="Arial"/>
              </a:rPr>
              <a:t>r</a:t>
            </a:r>
            <a:r>
              <a:rPr dirty="0" sz="2700" spc="229" b="1">
                <a:latin typeface="Arial"/>
                <a:cs typeface="Arial"/>
              </a:rPr>
              <a:t>t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o</a:t>
            </a:r>
            <a:r>
              <a:rPr dirty="0" sz="2700" spc="150" b="1">
                <a:latin typeface="Arial"/>
                <a:cs typeface="Arial"/>
              </a:rPr>
              <a:t>f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25" b="1">
                <a:latin typeface="Arial"/>
                <a:cs typeface="Arial"/>
              </a:rPr>
              <a:t>t</a:t>
            </a:r>
            <a:r>
              <a:rPr dirty="0" sz="2700" spc="45" b="1">
                <a:latin typeface="Arial"/>
                <a:cs typeface="Arial"/>
              </a:rPr>
              <a:t>h</a:t>
            </a:r>
            <a:r>
              <a:rPr dirty="0" sz="2700" spc="75" b="1">
                <a:latin typeface="Arial"/>
                <a:cs typeface="Arial"/>
              </a:rPr>
              <a:t>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95" b="1">
                <a:latin typeface="Arial"/>
                <a:cs typeface="Arial"/>
              </a:rPr>
              <a:t>G</a:t>
            </a:r>
            <a:r>
              <a:rPr dirty="0" sz="2700" spc="80" b="1">
                <a:latin typeface="Arial"/>
                <a:cs typeface="Arial"/>
              </a:rPr>
              <a:t>r</a:t>
            </a:r>
            <a:r>
              <a:rPr dirty="0" sz="2700" spc="35" b="1">
                <a:latin typeface="Arial"/>
                <a:cs typeface="Arial"/>
              </a:rPr>
              <a:t>o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-110" b="1">
                <a:latin typeface="Arial"/>
                <a:cs typeface="Arial"/>
              </a:rPr>
              <a:t>s  </a:t>
            </a:r>
            <a:r>
              <a:rPr dirty="0" sz="2700" spc="-30" b="1">
                <a:latin typeface="Arial"/>
                <a:cs typeface="Arial"/>
              </a:rPr>
              <a:t>sales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80" b="1">
                <a:latin typeface="Arial"/>
                <a:cs typeface="Arial"/>
              </a:rPr>
              <a:t>amount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for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5" b="1">
                <a:latin typeface="Arial"/>
                <a:cs typeface="Arial"/>
              </a:rPr>
              <a:t>customer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“Atliq</a:t>
            </a:r>
            <a:endParaRPr sz="2700">
              <a:latin typeface="Arial"/>
              <a:cs typeface="Arial"/>
            </a:endParaRPr>
          </a:p>
          <a:p>
            <a:pPr algn="ctr" marL="12065" marR="5080" indent="-635">
              <a:lnSpc>
                <a:spcPct val="115700"/>
              </a:lnSpc>
            </a:pPr>
            <a:r>
              <a:rPr dirty="0" sz="2700" spc="-20" b="1">
                <a:latin typeface="Arial"/>
                <a:cs typeface="Arial"/>
              </a:rPr>
              <a:t>Exclusive” </a:t>
            </a:r>
            <a:r>
              <a:rPr dirty="0" sz="2700" spc="90" b="1">
                <a:latin typeface="Arial"/>
                <a:cs typeface="Arial"/>
              </a:rPr>
              <a:t>for </a:t>
            </a:r>
            <a:r>
              <a:rPr dirty="0" sz="2700" spc="35" b="1">
                <a:latin typeface="Arial"/>
                <a:cs typeface="Arial"/>
              </a:rPr>
              <a:t>each </a:t>
            </a:r>
            <a:r>
              <a:rPr dirty="0" sz="2700" spc="75" b="1">
                <a:latin typeface="Arial"/>
                <a:cs typeface="Arial"/>
              </a:rPr>
              <a:t>month. </a:t>
            </a:r>
            <a:r>
              <a:rPr dirty="0" sz="2700" spc="-40" b="1">
                <a:latin typeface="Arial"/>
                <a:cs typeface="Arial"/>
              </a:rPr>
              <a:t>This </a:t>
            </a:r>
            <a:r>
              <a:rPr dirty="0" sz="2700" spc="-10" b="1">
                <a:latin typeface="Arial"/>
                <a:cs typeface="Arial"/>
              </a:rPr>
              <a:t>analysis </a:t>
            </a:r>
            <a:r>
              <a:rPr dirty="0" sz="2700" spc="-5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helps </a:t>
            </a:r>
            <a:r>
              <a:rPr dirty="0" sz="2700" spc="130" b="1">
                <a:latin typeface="Arial"/>
                <a:cs typeface="Arial"/>
              </a:rPr>
              <a:t>to </a:t>
            </a:r>
            <a:r>
              <a:rPr dirty="0" sz="2700" spc="50" b="1">
                <a:latin typeface="Arial"/>
                <a:cs typeface="Arial"/>
              </a:rPr>
              <a:t>get </a:t>
            </a:r>
            <a:r>
              <a:rPr dirty="0" sz="2700" spc="40" b="1">
                <a:latin typeface="Arial"/>
                <a:cs typeface="Arial"/>
              </a:rPr>
              <a:t>an </a:t>
            </a:r>
            <a:r>
              <a:rPr dirty="0" sz="2700" spc="55" b="1">
                <a:latin typeface="Arial"/>
                <a:cs typeface="Arial"/>
              </a:rPr>
              <a:t>idea </a:t>
            </a:r>
            <a:r>
              <a:rPr dirty="0" sz="2700" spc="90" b="1">
                <a:latin typeface="Arial"/>
                <a:cs typeface="Arial"/>
              </a:rPr>
              <a:t>of </a:t>
            </a:r>
            <a:r>
              <a:rPr dirty="0" sz="2700" spc="45" b="1">
                <a:latin typeface="Arial"/>
                <a:cs typeface="Arial"/>
              </a:rPr>
              <a:t>low </a:t>
            </a:r>
            <a:r>
              <a:rPr dirty="0" sz="2700" spc="55" b="1">
                <a:latin typeface="Arial"/>
                <a:cs typeface="Arial"/>
              </a:rPr>
              <a:t>and </a:t>
            </a:r>
            <a:r>
              <a:rPr dirty="0" sz="2700" spc="25" b="1">
                <a:latin typeface="Arial"/>
                <a:cs typeface="Arial"/>
              </a:rPr>
              <a:t>high- </a:t>
            </a:r>
            <a:r>
              <a:rPr dirty="0" sz="2700" spc="30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performing </a:t>
            </a:r>
            <a:r>
              <a:rPr dirty="0" sz="2700" spc="50" b="1">
                <a:latin typeface="Arial"/>
                <a:cs typeface="Arial"/>
              </a:rPr>
              <a:t>months </a:t>
            </a:r>
            <a:r>
              <a:rPr dirty="0" sz="2700" spc="55" b="1">
                <a:latin typeface="Arial"/>
                <a:cs typeface="Arial"/>
              </a:rPr>
              <a:t>and </a:t>
            </a:r>
            <a:r>
              <a:rPr dirty="0" sz="2700" spc="70" b="1">
                <a:latin typeface="Arial"/>
                <a:cs typeface="Arial"/>
              </a:rPr>
              <a:t>take </a:t>
            </a:r>
            <a:r>
              <a:rPr dirty="0" sz="2700" spc="35" b="1">
                <a:latin typeface="Arial"/>
                <a:cs typeface="Arial"/>
              </a:rPr>
              <a:t>strategic </a:t>
            </a:r>
            <a:r>
              <a:rPr dirty="0" sz="2700" spc="40" b="1">
                <a:latin typeface="Arial"/>
                <a:cs typeface="Arial"/>
              </a:rPr>
              <a:t> </a:t>
            </a:r>
            <a:r>
              <a:rPr dirty="0" sz="2700" spc="-5" b="1">
                <a:latin typeface="Arial"/>
                <a:cs typeface="Arial"/>
              </a:rPr>
              <a:t>decisions.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The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final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report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contains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these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-5" b="1">
                <a:latin typeface="Arial"/>
                <a:cs typeface="Arial"/>
              </a:rPr>
              <a:t>columns: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Month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Year</a:t>
            </a:r>
            <a:endParaRPr sz="2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2700" spc="-95" b="1">
                <a:latin typeface="Arial"/>
                <a:cs typeface="Arial"/>
              </a:rPr>
              <a:t>G</a:t>
            </a:r>
            <a:r>
              <a:rPr dirty="0" sz="2700" spc="80" b="1">
                <a:latin typeface="Arial"/>
                <a:cs typeface="Arial"/>
              </a:rPr>
              <a:t>r</a:t>
            </a:r>
            <a:r>
              <a:rPr dirty="0" sz="2700" spc="35" b="1">
                <a:latin typeface="Arial"/>
                <a:cs typeface="Arial"/>
              </a:rPr>
              <a:t>o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-165" b="1">
                <a:latin typeface="Arial"/>
                <a:cs typeface="Arial"/>
              </a:rPr>
              <a:t>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25" b="1">
                <a:latin typeface="Arial"/>
                <a:cs typeface="Arial"/>
              </a:rPr>
              <a:t>a</a:t>
            </a:r>
            <a:r>
              <a:rPr dirty="0" sz="2700" spc="80" b="1">
                <a:latin typeface="Arial"/>
                <a:cs typeface="Arial"/>
              </a:rPr>
              <a:t>l</a:t>
            </a:r>
            <a:r>
              <a:rPr dirty="0" sz="2700" spc="70" b="1">
                <a:latin typeface="Arial"/>
                <a:cs typeface="Arial"/>
              </a:rPr>
              <a:t>e</a:t>
            </a:r>
            <a:r>
              <a:rPr dirty="0" sz="2700" spc="-165" b="1">
                <a:latin typeface="Arial"/>
                <a:cs typeface="Arial"/>
              </a:rPr>
              <a:t>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80" b="1">
                <a:latin typeface="Arial"/>
                <a:cs typeface="Arial"/>
              </a:rPr>
              <a:t>A</a:t>
            </a:r>
            <a:r>
              <a:rPr dirty="0" sz="2700" spc="105" b="1">
                <a:latin typeface="Arial"/>
                <a:cs typeface="Arial"/>
              </a:rPr>
              <a:t>m</a:t>
            </a:r>
            <a:r>
              <a:rPr dirty="0" sz="2700" spc="35" b="1">
                <a:latin typeface="Arial"/>
                <a:cs typeface="Arial"/>
              </a:rPr>
              <a:t>o</a:t>
            </a:r>
            <a:r>
              <a:rPr dirty="0" sz="2700" spc="25" b="1">
                <a:latin typeface="Arial"/>
                <a:cs typeface="Arial"/>
              </a:rPr>
              <a:t>u</a:t>
            </a:r>
            <a:r>
              <a:rPr dirty="0" sz="2700" spc="45" b="1">
                <a:latin typeface="Arial"/>
                <a:cs typeface="Arial"/>
              </a:rPr>
              <a:t>n</a:t>
            </a:r>
            <a:r>
              <a:rPr dirty="0" sz="2700" spc="229" b="1">
                <a:latin typeface="Arial"/>
                <a:cs typeface="Arial"/>
              </a:rPr>
              <a:t>t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14051" y="4839775"/>
            <a:ext cx="2609215" cy="1824989"/>
          </a:xfrm>
          <a:custGeom>
            <a:avLst/>
            <a:gdLst/>
            <a:ahLst/>
            <a:cxnLst/>
            <a:rect l="l" t="t" r="r" b="b"/>
            <a:pathLst>
              <a:path w="2609215" h="1824990">
                <a:moveTo>
                  <a:pt x="1604954" y="1824793"/>
                </a:moveTo>
                <a:lnTo>
                  <a:pt x="1604954" y="1322708"/>
                </a:lnTo>
                <a:lnTo>
                  <a:pt x="0" y="1322708"/>
                </a:lnTo>
                <a:lnTo>
                  <a:pt x="0" y="502084"/>
                </a:lnTo>
                <a:lnTo>
                  <a:pt x="1604954" y="502084"/>
                </a:lnTo>
                <a:lnTo>
                  <a:pt x="1604954" y="0"/>
                </a:lnTo>
                <a:lnTo>
                  <a:pt x="2609124" y="912396"/>
                </a:lnTo>
                <a:lnTo>
                  <a:pt x="1604954" y="1824793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3912" y="3360292"/>
            <a:ext cx="4686299" cy="57245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506" y="240697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692" y="179439"/>
            <a:ext cx="866774" cy="847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46937"/>
            <a:ext cx="1489211" cy="324006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730044" y="0"/>
            <a:ext cx="10558145" cy="7926705"/>
            <a:chOff x="7730044" y="0"/>
            <a:chExt cx="10558145" cy="7926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35041" y="0"/>
              <a:ext cx="2052957" cy="264516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0044" y="2363577"/>
              <a:ext cx="10096498" cy="5562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16000" y="2858764"/>
            <a:ext cx="5988685" cy="448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75" b="1">
                <a:latin typeface="Arial"/>
                <a:cs typeface="Arial"/>
              </a:rPr>
              <a:t>Atliq </a:t>
            </a:r>
            <a:r>
              <a:rPr dirty="0" sz="2800" spc="-20" b="1">
                <a:latin typeface="Arial"/>
                <a:cs typeface="Arial"/>
              </a:rPr>
              <a:t>Exclusive, </a:t>
            </a:r>
            <a:r>
              <a:rPr dirty="0" sz="2800" spc="30" b="1">
                <a:latin typeface="Arial"/>
                <a:cs typeface="Arial"/>
              </a:rPr>
              <a:t>a </a:t>
            </a:r>
            <a:r>
              <a:rPr dirty="0" sz="2800" spc="40" b="1">
                <a:latin typeface="Arial"/>
                <a:cs typeface="Arial"/>
              </a:rPr>
              <a:t>customer, </a:t>
            </a:r>
            <a:r>
              <a:rPr dirty="0" sz="2800" spc="45" b="1">
                <a:latin typeface="Arial"/>
                <a:cs typeface="Arial"/>
              </a:rPr>
              <a:t> </a:t>
            </a:r>
            <a:r>
              <a:rPr dirty="0" sz="2800" spc="85" b="1">
                <a:latin typeface="Arial"/>
                <a:cs typeface="Arial"/>
              </a:rPr>
              <a:t>r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-10" b="1">
                <a:latin typeface="Arial"/>
                <a:cs typeface="Arial"/>
              </a:rPr>
              <a:t>c</a:t>
            </a:r>
            <a:r>
              <a:rPr dirty="0" sz="2800" spc="35" b="1">
                <a:latin typeface="Arial"/>
                <a:cs typeface="Arial"/>
              </a:rPr>
              <a:t>o</a:t>
            </a:r>
            <a:r>
              <a:rPr dirty="0" sz="2800" spc="85" b="1">
                <a:latin typeface="Arial"/>
                <a:cs typeface="Arial"/>
              </a:rPr>
              <a:t>r</a:t>
            </a:r>
            <a:r>
              <a:rPr dirty="0" sz="2800" spc="90" b="1">
                <a:latin typeface="Arial"/>
                <a:cs typeface="Arial"/>
              </a:rPr>
              <a:t>d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95" b="1">
                <a:latin typeface="Arial"/>
                <a:cs typeface="Arial"/>
              </a:rPr>
              <a:t>d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v</a:t>
            </a:r>
            <a:r>
              <a:rPr dirty="0" sz="2800" spc="25" b="1">
                <a:latin typeface="Arial"/>
                <a:cs typeface="Arial"/>
              </a:rPr>
              <a:t>a</a:t>
            </a:r>
            <a:r>
              <a:rPr dirty="0" sz="2800" spc="85" b="1">
                <a:latin typeface="Arial"/>
                <a:cs typeface="Arial"/>
              </a:rPr>
              <a:t>r</a:t>
            </a:r>
            <a:r>
              <a:rPr dirty="0" sz="2800" spc="55" b="1">
                <a:latin typeface="Arial"/>
                <a:cs typeface="Arial"/>
              </a:rPr>
              <a:t>y</a:t>
            </a:r>
            <a:r>
              <a:rPr dirty="0" sz="2800" spc="30" b="1">
                <a:latin typeface="Arial"/>
                <a:cs typeface="Arial"/>
              </a:rPr>
              <a:t>i</a:t>
            </a:r>
            <a:r>
              <a:rPr dirty="0" sz="2800" spc="50" b="1">
                <a:latin typeface="Arial"/>
                <a:cs typeface="Arial"/>
              </a:rPr>
              <a:t>n</a:t>
            </a:r>
            <a:r>
              <a:rPr dirty="0" sz="2800" spc="-145" b="1">
                <a:latin typeface="Arial"/>
                <a:cs typeface="Arial"/>
              </a:rPr>
              <a:t>g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150" b="1">
                <a:latin typeface="Arial"/>
                <a:cs typeface="Arial"/>
              </a:rPr>
              <a:t>g</a:t>
            </a:r>
            <a:r>
              <a:rPr dirty="0" sz="2800" spc="85" b="1">
                <a:latin typeface="Arial"/>
                <a:cs typeface="Arial"/>
              </a:rPr>
              <a:t>r</a:t>
            </a:r>
            <a:r>
              <a:rPr dirty="0" sz="2800" spc="35" b="1">
                <a:latin typeface="Arial"/>
                <a:cs typeface="Arial"/>
              </a:rPr>
              <a:t>o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-170" b="1">
                <a:latin typeface="Arial"/>
                <a:cs typeface="Arial"/>
              </a:rPr>
              <a:t>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25" b="1">
                <a:latin typeface="Arial"/>
                <a:cs typeface="Arial"/>
              </a:rPr>
              <a:t>a</a:t>
            </a:r>
            <a:r>
              <a:rPr dirty="0" sz="2800" spc="85" b="1">
                <a:latin typeface="Arial"/>
                <a:cs typeface="Arial"/>
              </a:rPr>
              <a:t>l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-114" b="1">
                <a:latin typeface="Arial"/>
                <a:cs typeface="Arial"/>
              </a:rPr>
              <a:t>s  </a:t>
            </a:r>
            <a:r>
              <a:rPr dirty="0" sz="2800" spc="45" b="1">
                <a:latin typeface="Arial"/>
                <a:cs typeface="Arial"/>
              </a:rPr>
              <a:t>amounts </a:t>
            </a:r>
            <a:r>
              <a:rPr dirty="0" sz="2800" spc="65" b="1">
                <a:latin typeface="Arial"/>
                <a:cs typeface="Arial"/>
              </a:rPr>
              <a:t>throughout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40" b="1">
                <a:latin typeface="Arial"/>
                <a:cs typeface="Arial"/>
              </a:rPr>
              <a:t>months. </a:t>
            </a:r>
            <a:r>
              <a:rPr dirty="0" sz="2800" spc="45" b="1">
                <a:latin typeface="Arial"/>
                <a:cs typeface="Arial"/>
              </a:rPr>
              <a:t> </a:t>
            </a:r>
            <a:r>
              <a:rPr dirty="0" sz="2800" spc="-60" b="1">
                <a:latin typeface="Arial"/>
                <a:cs typeface="Arial"/>
              </a:rPr>
              <a:t>T</a:t>
            </a:r>
            <a:r>
              <a:rPr dirty="0" sz="2800" spc="50" b="1">
                <a:latin typeface="Arial"/>
                <a:cs typeface="Arial"/>
              </a:rPr>
              <a:t>h</a:t>
            </a:r>
            <a:r>
              <a:rPr dirty="0" sz="2800" spc="80" b="1">
                <a:latin typeface="Arial"/>
                <a:cs typeface="Arial"/>
              </a:rPr>
              <a:t>e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50" b="1">
                <a:latin typeface="Arial"/>
                <a:cs typeface="Arial"/>
              </a:rPr>
              <a:t>h</a:t>
            </a:r>
            <a:r>
              <a:rPr dirty="0" sz="2800" spc="30" b="1">
                <a:latin typeface="Arial"/>
                <a:cs typeface="Arial"/>
              </a:rPr>
              <a:t>i</a:t>
            </a:r>
            <a:r>
              <a:rPr dirty="0" sz="2800" spc="-150" b="1">
                <a:latin typeface="Arial"/>
                <a:cs typeface="Arial"/>
              </a:rPr>
              <a:t>g</a:t>
            </a:r>
            <a:r>
              <a:rPr dirty="0" sz="2800" spc="50" b="1">
                <a:latin typeface="Arial"/>
                <a:cs typeface="Arial"/>
              </a:rPr>
              <a:t>h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235" b="1">
                <a:latin typeface="Arial"/>
                <a:cs typeface="Arial"/>
              </a:rPr>
              <a:t>t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150" b="1">
                <a:latin typeface="Arial"/>
                <a:cs typeface="Arial"/>
              </a:rPr>
              <a:t>g</a:t>
            </a:r>
            <a:r>
              <a:rPr dirty="0" sz="2800" spc="85" b="1">
                <a:latin typeface="Arial"/>
                <a:cs typeface="Arial"/>
              </a:rPr>
              <a:t>r</a:t>
            </a:r>
            <a:r>
              <a:rPr dirty="0" sz="2800" spc="35" b="1">
                <a:latin typeface="Arial"/>
                <a:cs typeface="Arial"/>
              </a:rPr>
              <a:t>o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-170" b="1">
                <a:latin typeface="Arial"/>
                <a:cs typeface="Arial"/>
              </a:rPr>
              <a:t>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25" b="1">
                <a:latin typeface="Arial"/>
                <a:cs typeface="Arial"/>
              </a:rPr>
              <a:t>a</a:t>
            </a:r>
            <a:r>
              <a:rPr dirty="0" sz="2800" spc="85" b="1">
                <a:latin typeface="Arial"/>
                <a:cs typeface="Arial"/>
              </a:rPr>
              <a:t>l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-170" b="1">
                <a:latin typeface="Arial"/>
                <a:cs typeface="Arial"/>
              </a:rPr>
              <a:t>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o</a:t>
            </a:r>
            <a:r>
              <a:rPr dirty="0" sz="2800" spc="-10" b="1">
                <a:latin typeface="Arial"/>
                <a:cs typeface="Arial"/>
              </a:rPr>
              <a:t>cc</a:t>
            </a:r>
            <a:r>
              <a:rPr dirty="0" sz="2800" spc="25" b="1">
                <a:latin typeface="Arial"/>
                <a:cs typeface="Arial"/>
              </a:rPr>
              <a:t>u</a:t>
            </a:r>
            <a:r>
              <a:rPr dirty="0" sz="2800" spc="85" b="1">
                <a:latin typeface="Arial"/>
                <a:cs typeface="Arial"/>
              </a:rPr>
              <a:t>rr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60" b="1">
                <a:latin typeface="Arial"/>
                <a:cs typeface="Arial"/>
              </a:rPr>
              <a:t>d  </a:t>
            </a:r>
            <a:r>
              <a:rPr dirty="0" sz="2800" spc="45" b="1">
                <a:latin typeface="Arial"/>
                <a:cs typeface="Arial"/>
              </a:rPr>
              <a:t>in </a:t>
            </a:r>
            <a:r>
              <a:rPr dirty="0" sz="2800" spc="85" b="1">
                <a:latin typeface="Arial"/>
                <a:cs typeface="Arial"/>
              </a:rPr>
              <a:t>November </a:t>
            </a:r>
            <a:r>
              <a:rPr dirty="0" sz="2800" spc="155" b="1">
                <a:latin typeface="Arial"/>
                <a:cs typeface="Arial"/>
              </a:rPr>
              <a:t>2020, </a:t>
            </a:r>
            <a:r>
              <a:rPr dirty="0" sz="2800" spc="20" b="1">
                <a:latin typeface="Arial"/>
                <a:cs typeface="Arial"/>
              </a:rPr>
              <a:t>reaching </a:t>
            </a:r>
            <a:r>
              <a:rPr dirty="0" sz="2800" spc="30" b="1">
                <a:latin typeface="Arial"/>
                <a:cs typeface="Arial"/>
              </a:rPr>
              <a:t>a </a:t>
            </a:r>
            <a:r>
              <a:rPr dirty="0" sz="2800" spc="35" b="1">
                <a:latin typeface="Arial"/>
                <a:cs typeface="Arial"/>
              </a:rPr>
              <a:t> peak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95" b="1">
                <a:latin typeface="Arial"/>
                <a:cs typeface="Arial"/>
              </a:rPr>
              <a:t>of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32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million.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25" b="1">
                <a:latin typeface="Arial"/>
                <a:cs typeface="Arial"/>
              </a:rPr>
              <a:t>Conversely,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-760" b="1">
                <a:latin typeface="Arial"/>
                <a:cs typeface="Arial"/>
              </a:rPr>
              <a:t> </a:t>
            </a:r>
            <a:r>
              <a:rPr dirty="0" sz="2800" spc="85" b="1">
                <a:latin typeface="Arial"/>
                <a:cs typeface="Arial"/>
              </a:rPr>
              <a:t>l</a:t>
            </a:r>
            <a:r>
              <a:rPr dirty="0" sz="2800" spc="35" b="1">
                <a:latin typeface="Arial"/>
                <a:cs typeface="Arial"/>
              </a:rPr>
              <a:t>o</a:t>
            </a:r>
            <a:r>
              <a:rPr dirty="0" sz="2800" spc="20" b="1">
                <a:latin typeface="Arial"/>
                <a:cs typeface="Arial"/>
              </a:rPr>
              <a:t>w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235" b="1">
                <a:latin typeface="Arial"/>
                <a:cs typeface="Arial"/>
              </a:rPr>
              <a:t>t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150" b="1">
                <a:latin typeface="Arial"/>
                <a:cs typeface="Arial"/>
              </a:rPr>
              <a:t>g</a:t>
            </a:r>
            <a:r>
              <a:rPr dirty="0" sz="2800" spc="85" b="1">
                <a:latin typeface="Arial"/>
                <a:cs typeface="Arial"/>
              </a:rPr>
              <a:t>r</a:t>
            </a:r>
            <a:r>
              <a:rPr dirty="0" sz="2800" spc="35" b="1">
                <a:latin typeface="Arial"/>
                <a:cs typeface="Arial"/>
              </a:rPr>
              <a:t>o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-170" b="1">
                <a:latin typeface="Arial"/>
                <a:cs typeface="Arial"/>
              </a:rPr>
              <a:t>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-175" b="1">
                <a:latin typeface="Arial"/>
                <a:cs typeface="Arial"/>
              </a:rPr>
              <a:t>s</a:t>
            </a:r>
            <a:r>
              <a:rPr dirty="0" sz="2800" spc="25" b="1">
                <a:latin typeface="Arial"/>
                <a:cs typeface="Arial"/>
              </a:rPr>
              <a:t>a</a:t>
            </a:r>
            <a:r>
              <a:rPr dirty="0" sz="2800" spc="85" b="1">
                <a:latin typeface="Arial"/>
                <a:cs typeface="Arial"/>
              </a:rPr>
              <a:t>l</a:t>
            </a:r>
            <a:r>
              <a:rPr dirty="0" sz="2800" spc="75" b="1">
                <a:latin typeface="Arial"/>
                <a:cs typeface="Arial"/>
              </a:rPr>
              <a:t>e</a:t>
            </a:r>
            <a:r>
              <a:rPr dirty="0" sz="2800" spc="-170" b="1">
                <a:latin typeface="Arial"/>
                <a:cs typeface="Arial"/>
              </a:rPr>
              <a:t>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150" b="1">
                <a:latin typeface="Arial"/>
                <a:cs typeface="Arial"/>
              </a:rPr>
              <a:t>f</a:t>
            </a:r>
            <a:r>
              <a:rPr dirty="0" sz="2800" spc="30" b="1">
                <a:latin typeface="Arial"/>
                <a:cs typeface="Arial"/>
              </a:rPr>
              <a:t>i</a:t>
            </a:r>
            <a:r>
              <a:rPr dirty="0" sz="2800" spc="-150" b="1">
                <a:latin typeface="Arial"/>
                <a:cs typeface="Arial"/>
              </a:rPr>
              <a:t>g</a:t>
            </a:r>
            <a:r>
              <a:rPr dirty="0" sz="2800" spc="25" b="1">
                <a:latin typeface="Arial"/>
                <a:cs typeface="Arial"/>
              </a:rPr>
              <a:t>u</a:t>
            </a:r>
            <a:r>
              <a:rPr dirty="0" sz="2800" spc="85" b="1">
                <a:latin typeface="Arial"/>
                <a:cs typeface="Arial"/>
              </a:rPr>
              <a:t>r</a:t>
            </a:r>
            <a:r>
              <a:rPr dirty="0" sz="2800" spc="80" b="1">
                <a:latin typeface="Arial"/>
                <a:cs typeface="Arial"/>
              </a:rPr>
              <a:t>e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o</a:t>
            </a:r>
            <a:r>
              <a:rPr dirty="0" sz="2800" spc="155" b="1">
                <a:latin typeface="Arial"/>
                <a:cs typeface="Arial"/>
              </a:rPr>
              <a:t>f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390" b="1">
                <a:latin typeface="Arial"/>
                <a:cs typeface="Arial"/>
              </a:rPr>
              <a:t>0</a:t>
            </a:r>
            <a:r>
              <a:rPr dirty="0" sz="2800" spc="-10" b="1">
                <a:latin typeface="Arial"/>
                <a:cs typeface="Arial"/>
              </a:rPr>
              <a:t>.</a:t>
            </a:r>
            <a:r>
              <a:rPr dirty="0" sz="2800" spc="-145" b="1">
                <a:latin typeface="Arial"/>
                <a:cs typeface="Arial"/>
              </a:rPr>
              <a:t>7</a:t>
            </a:r>
            <a:r>
              <a:rPr dirty="0" sz="2800" spc="-95" b="1">
                <a:latin typeface="Arial"/>
                <a:cs typeface="Arial"/>
              </a:rPr>
              <a:t>7  </a:t>
            </a:r>
            <a:r>
              <a:rPr dirty="0" sz="2800" spc="60" b="1">
                <a:latin typeface="Arial"/>
                <a:cs typeface="Arial"/>
              </a:rPr>
              <a:t>million </a:t>
            </a:r>
            <a:r>
              <a:rPr dirty="0" sz="2800" spc="-40" b="1">
                <a:latin typeface="Arial"/>
                <a:cs typeface="Arial"/>
              </a:rPr>
              <a:t>was </a:t>
            </a:r>
            <a:r>
              <a:rPr dirty="0" sz="2800" spc="40" b="1">
                <a:latin typeface="Arial"/>
                <a:cs typeface="Arial"/>
              </a:rPr>
              <a:t>observed </a:t>
            </a:r>
            <a:r>
              <a:rPr dirty="0" sz="2800" spc="45" b="1">
                <a:latin typeface="Arial"/>
                <a:cs typeface="Arial"/>
              </a:rPr>
              <a:t>in </a:t>
            </a:r>
            <a:r>
              <a:rPr dirty="0" sz="2800" spc="80" b="1">
                <a:latin typeface="Arial"/>
                <a:cs typeface="Arial"/>
              </a:rPr>
              <a:t>March </a:t>
            </a:r>
            <a:r>
              <a:rPr dirty="0" sz="2800" spc="85" b="1">
                <a:latin typeface="Arial"/>
                <a:cs typeface="Arial"/>
              </a:rPr>
              <a:t> </a:t>
            </a:r>
            <a:r>
              <a:rPr dirty="0" sz="2800" spc="150" b="1">
                <a:latin typeface="Arial"/>
                <a:cs typeface="Arial"/>
              </a:rPr>
              <a:t>2020.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1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6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8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1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36" y="3678849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1"/>
                </a:moveTo>
                <a:lnTo>
                  <a:pt x="485774" y="4722201"/>
                </a:lnTo>
                <a:lnTo>
                  <a:pt x="437762" y="4719824"/>
                </a:lnTo>
                <a:lnTo>
                  <a:pt x="390562" y="4712781"/>
                </a:lnTo>
                <a:lnTo>
                  <a:pt x="344494" y="4701204"/>
                </a:lnTo>
                <a:lnTo>
                  <a:pt x="299876" y="4685224"/>
                </a:lnTo>
                <a:lnTo>
                  <a:pt x="257028" y="4664974"/>
                </a:lnTo>
                <a:lnTo>
                  <a:pt x="216266" y="4640585"/>
                </a:lnTo>
                <a:lnTo>
                  <a:pt x="177911" y="4612190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4"/>
                </a:lnTo>
                <a:lnTo>
                  <a:pt x="57227" y="4465173"/>
                </a:lnTo>
                <a:lnTo>
                  <a:pt x="36977" y="4422324"/>
                </a:lnTo>
                <a:lnTo>
                  <a:pt x="20997" y="4377707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7"/>
                </a:lnTo>
                <a:lnTo>
                  <a:pt x="0" y="485773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8" y="0"/>
                </a:lnTo>
                <a:lnTo>
                  <a:pt x="6512908" y="0"/>
                </a:lnTo>
                <a:lnTo>
                  <a:pt x="6560914" y="2376"/>
                </a:lnTo>
                <a:lnTo>
                  <a:pt x="6608114" y="9419"/>
                </a:lnTo>
                <a:lnTo>
                  <a:pt x="6654182" y="20997"/>
                </a:lnTo>
                <a:lnTo>
                  <a:pt x="6698799" y="36977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79"/>
                </a:lnTo>
                <a:lnTo>
                  <a:pt x="6888666" y="177910"/>
                </a:lnTo>
                <a:lnTo>
                  <a:pt x="6917061" y="216266"/>
                </a:lnTo>
                <a:lnTo>
                  <a:pt x="6941449" y="257027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1"/>
                </a:lnTo>
                <a:lnTo>
                  <a:pt x="6998676" y="485773"/>
                </a:lnTo>
                <a:lnTo>
                  <a:pt x="6998676" y="4236427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7"/>
                </a:lnTo>
                <a:lnTo>
                  <a:pt x="6961699" y="4422324"/>
                </a:lnTo>
                <a:lnTo>
                  <a:pt x="6941449" y="4465173"/>
                </a:lnTo>
                <a:lnTo>
                  <a:pt x="6917061" y="4505934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0"/>
                </a:lnTo>
                <a:lnTo>
                  <a:pt x="6782410" y="4640585"/>
                </a:lnTo>
                <a:lnTo>
                  <a:pt x="6741648" y="4664974"/>
                </a:lnTo>
                <a:lnTo>
                  <a:pt x="6698799" y="4685224"/>
                </a:lnTo>
                <a:lnTo>
                  <a:pt x="6654182" y="4701204"/>
                </a:lnTo>
                <a:lnTo>
                  <a:pt x="6608114" y="4712781"/>
                </a:lnTo>
                <a:lnTo>
                  <a:pt x="6560914" y="4719824"/>
                </a:lnTo>
                <a:lnTo>
                  <a:pt x="6512901" y="4722201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7610" y="4791985"/>
            <a:ext cx="6712584" cy="240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00"/>
              </a:lnSpc>
              <a:spcBef>
                <a:spcPts val="100"/>
              </a:spcBef>
            </a:pPr>
            <a:r>
              <a:rPr dirty="0" sz="2700" spc="75" b="1">
                <a:latin typeface="Arial"/>
                <a:cs typeface="Arial"/>
              </a:rPr>
              <a:t>8.In </a:t>
            </a:r>
            <a:r>
              <a:rPr dirty="0" sz="2700" spc="25" b="1">
                <a:latin typeface="Arial"/>
                <a:cs typeface="Arial"/>
              </a:rPr>
              <a:t>which </a:t>
            </a:r>
            <a:r>
              <a:rPr dirty="0" sz="2700" spc="85" b="1">
                <a:latin typeface="Arial"/>
                <a:cs typeface="Arial"/>
              </a:rPr>
              <a:t>quarter </a:t>
            </a:r>
            <a:r>
              <a:rPr dirty="0" sz="2700" spc="90" b="1">
                <a:latin typeface="Arial"/>
                <a:cs typeface="Arial"/>
              </a:rPr>
              <a:t>of </a:t>
            </a:r>
            <a:r>
              <a:rPr dirty="0" sz="2700" spc="150" b="1">
                <a:latin typeface="Arial"/>
                <a:cs typeface="Arial"/>
              </a:rPr>
              <a:t>2020, </a:t>
            </a:r>
            <a:r>
              <a:rPr dirty="0" sz="2700" spc="40" b="1">
                <a:latin typeface="Arial"/>
                <a:cs typeface="Arial"/>
              </a:rPr>
              <a:t>got </a:t>
            </a:r>
            <a:r>
              <a:rPr dirty="0" sz="2700" spc="114" b="1">
                <a:latin typeface="Arial"/>
                <a:cs typeface="Arial"/>
              </a:rPr>
              <a:t>the </a:t>
            </a:r>
            <a:r>
              <a:rPr dirty="0" sz="2700" spc="120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maximum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total_sold_quantity?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The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final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105" b="1">
                <a:latin typeface="Arial"/>
                <a:cs typeface="Arial"/>
              </a:rPr>
              <a:t>output </a:t>
            </a:r>
            <a:r>
              <a:rPr dirty="0" sz="2700" spc="30" b="1">
                <a:latin typeface="Arial"/>
                <a:cs typeface="Arial"/>
              </a:rPr>
              <a:t>contains </a:t>
            </a:r>
            <a:r>
              <a:rPr dirty="0" sz="2700" spc="50" b="1">
                <a:latin typeface="Arial"/>
                <a:cs typeface="Arial"/>
              </a:rPr>
              <a:t>these </a:t>
            </a:r>
            <a:r>
              <a:rPr dirty="0" sz="2700" spc="40" b="1">
                <a:latin typeface="Arial"/>
                <a:cs typeface="Arial"/>
              </a:rPr>
              <a:t>fields </a:t>
            </a:r>
            <a:r>
              <a:rPr dirty="0" sz="2700" spc="55" b="1">
                <a:latin typeface="Arial"/>
                <a:cs typeface="Arial"/>
              </a:rPr>
              <a:t>sorted </a:t>
            </a:r>
            <a:r>
              <a:rPr dirty="0" sz="2700" spc="70" b="1">
                <a:latin typeface="Arial"/>
                <a:cs typeface="Arial"/>
              </a:rPr>
              <a:t>by </a:t>
            </a:r>
            <a:r>
              <a:rPr dirty="0" sz="2700" spc="75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total_sold_quantity,</a:t>
            </a:r>
            <a:endParaRPr sz="2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2700" spc="70" b="1">
                <a:latin typeface="Arial"/>
                <a:cs typeface="Arial"/>
              </a:rPr>
              <a:t>Quarter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total_sold_quantity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14051" y="4839779"/>
            <a:ext cx="2609215" cy="1824989"/>
          </a:xfrm>
          <a:custGeom>
            <a:avLst/>
            <a:gdLst/>
            <a:ahLst/>
            <a:cxnLst/>
            <a:rect l="l" t="t" r="r" b="b"/>
            <a:pathLst>
              <a:path w="2609215" h="1824990">
                <a:moveTo>
                  <a:pt x="1604954" y="1824792"/>
                </a:moveTo>
                <a:lnTo>
                  <a:pt x="1604954" y="1322708"/>
                </a:lnTo>
                <a:lnTo>
                  <a:pt x="0" y="1322708"/>
                </a:lnTo>
                <a:lnTo>
                  <a:pt x="0" y="502084"/>
                </a:lnTo>
                <a:lnTo>
                  <a:pt x="1604954" y="502084"/>
                </a:lnTo>
                <a:lnTo>
                  <a:pt x="1604954" y="0"/>
                </a:lnTo>
                <a:lnTo>
                  <a:pt x="2609124" y="912396"/>
                </a:lnTo>
                <a:lnTo>
                  <a:pt x="1604954" y="1824792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7043" y="4259313"/>
            <a:ext cx="5924550" cy="29813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506" y="240697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692" y="179439"/>
            <a:ext cx="866774" cy="847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46937"/>
            <a:ext cx="1489211" cy="324006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465163" y="0"/>
            <a:ext cx="7823200" cy="8728075"/>
            <a:chOff x="10465163" y="0"/>
            <a:chExt cx="7823200" cy="87280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35042" y="0"/>
              <a:ext cx="2052957" cy="264516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5163" y="2641208"/>
              <a:ext cx="6591299" cy="60864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35807" y="2851785"/>
            <a:ext cx="7079615" cy="429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35" b="1">
                <a:latin typeface="Arial"/>
                <a:cs typeface="Arial"/>
              </a:rPr>
              <a:t>•The</a:t>
            </a:r>
            <a:r>
              <a:rPr dirty="0" sz="3000" spc="-140" b="1">
                <a:latin typeface="Arial"/>
                <a:cs typeface="Arial"/>
              </a:rPr>
              <a:t> </a:t>
            </a:r>
            <a:r>
              <a:rPr dirty="0" sz="3000" spc="70" b="1">
                <a:latin typeface="Arial"/>
                <a:cs typeface="Arial"/>
              </a:rPr>
              <a:t>Maximum</a:t>
            </a:r>
            <a:r>
              <a:rPr dirty="0" sz="3000" spc="-135" b="1">
                <a:latin typeface="Arial"/>
                <a:cs typeface="Arial"/>
              </a:rPr>
              <a:t> </a:t>
            </a:r>
            <a:r>
              <a:rPr dirty="0" sz="3000" spc="80" b="1">
                <a:latin typeface="Arial"/>
                <a:cs typeface="Arial"/>
              </a:rPr>
              <a:t>Of</a:t>
            </a:r>
            <a:r>
              <a:rPr dirty="0" sz="3000" spc="-140" b="1">
                <a:latin typeface="Arial"/>
                <a:cs typeface="Arial"/>
              </a:rPr>
              <a:t> </a:t>
            </a:r>
            <a:r>
              <a:rPr dirty="0" sz="3000" spc="35" b="1">
                <a:latin typeface="Arial"/>
                <a:cs typeface="Arial"/>
              </a:rPr>
              <a:t>Total_sold_quantity </a:t>
            </a:r>
            <a:r>
              <a:rPr dirty="0" sz="3000" spc="-819" b="1">
                <a:latin typeface="Arial"/>
                <a:cs typeface="Arial"/>
              </a:rPr>
              <a:t> </a:t>
            </a:r>
            <a:r>
              <a:rPr dirty="0" sz="3000" spc="80" b="1">
                <a:latin typeface="Arial"/>
                <a:cs typeface="Arial"/>
              </a:rPr>
              <a:t>Of</a:t>
            </a:r>
            <a:r>
              <a:rPr dirty="0" sz="3000" spc="-135" b="1">
                <a:latin typeface="Arial"/>
                <a:cs typeface="Arial"/>
              </a:rPr>
              <a:t> </a:t>
            </a:r>
            <a:r>
              <a:rPr dirty="0" sz="3000" spc="-65" b="1">
                <a:latin typeface="Arial"/>
                <a:cs typeface="Arial"/>
              </a:rPr>
              <a:t>Gross</a:t>
            </a:r>
            <a:r>
              <a:rPr dirty="0" sz="3000" spc="-130" b="1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Sales</a:t>
            </a:r>
            <a:r>
              <a:rPr dirty="0" sz="3000" spc="-130" b="1">
                <a:latin typeface="Arial"/>
                <a:cs typeface="Arial"/>
              </a:rPr>
              <a:t> </a:t>
            </a:r>
            <a:r>
              <a:rPr dirty="0" sz="3000" spc="-20" b="1">
                <a:latin typeface="Arial"/>
                <a:cs typeface="Arial"/>
              </a:rPr>
              <a:t>Is</a:t>
            </a:r>
            <a:r>
              <a:rPr dirty="0" sz="3000" spc="-135" b="1">
                <a:latin typeface="Arial"/>
                <a:cs typeface="Arial"/>
              </a:rPr>
              <a:t> </a:t>
            </a:r>
            <a:r>
              <a:rPr dirty="0" sz="3000" spc="85" b="1">
                <a:latin typeface="Arial"/>
                <a:cs typeface="Arial"/>
              </a:rPr>
              <a:t>Quarter</a:t>
            </a:r>
            <a:r>
              <a:rPr dirty="0" sz="3000" spc="-130" b="1">
                <a:latin typeface="Arial"/>
                <a:cs typeface="Arial"/>
              </a:rPr>
              <a:t> </a:t>
            </a:r>
            <a:r>
              <a:rPr dirty="0" sz="3000" spc="95" b="1">
                <a:latin typeface="Arial"/>
                <a:cs typeface="Arial"/>
              </a:rPr>
              <a:t>Q4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120" b="1">
                <a:latin typeface="Arial"/>
                <a:cs typeface="Arial"/>
              </a:rPr>
              <a:t>8.4</a:t>
            </a:r>
            <a:r>
              <a:rPr dirty="0" sz="3000" spc="-165" b="1">
                <a:latin typeface="Arial"/>
                <a:cs typeface="Arial"/>
              </a:rPr>
              <a:t> </a:t>
            </a:r>
            <a:r>
              <a:rPr dirty="0" sz="3000" spc="55" b="1">
                <a:latin typeface="Arial"/>
                <a:cs typeface="Arial"/>
              </a:rPr>
              <a:t>Millions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>
              <a:latin typeface="Arial"/>
              <a:cs typeface="Arial"/>
            </a:endParaRPr>
          </a:p>
          <a:p>
            <a:pPr marL="12700" marR="67945">
              <a:lnSpc>
                <a:spcPct val="116700"/>
              </a:lnSpc>
              <a:spcBef>
                <a:spcPts val="3685"/>
              </a:spcBef>
            </a:pPr>
            <a:r>
              <a:rPr dirty="0" sz="3000" spc="35" b="1">
                <a:latin typeface="Arial"/>
                <a:cs typeface="Arial"/>
              </a:rPr>
              <a:t>•The</a:t>
            </a:r>
            <a:r>
              <a:rPr dirty="0" sz="3000" spc="-140" b="1">
                <a:latin typeface="Arial"/>
                <a:cs typeface="Arial"/>
              </a:rPr>
              <a:t> </a:t>
            </a:r>
            <a:r>
              <a:rPr dirty="0" sz="3000" spc="95" b="1">
                <a:latin typeface="Arial"/>
                <a:cs typeface="Arial"/>
              </a:rPr>
              <a:t>Minimum</a:t>
            </a:r>
            <a:r>
              <a:rPr dirty="0" sz="3000" spc="-135" b="1">
                <a:latin typeface="Arial"/>
                <a:cs typeface="Arial"/>
              </a:rPr>
              <a:t> </a:t>
            </a:r>
            <a:r>
              <a:rPr dirty="0" sz="3000" spc="80" b="1">
                <a:latin typeface="Arial"/>
                <a:cs typeface="Arial"/>
              </a:rPr>
              <a:t>Of</a:t>
            </a:r>
            <a:r>
              <a:rPr dirty="0" sz="3000" spc="-140" b="1">
                <a:latin typeface="Arial"/>
                <a:cs typeface="Arial"/>
              </a:rPr>
              <a:t> </a:t>
            </a:r>
            <a:r>
              <a:rPr dirty="0" sz="3000" spc="35" b="1">
                <a:latin typeface="Arial"/>
                <a:cs typeface="Arial"/>
              </a:rPr>
              <a:t>Total_sold_quantity </a:t>
            </a:r>
            <a:r>
              <a:rPr dirty="0" sz="3000" spc="-819" b="1">
                <a:latin typeface="Arial"/>
                <a:cs typeface="Arial"/>
              </a:rPr>
              <a:t> </a:t>
            </a:r>
            <a:r>
              <a:rPr dirty="0" sz="3000" spc="80" b="1">
                <a:latin typeface="Arial"/>
                <a:cs typeface="Arial"/>
              </a:rPr>
              <a:t>Of</a:t>
            </a:r>
            <a:r>
              <a:rPr dirty="0" sz="3000" spc="-135" b="1">
                <a:latin typeface="Arial"/>
                <a:cs typeface="Arial"/>
              </a:rPr>
              <a:t> </a:t>
            </a:r>
            <a:r>
              <a:rPr dirty="0" sz="3000" spc="-65" b="1">
                <a:latin typeface="Arial"/>
                <a:cs typeface="Arial"/>
              </a:rPr>
              <a:t>Gross</a:t>
            </a:r>
            <a:r>
              <a:rPr dirty="0" sz="3000" spc="-130" b="1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Sales</a:t>
            </a:r>
            <a:r>
              <a:rPr dirty="0" sz="3000" spc="-135" b="1">
                <a:latin typeface="Arial"/>
                <a:cs typeface="Arial"/>
              </a:rPr>
              <a:t> </a:t>
            </a:r>
            <a:r>
              <a:rPr dirty="0" sz="3000" spc="-20" b="1">
                <a:latin typeface="Arial"/>
                <a:cs typeface="Arial"/>
              </a:rPr>
              <a:t>Is</a:t>
            </a:r>
            <a:r>
              <a:rPr dirty="0" sz="3000" spc="-130" b="1">
                <a:latin typeface="Arial"/>
                <a:cs typeface="Arial"/>
              </a:rPr>
              <a:t> </a:t>
            </a:r>
            <a:r>
              <a:rPr dirty="0" sz="3000" spc="85" b="1">
                <a:latin typeface="Arial"/>
                <a:cs typeface="Arial"/>
              </a:rPr>
              <a:t>Quarter</a:t>
            </a:r>
            <a:r>
              <a:rPr dirty="0" sz="3000" spc="-13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Q2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95" b="1">
                <a:latin typeface="Arial"/>
                <a:cs typeface="Arial"/>
              </a:rPr>
              <a:t>3.4</a:t>
            </a:r>
            <a:r>
              <a:rPr dirty="0" sz="3000" spc="-165" b="1">
                <a:latin typeface="Arial"/>
                <a:cs typeface="Arial"/>
              </a:rPr>
              <a:t> </a:t>
            </a:r>
            <a:r>
              <a:rPr dirty="0" sz="3000" spc="55" b="1">
                <a:latin typeface="Arial"/>
                <a:cs typeface="Arial"/>
              </a:rPr>
              <a:t>Millions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5870" y="2150809"/>
            <a:ext cx="8556625" cy="2616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3055">
              <a:lnSpc>
                <a:spcPct val="100000"/>
              </a:lnSpc>
              <a:spcBef>
                <a:spcPts val="100"/>
              </a:spcBef>
            </a:pPr>
            <a:r>
              <a:rPr dirty="0" sz="8500" spc="180">
                <a:solidFill>
                  <a:srgbClr val="292929"/>
                </a:solidFill>
                <a:latin typeface="Trebuchet MS"/>
                <a:cs typeface="Trebuchet MS"/>
              </a:rPr>
              <a:t>Introduction </a:t>
            </a:r>
            <a:r>
              <a:rPr dirty="0" sz="8500" spc="270">
                <a:solidFill>
                  <a:srgbClr val="292929"/>
                </a:solidFill>
                <a:latin typeface="Trebuchet MS"/>
                <a:cs typeface="Trebuchet MS"/>
              </a:rPr>
              <a:t>to </a:t>
            </a:r>
            <a:r>
              <a:rPr dirty="0" sz="8500" spc="-255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8500" spc="170">
                <a:solidFill>
                  <a:srgbClr val="292929"/>
                </a:solidFill>
                <a:latin typeface="Trebuchet MS"/>
                <a:cs typeface="Trebuchet MS"/>
              </a:rPr>
              <a:t>AtliQ</a:t>
            </a:r>
            <a:r>
              <a:rPr dirty="0" sz="8500" spc="-595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8500" spc="235">
                <a:solidFill>
                  <a:srgbClr val="292929"/>
                </a:solidFill>
                <a:latin typeface="Trebuchet MS"/>
                <a:cs typeface="Trebuchet MS"/>
              </a:rPr>
              <a:t>Hardwares</a:t>
            </a:r>
            <a:endParaRPr sz="8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21072"/>
            <a:ext cx="2169629" cy="6134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71327" y="5373966"/>
            <a:ext cx="9345930" cy="265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7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2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17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5">
                <a:solidFill>
                  <a:srgbClr val="292929"/>
                </a:solidFill>
                <a:latin typeface="Lucida Sans Unicode"/>
                <a:cs typeface="Lucida Sans Unicode"/>
              </a:rPr>
              <a:t>q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45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-50">
                <a:solidFill>
                  <a:srgbClr val="292929"/>
                </a:solidFill>
                <a:latin typeface="Lucida Sans Unicode"/>
                <a:cs typeface="Lucida Sans Unicode"/>
              </a:rPr>
              <a:t>w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2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2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70">
                <a:solidFill>
                  <a:srgbClr val="292929"/>
                </a:solidFill>
                <a:latin typeface="Lucida Sans Unicode"/>
                <a:cs typeface="Lucida Sans Unicode"/>
              </a:rPr>
              <a:t>l</a:t>
            </a:r>
            <a:r>
              <a:rPr dirty="0" sz="2500" spc="2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180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2500" spc="-6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-105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2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2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20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-50">
                <a:solidFill>
                  <a:srgbClr val="292929"/>
                </a:solidFill>
                <a:latin typeface="Lucida Sans Unicode"/>
                <a:cs typeface="Lucida Sans Unicode"/>
              </a:rPr>
              <a:t>w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2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p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6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13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2500" spc="2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20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2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5">
                <a:solidFill>
                  <a:srgbClr val="292929"/>
                </a:solidFill>
                <a:latin typeface="Lucida Sans Unicode"/>
                <a:cs typeface="Lucida Sans Unicode"/>
              </a:rPr>
              <a:t>d  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in 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India, </a:t>
            </a:r>
            <a:r>
              <a:rPr dirty="0" sz="2500" spc="-55">
                <a:solidFill>
                  <a:srgbClr val="292929"/>
                </a:solidFill>
                <a:latin typeface="Lucida Sans Unicode"/>
                <a:cs typeface="Lucida Sans Unicode"/>
              </a:rPr>
              <a:t>renowned </a:t>
            </a:r>
            <a:r>
              <a:rPr dirty="0" sz="2500" spc="-90">
                <a:solidFill>
                  <a:srgbClr val="292929"/>
                </a:solidFill>
                <a:latin typeface="Lucida Sans Unicode"/>
                <a:cs typeface="Lucida Sans Unicode"/>
              </a:rPr>
              <a:t>for </a:t>
            </a:r>
            <a:r>
              <a:rPr dirty="0" sz="2500" spc="-45">
                <a:solidFill>
                  <a:srgbClr val="292929"/>
                </a:solidFill>
                <a:latin typeface="Lucida Sans Unicode"/>
                <a:cs typeface="Lucida Sans Unicode"/>
              </a:rPr>
              <a:t>its </a:t>
            </a:r>
            <a:r>
              <a:rPr dirty="0" sz="2500" spc="-95">
                <a:solidFill>
                  <a:srgbClr val="292929"/>
                </a:solidFill>
                <a:latin typeface="Lucida Sans Unicode"/>
                <a:cs typeface="Lucida Sans Unicode"/>
              </a:rPr>
              <a:t>high-quality 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components </a:t>
            </a:r>
            <a:r>
              <a:rPr dirty="0" sz="2500" spc="-55">
                <a:solidFill>
                  <a:srgbClr val="292929"/>
                </a:solidFill>
                <a:latin typeface="Lucida Sans Unicode"/>
                <a:cs typeface="Lucida Sans Unicode"/>
              </a:rPr>
              <a:t>and </a:t>
            </a:r>
            <a:r>
              <a:rPr dirty="0" sz="2500" spc="-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55">
                <a:solidFill>
                  <a:srgbClr val="292929"/>
                </a:solidFill>
                <a:latin typeface="Lucida Sans Unicode"/>
                <a:cs typeface="Lucida Sans Unicode"/>
              </a:rPr>
              <a:t>innovative </a:t>
            </a:r>
            <a:r>
              <a:rPr dirty="0" sz="2500" spc="-105">
                <a:solidFill>
                  <a:srgbClr val="292929"/>
                </a:solidFill>
                <a:latin typeface="Lucida Sans Unicode"/>
                <a:cs typeface="Lucida Sans Unicode"/>
              </a:rPr>
              <a:t>solutions. </a:t>
            </a:r>
            <a:r>
              <a:rPr dirty="0" sz="2500" spc="10">
                <a:solidFill>
                  <a:srgbClr val="292929"/>
                </a:solidFill>
                <a:latin typeface="Lucida Sans Unicode"/>
                <a:cs typeface="Lucida Sans Unicode"/>
              </a:rPr>
              <a:t>With </a:t>
            </a:r>
            <a:r>
              <a:rPr dirty="0" sz="2500" spc="-30">
                <a:solidFill>
                  <a:srgbClr val="292929"/>
                </a:solidFill>
                <a:latin typeface="Lucida Sans Unicode"/>
                <a:cs typeface="Lucida Sans Unicode"/>
              </a:rPr>
              <a:t>a </a:t>
            </a:r>
            <a:r>
              <a:rPr dirty="0" sz="2500" spc="-85">
                <a:solidFill>
                  <a:srgbClr val="292929"/>
                </a:solidFill>
                <a:latin typeface="Lucida Sans Unicode"/>
                <a:cs typeface="Lucida Sans Unicode"/>
              </a:rPr>
              <a:t>strong 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presence 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in </a:t>
            </a:r>
            <a:r>
              <a:rPr dirty="0" sz="2500" spc="-2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2500" spc="-20">
                <a:solidFill>
                  <a:srgbClr val="292929"/>
                </a:solidFill>
                <a:latin typeface="Lucida Sans Unicode"/>
                <a:cs typeface="Lucida Sans Unicode"/>
              </a:rPr>
              <a:t>domestic </a:t>
            </a:r>
            <a:r>
              <a:rPr dirty="0" sz="2500" spc="-15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55">
                <a:solidFill>
                  <a:srgbClr val="292929"/>
                </a:solidFill>
                <a:latin typeface="Lucida Sans Unicode"/>
                <a:cs typeface="Lucida Sans Unicode"/>
              </a:rPr>
              <a:t>and </a:t>
            </a:r>
            <a:r>
              <a:rPr dirty="0" sz="2500" spc="-75">
                <a:solidFill>
                  <a:srgbClr val="292929"/>
                </a:solidFill>
                <a:latin typeface="Lucida Sans Unicode"/>
                <a:cs typeface="Lucida Sans Unicode"/>
              </a:rPr>
              <a:t>international </a:t>
            </a:r>
            <a:r>
              <a:rPr dirty="0" sz="2500" spc="-100">
                <a:solidFill>
                  <a:srgbClr val="292929"/>
                </a:solidFill>
                <a:latin typeface="Lucida Sans Unicode"/>
                <a:cs typeface="Lucida Sans Unicode"/>
              </a:rPr>
              <a:t>markets, </a:t>
            </a:r>
            <a:r>
              <a:rPr dirty="0" sz="2500" spc="-25">
                <a:solidFill>
                  <a:srgbClr val="292929"/>
                </a:solidFill>
                <a:latin typeface="Lucida Sans Unicode"/>
                <a:cs typeface="Lucida Sans Unicode"/>
              </a:rPr>
              <a:t>the </a:t>
            </a:r>
            <a:r>
              <a:rPr dirty="0" sz="2500" spc="-20">
                <a:solidFill>
                  <a:srgbClr val="292929"/>
                </a:solidFill>
                <a:latin typeface="Lucida Sans Unicode"/>
                <a:cs typeface="Lucida Sans Unicode"/>
              </a:rPr>
              <a:t>company </a:t>
            </a:r>
            <a:r>
              <a:rPr dirty="0" sz="2500" spc="-25">
                <a:solidFill>
                  <a:srgbClr val="292929"/>
                </a:solidFill>
                <a:latin typeface="Lucida Sans Unicode"/>
                <a:cs typeface="Lucida Sans Unicode"/>
              </a:rPr>
              <a:t>focuses </a:t>
            </a:r>
            <a:r>
              <a:rPr dirty="0" sz="2500" spc="-95">
                <a:solidFill>
                  <a:srgbClr val="292929"/>
                </a:solidFill>
                <a:latin typeface="Lucida Sans Unicode"/>
                <a:cs typeface="Lucida Sans Unicode"/>
              </a:rPr>
              <a:t>on 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customer </a:t>
            </a:r>
            <a:r>
              <a:rPr dirty="0" sz="2500" spc="-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5">
                <a:solidFill>
                  <a:srgbClr val="292929"/>
                </a:solidFill>
                <a:latin typeface="Lucida Sans Unicode"/>
                <a:cs typeface="Lucida Sans Unicode"/>
              </a:rPr>
              <a:t>satisfaction, </a:t>
            </a:r>
            <a:r>
              <a:rPr dirty="0" sz="2500" spc="-60">
                <a:solidFill>
                  <a:srgbClr val="292929"/>
                </a:solidFill>
                <a:latin typeface="Lucida Sans Unicode"/>
                <a:cs typeface="Lucida Sans Unicode"/>
              </a:rPr>
              <a:t>technological </a:t>
            </a:r>
            <a:r>
              <a:rPr dirty="0" sz="2500" spc="-50">
                <a:solidFill>
                  <a:srgbClr val="292929"/>
                </a:solidFill>
                <a:latin typeface="Lucida Sans Unicode"/>
                <a:cs typeface="Lucida Sans Unicode"/>
              </a:rPr>
              <a:t>advancement, </a:t>
            </a:r>
            <a:r>
              <a:rPr dirty="0" sz="2500" spc="-55">
                <a:solidFill>
                  <a:srgbClr val="292929"/>
                </a:solidFill>
                <a:latin typeface="Lucida Sans Unicode"/>
                <a:cs typeface="Lucida Sans Unicode"/>
              </a:rPr>
              <a:t>and data-driven </a:t>
            </a:r>
            <a:r>
              <a:rPr dirty="0" sz="2500" spc="-5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2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135">
                <a:solidFill>
                  <a:srgbClr val="292929"/>
                </a:solidFill>
                <a:latin typeface="Lucida Sans Unicode"/>
                <a:cs typeface="Lucida Sans Unicode"/>
              </a:rPr>
              <a:t>c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6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170">
                <a:solidFill>
                  <a:srgbClr val="292929"/>
                </a:solidFill>
                <a:latin typeface="Lucida Sans Unicode"/>
                <a:cs typeface="Lucida Sans Unicode"/>
              </a:rPr>
              <a:t>-</a:t>
            </a:r>
            <a:r>
              <a:rPr dirty="0" sz="2500" spc="-105">
                <a:solidFill>
                  <a:srgbClr val="292929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-35">
                <a:solidFill>
                  <a:srgbClr val="292929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210">
                <a:solidFill>
                  <a:srgbClr val="292929"/>
                </a:solidFill>
                <a:latin typeface="Lucida Sans Unicode"/>
                <a:cs typeface="Lucida Sans Unicode"/>
              </a:rPr>
              <a:t>k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180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60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d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2500">
                <a:solidFill>
                  <a:srgbClr val="292929"/>
                </a:solidFill>
                <a:latin typeface="Lucida Sans Unicode"/>
                <a:cs typeface="Lucida Sans Unicode"/>
              </a:rPr>
              <a:t>v</a:t>
            </a:r>
            <a:r>
              <a:rPr dirty="0" sz="2500" spc="25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292929"/>
                </a:solidFill>
                <a:latin typeface="Lucida Sans Unicode"/>
                <a:cs typeface="Lucida Sans Unicode"/>
              </a:rPr>
              <a:t>b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20">
                <a:solidFill>
                  <a:srgbClr val="292929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30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-25">
                <a:solidFill>
                  <a:srgbClr val="292929"/>
                </a:solidFill>
                <a:latin typeface="Lucida Sans Unicode"/>
                <a:cs typeface="Lucida Sans Unicode"/>
              </a:rPr>
              <a:t>s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85">
                <a:solidFill>
                  <a:srgbClr val="292929"/>
                </a:solidFill>
                <a:latin typeface="Lucida Sans Unicode"/>
                <a:cs typeface="Lucida Sans Unicode"/>
              </a:rPr>
              <a:t>g</a:t>
            </a:r>
            <a:r>
              <a:rPr dirty="0" sz="2500" spc="-125">
                <a:solidFill>
                  <a:srgbClr val="292929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65">
                <a:solidFill>
                  <a:srgbClr val="292929"/>
                </a:solidFill>
                <a:latin typeface="Lucida Sans Unicode"/>
                <a:cs typeface="Lucida Sans Unicode"/>
              </a:rPr>
              <a:t>o</a:t>
            </a:r>
            <a:r>
              <a:rPr dirty="0" sz="2500" spc="-50">
                <a:solidFill>
                  <a:srgbClr val="292929"/>
                </a:solidFill>
                <a:latin typeface="Lucida Sans Unicode"/>
                <a:cs typeface="Lucida Sans Unicode"/>
              </a:rPr>
              <a:t>w</a:t>
            </a:r>
            <a:r>
              <a:rPr dirty="0" sz="2500" spc="25">
                <a:solidFill>
                  <a:srgbClr val="292929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130">
                <a:solidFill>
                  <a:srgbClr val="292929"/>
                </a:solidFill>
                <a:latin typeface="Lucida Sans Unicode"/>
                <a:cs typeface="Lucida Sans Unicode"/>
              </a:rPr>
              <a:t>h</a:t>
            </a:r>
            <a:r>
              <a:rPr dirty="0" sz="2500" spc="-305">
                <a:solidFill>
                  <a:srgbClr val="292929"/>
                </a:solidFill>
                <a:latin typeface="Lucida Sans Unicode"/>
                <a:cs typeface="Lucida Sans Unicode"/>
              </a:rPr>
              <a:t>.</a:t>
            </a:r>
            <a:endParaRPr sz="25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21693" y="1028700"/>
            <a:ext cx="2366306" cy="5286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302" y="2167063"/>
            <a:ext cx="1095374" cy="1066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43904" y="9236075"/>
            <a:ext cx="50006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>
                <a:solidFill>
                  <a:srgbClr val="292929"/>
                </a:solidFill>
                <a:latin typeface="Arial"/>
                <a:cs typeface="Arial"/>
              </a:rPr>
              <a:t>Domain</a:t>
            </a:r>
            <a:r>
              <a:rPr dirty="0" sz="3000" spc="-15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3000" spc="155" b="1">
                <a:solidFill>
                  <a:srgbClr val="292929"/>
                </a:solidFill>
                <a:latin typeface="Arial"/>
                <a:cs typeface="Arial"/>
              </a:rPr>
              <a:t>-</a:t>
            </a:r>
            <a:r>
              <a:rPr dirty="0" sz="3000" spc="-15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3000" spc="25" b="1">
                <a:solidFill>
                  <a:srgbClr val="292929"/>
                </a:solidFill>
                <a:latin typeface="Arial"/>
                <a:cs typeface="Arial"/>
              </a:rPr>
              <a:t>Consumer</a:t>
            </a:r>
            <a:r>
              <a:rPr dirty="0" sz="3000" spc="-15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292929"/>
                </a:solidFill>
                <a:latin typeface="Arial"/>
                <a:cs typeface="Arial"/>
              </a:rPr>
              <a:t>Goods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1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6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8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1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36" y="3678852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2"/>
                </a:moveTo>
                <a:lnTo>
                  <a:pt x="485774" y="4722202"/>
                </a:lnTo>
                <a:lnTo>
                  <a:pt x="437762" y="4719825"/>
                </a:lnTo>
                <a:lnTo>
                  <a:pt x="390562" y="4712781"/>
                </a:lnTo>
                <a:lnTo>
                  <a:pt x="344494" y="4701204"/>
                </a:lnTo>
                <a:lnTo>
                  <a:pt x="299876" y="4685224"/>
                </a:lnTo>
                <a:lnTo>
                  <a:pt x="257028" y="4664974"/>
                </a:lnTo>
                <a:lnTo>
                  <a:pt x="216266" y="4640585"/>
                </a:lnTo>
                <a:lnTo>
                  <a:pt x="177911" y="4612191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5"/>
                </a:lnTo>
                <a:lnTo>
                  <a:pt x="57227" y="4465173"/>
                </a:lnTo>
                <a:lnTo>
                  <a:pt x="36977" y="4422325"/>
                </a:lnTo>
                <a:lnTo>
                  <a:pt x="20997" y="4377707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7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512901" y="0"/>
                </a:lnTo>
                <a:lnTo>
                  <a:pt x="6560914" y="2377"/>
                </a:lnTo>
                <a:lnTo>
                  <a:pt x="6608114" y="9420"/>
                </a:lnTo>
                <a:lnTo>
                  <a:pt x="6654182" y="20997"/>
                </a:lnTo>
                <a:lnTo>
                  <a:pt x="6698799" y="36977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80"/>
                </a:lnTo>
                <a:lnTo>
                  <a:pt x="6888666" y="177911"/>
                </a:lnTo>
                <a:lnTo>
                  <a:pt x="6917061" y="216266"/>
                </a:lnTo>
                <a:lnTo>
                  <a:pt x="6941449" y="257028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2"/>
                </a:lnTo>
                <a:lnTo>
                  <a:pt x="6998676" y="485774"/>
                </a:lnTo>
                <a:lnTo>
                  <a:pt x="6998676" y="4236427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7"/>
                </a:lnTo>
                <a:lnTo>
                  <a:pt x="6961699" y="4422325"/>
                </a:lnTo>
                <a:lnTo>
                  <a:pt x="6941449" y="4465173"/>
                </a:lnTo>
                <a:lnTo>
                  <a:pt x="6917061" y="4505935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1"/>
                </a:lnTo>
                <a:lnTo>
                  <a:pt x="6782410" y="4640585"/>
                </a:lnTo>
                <a:lnTo>
                  <a:pt x="6741648" y="4664974"/>
                </a:lnTo>
                <a:lnTo>
                  <a:pt x="6698799" y="4685224"/>
                </a:lnTo>
                <a:lnTo>
                  <a:pt x="6654182" y="4701204"/>
                </a:lnTo>
                <a:lnTo>
                  <a:pt x="6608114" y="4712781"/>
                </a:lnTo>
                <a:lnTo>
                  <a:pt x="6560914" y="4719825"/>
                </a:lnTo>
                <a:lnTo>
                  <a:pt x="6512901" y="4722202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00128" y="4315738"/>
            <a:ext cx="6908165" cy="335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0820">
              <a:lnSpc>
                <a:spcPct val="115700"/>
              </a:lnSpc>
              <a:spcBef>
                <a:spcPts val="100"/>
              </a:spcBef>
            </a:pPr>
            <a:r>
              <a:rPr dirty="0" sz="2700" spc="114" b="1">
                <a:latin typeface="Arial"/>
                <a:cs typeface="Arial"/>
              </a:rPr>
              <a:t>9. </a:t>
            </a:r>
            <a:r>
              <a:rPr dirty="0" sz="2700" spc="15" b="1">
                <a:latin typeface="Arial"/>
                <a:cs typeface="Arial"/>
              </a:rPr>
              <a:t>Which </a:t>
            </a:r>
            <a:r>
              <a:rPr dirty="0" sz="2700" spc="45" b="1">
                <a:latin typeface="Arial"/>
                <a:cs typeface="Arial"/>
              </a:rPr>
              <a:t>channel </a:t>
            </a:r>
            <a:r>
              <a:rPr dirty="0" sz="2700" spc="75" b="1">
                <a:latin typeface="Arial"/>
                <a:cs typeface="Arial"/>
              </a:rPr>
              <a:t>helped </a:t>
            </a:r>
            <a:r>
              <a:rPr dirty="0" sz="2700" spc="130" b="1">
                <a:latin typeface="Arial"/>
                <a:cs typeface="Arial"/>
              </a:rPr>
              <a:t>to </a:t>
            </a:r>
            <a:r>
              <a:rPr dirty="0" sz="2700" spc="20" b="1">
                <a:latin typeface="Arial"/>
                <a:cs typeface="Arial"/>
              </a:rPr>
              <a:t>bring </a:t>
            </a:r>
            <a:r>
              <a:rPr dirty="0" sz="2700" spc="75" b="1">
                <a:latin typeface="Arial"/>
                <a:cs typeface="Arial"/>
              </a:rPr>
              <a:t>more </a:t>
            </a:r>
            <a:r>
              <a:rPr dirty="0" sz="2700" spc="-740" b="1">
                <a:latin typeface="Arial"/>
                <a:cs typeface="Arial"/>
              </a:rPr>
              <a:t> </a:t>
            </a:r>
            <a:r>
              <a:rPr dirty="0" sz="2700" spc="-145" b="1">
                <a:latin typeface="Arial"/>
                <a:cs typeface="Arial"/>
              </a:rPr>
              <a:t>g</a:t>
            </a:r>
            <a:r>
              <a:rPr dirty="0" sz="2700" spc="80" b="1">
                <a:latin typeface="Arial"/>
                <a:cs typeface="Arial"/>
              </a:rPr>
              <a:t>r</a:t>
            </a:r>
            <a:r>
              <a:rPr dirty="0" sz="2700" spc="35" b="1">
                <a:latin typeface="Arial"/>
                <a:cs typeface="Arial"/>
              </a:rPr>
              <a:t>o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-165" b="1">
                <a:latin typeface="Arial"/>
                <a:cs typeface="Arial"/>
              </a:rPr>
              <a:t>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25" b="1">
                <a:latin typeface="Arial"/>
                <a:cs typeface="Arial"/>
              </a:rPr>
              <a:t>a</a:t>
            </a:r>
            <a:r>
              <a:rPr dirty="0" sz="2700" spc="80" b="1">
                <a:latin typeface="Arial"/>
                <a:cs typeface="Arial"/>
              </a:rPr>
              <a:t>l</a:t>
            </a:r>
            <a:r>
              <a:rPr dirty="0" sz="2700" spc="70" b="1">
                <a:latin typeface="Arial"/>
                <a:cs typeface="Arial"/>
              </a:rPr>
              <a:t>e</a:t>
            </a:r>
            <a:r>
              <a:rPr dirty="0" sz="2700" spc="-165" b="1">
                <a:latin typeface="Arial"/>
                <a:cs typeface="Arial"/>
              </a:rPr>
              <a:t>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i</a:t>
            </a:r>
            <a:r>
              <a:rPr dirty="0" sz="2700" spc="50" b="1">
                <a:latin typeface="Arial"/>
                <a:cs typeface="Arial"/>
              </a:rPr>
              <a:t>n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25" b="1">
                <a:latin typeface="Arial"/>
                <a:cs typeface="Arial"/>
              </a:rPr>
              <a:t>t</a:t>
            </a:r>
            <a:r>
              <a:rPr dirty="0" sz="2700" spc="45" b="1">
                <a:latin typeface="Arial"/>
                <a:cs typeface="Arial"/>
              </a:rPr>
              <a:t>h</a:t>
            </a:r>
            <a:r>
              <a:rPr dirty="0" sz="2700" spc="75" b="1">
                <a:latin typeface="Arial"/>
                <a:cs typeface="Arial"/>
              </a:rPr>
              <a:t>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45" b="1">
                <a:latin typeface="Arial"/>
                <a:cs typeface="Arial"/>
              </a:rPr>
              <a:t>f</a:t>
            </a:r>
            <a:r>
              <a:rPr dirty="0" sz="2700" spc="25" b="1">
                <a:latin typeface="Arial"/>
                <a:cs typeface="Arial"/>
              </a:rPr>
              <a:t>i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-10" b="1">
                <a:latin typeface="Arial"/>
                <a:cs typeface="Arial"/>
              </a:rPr>
              <a:t>c</a:t>
            </a:r>
            <a:r>
              <a:rPr dirty="0" sz="2700" spc="25" b="1">
                <a:latin typeface="Arial"/>
                <a:cs typeface="Arial"/>
              </a:rPr>
              <a:t>a</a:t>
            </a:r>
            <a:r>
              <a:rPr dirty="0" sz="2700" spc="85" b="1">
                <a:latin typeface="Arial"/>
                <a:cs typeface="Arial"/>
              </a:rPr>
              <a:t>l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y</a:t>
            </a:r>
            <a:r>
              <a:rPr dirty="0" sz="2700" spc="70" b="1">
                <a:latin typeface="Arial"/>
                <a:cs typeface="Arial"/>
              </a:rPr>
              <a:t>e</a:t>
            </a:r>
            <a:r>
              <a:rPr dirty="0" sz="2700" spc="25" b="1">
                <a:latin typeface="Arial"/>
                <a:cs typeface="Arial"/>
              </a:rPr>
              <a:t>a</a:t>
            </a:r>
            <a:r>
              <a:rPr dirty="0" sz="2700" spc="85" b="1">
                <a:latin typeface="Arial"/>
                <a:cs typeface="Arial"/>
              </a:rPr>
              <a:t>r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5" b="1">
                <a:latin typeface="Arial"/>
                <a:cs typeface="Arial"/>
              </a:rPr>
              <a:t>2</a:t>
            </a:r>
            <a:r>
              <a:rPr dirty="0" sz="2700" spc="375" b="1">
                <a:latin typeface="Arial"/>
                <a:cs typeface="Arial"/>
              </a:rPr>
              <a:t>0</a:t>
            </a:r>
            <a:r>
              <a:rPr dirty="0" sz="2700" spc="-5" b="1">
                <a:latin typeface="Arial"/>
                <a:cs typeface="Arial"/>
              </a:rPr>
              <a:t>2</a:t>
            </a:r>
            <a:r>
              <a:rPr dirty="0" sz="2700" spc="-80" b="1">
                <a:latin typeface="Arial"/>
                <a:cs typeface="Arial"/>
              </a:rPr>
              <a:t>1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a</a:t>
            </a:r>
            <a:r>
              <a:rPr dirty="0" sz="2700" spc="45" b="1">
                <a:latin typeface="Arial"/>
                <a:cs typeface="Arial"/>
              </a:rPr>
              <a:t>n</a:t>
            </a:r>
            <a:r>
              <a:rPr dirty="0" sz="2700" spc="90" b="1">
                <a:latin typeface="Arial"/>
                <a:cs typeface="Arial"/>
              </a:rPr>
              <a:t>d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25" b="1">
                <a:latin typeface="Arial"/>
                <a:cs typeface="Arial"/>
              </a:rPr>
              <a:t>t</a:t>
            </a:r>
            <a:r>
              <a:rPr dirty="0" sz="2700" spc="45" b="1">
                <a:latin typeface="Arial"/>
                <a:cs typeface="Arial"/>
              </a:rPr>
              <a:t>h</a:t>
            </a:r>
            <a:r>
              <a:rPr dirty="0" sz="2700" spc="75" b="1">
                <a:latin typeface="Arial"/>
                <a:cs typeface="Arial"/>
              </a:rPr>
              <a:t>e</a:t>
            </a:r>
            <a:endParaRPr sz="2700">
              <a:latin typeface="Arial"/>
              <a:cs typeface="Arial"/>
            </a:endParaRPr>
          </a:p>
          <a:p>
            <a:pPr algn="ctr" marL="335915" marR="328295">
              <a:lnSpc>
                <a:spcPct val="115700"/>
              </a:lnSpc>
            </a:pPr>
            <a:r>
              <a:rPr dirty="0" sz="2700" spc="55" b="1">
                <a:latin typeface="Arial"/>
                <a:cs typeface="Arial"/>
              </a:rPr>
              <a:t>percentage</a:t>
            </a:r>
            <a:r>
              <a:rPr dirty="0" sz="2700" spc="-135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of</a:t>
            </a:r>
            <a:r>
              <a:rPr dirty="0" sz="2700" spc="-130" b="1">
                <a:latin typeface="Arial"/>
                <a:cs typeface="Arial"/>
              </a:rPr>
              <a:t> </a:t>
            </a:r>
            <a:r>
              <a:rPr dirty="0" sz="2700" spc="45" b="1">
                <a:latin typeface="Arial"/>
                <a:cs typeface="Arial"/>
              </a:rPr>
              <a:t>contribution?</a:t>
            </a:r>
            <a:r>
              <a:rPr dirty="0" sz="2700" spc="-135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The</a:t>
            </a:r>
            <a:r>
              <a:rPr dirty="0" sz="2700" spc="-13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final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105" b="1">
                <a:latin typeface="Arial"/>
                <a:cs typeface="Arial"/>
              </a:rPr>
              <a:t>output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contains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these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fields,</a:t>
            </a:r>
            <a:endParaRPr sz="2700">
              <a:latin typeface="Arial"/>
              <a:cs typeface="Arial"/>
            </a:endParaRPr>
          </a:p>
          <a:p>
            <a:pPr algn="ctr" marL="2148840" marR="2060575">
              <a:lnSpc>
                <a:spcPct val="115700"/>
              </a:lnSpc>
              <a:spcBef>
                <a:spcPts val="5"/>
              </a:spcBef>
            </a:pPr>
            <a:r>
              <a:rPr dirty="0" sz="2700" spc="45" b="1">
                <a:latin typeface="Arial"/>
                <a:cs typeface="Arial"/>
              </a:rPr>
              <a:t>channel </a:t>
            </a:r>
            <a:r>
              <a:rPr dirty="0" sz="2700" spc="50" b="1">
                <a:latin typeface="Arial"/>
                <a:cs typeface="Arial"/>
              </a:rPr>
              <a:t> </a:t>
            </a:r>
            <a:r>
              <a:rPr dirty="0" sz="2700" spc="-145" b="1">
                <a:latin typeface="Arial"/>
                <a:cs typeface="Arial"/>
              </a:rPr>
              <a:t>g</a:t>
            </a:r>
            <a:r>
              <a:rPr dirty="0" sz="2700" spc="80" b="1">
                <a:latin typeface="Arial"/>
                <a:cs typeface="Arial"/>
              </a:rPr>
              <a:t>r</a:t>
            </a:r>
            <a:r>
              <a:rPr dirty="0" sz="2700" spc="35" b="1">
                <a:latin typeface="Arial"/>
                <a:cs typeface="Arial"/>
              </a:rPr>
              <a:t>o</a:t>
            </a:r>
            <a:r>
              <a:rPr dirty="0" sz="2700" spc="-170" b="1">
                <a:latin typeface="Arial"/>
                <a:cs typeface="Arial"/>
              </a:rPr>
              <a:t>ss</a:t>
            </a:r>
            <a:r>
              <a:rPr dirty="0" sz="2700" spc="-270" b="1">
                <a:latin typeface="Arial"/>
                <a:cs typeface="Arial"/>
              </a:rPr>
              <a:t>_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25" b="1">
                <a:latin typeface="Arial"/>
                <a:cs typeface="Arial"/>
              </a:rPr>
              <a:t>a</a:t>
            </a:r>
            <a:r>
              <a:rPr dirty="0" sz="2700" spc="80" b="1">
                <a:latin typeface="Arial"/>
                <a:cs typeface="Arial"/>
              </a:rPr>
              <a:t>l</a:t>
            </a:r>
            <a:r>
              <a:rPr dirty="0" sz="2700" spc="70" b="1">
                <a:latin typeface="Arial"/>
                <a:cs typeface="Arial"/>
              </a:rPr>
              <a:t>e</a:t>
            </a:r>
            <a:r>
              <a:rPr dirty="0" sz="2700" spc="-170" b="1">
                <a:latin typeface="Arial"/>
                <a:cs typeface="Arial"/>
              </a:rPr>
              <a:t>s</a:t>
            </a:r>
            <a:r>
              <a:rPr dirty="0" sz="2700" spc="-270" b="1">
                <a:latin typeface="Arial"/>
                <a:cs typeface="Arial"/>
              </a:rPr>
              <a:t>_</a:t>
            </a:r>
            <a:r>
              <a:rPr dirty="0" sz="2700" spc="105" b="1">
                <a:latin typeface="Arial"/>
                <a:cs typeface="Arial"/>
              </a:rPr>
              <a:t>m</a:t>
            </a:r>
            <a:r>
              <a:rPr dirty="0" sz="2700" spc="80" b="1">
                <a:latin typeface="Arial"/>
                <a:cs typeface="Arial"/>
              </a:rPr>
              <a:t>l</a:t>
            </a:r>
            <a:r>
              <a:rPr dirty="0" sz="2700" spc="30" b="1">
                <a:latin typeface="Arial"/>
                <a:cs typeface="Arial"/>
              </a:rPr>
              <a:t>n  </a:t>
            </a:r>
            <a:r>
              <a:rPr dirty="0" sz="2700" spc="55" b="1">
                <a:latin typeface="Arial"/>
                <a:cs typeface="Arial"/>
              </a:rPr>
              <a:t>percentage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14051" y="4839777"/>
            <a:ext cx="2609215" cy="1824989"/>
          </a:xfrm>
          <a:custGeom>
            <a:avLst/>
            <a:gdLst/>
            <a:ahLst/>
            <a:cxnLst/>
            <a:rect l="l" t="t" r="r" b="b"/>
            <a:pathLst>
              <a:path w="2609215" h="1824990">
                <a:moveTo>
                  <a:pt x="1604954" y="1824792"/>
                </a:moveTo>
                <a:lnTo>
                  <a:pt x="1604954" y="1322707"/>
                </a:lnTo>
                <a:lnTo>
                  <a:pt x="0" y="1322707"/>
                </a:lnTo>
                <a:lnTo>
                  <a:pt x="0" y="502084"/>
                </a:lnTo>
                <a:lnTo>
                  <a:pt x="1604954" y="502084"/>
                </a:lnTo>
                <a:lnTo>
                  <a:pt x="1604954" y="0"/>
                </a:lnTo>
                <a:lnTo>
                  <a:pt x="2609124" y="912396"/>
                </a:lnTo>
                <a:lnTo>
                  <a:pt x="1604954" y="1824792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3759" y="4628986"/>
            <a:ext cx="6915149" cy="22478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506" y="240696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692" y="179439"/>
            <a:ext cx="866774" cy="847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46935"/>
            <a:ext cx="1489211" cy="3240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19957" y="0"/>
            <a:ext cx="9368155" cy="8099425"/>
            <a:chOff x="8919957" y="0"/>
            <a:chExt cx="9368155" cy="80994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35042" y="0"/>
              <a:ext cx="2052957" cy="26451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9957" y="2641207"/>
              <a:ext cx="8343898" cy="54578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9081" y="2251712"/>
            <a:ext cx="112832" cy="1128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9081" y="4508355"/>
            <a:ext cx="112832" cy="1128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9081" y="6313670"/>
            <a:ext cx="112832" cy="1128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66734" y="2017393"/>
            <a:ext cx="6219825" cy="679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769">
              <a:lnSpc>
                <a:spcPct val="116100"/>
              </a:lnSpc>
              <a:spcBef>
                <a:spcPts val="100"/>
              </a:spcBef>
            </a:pPr>
            <a:r>
              <a:rPr dirty="0" sz="2550" spc="85" b="1">
                <a:latin typeface="Arial"/>
                <a:cs typeface="Arial"/>
              </a:rPr>
              <a:t>In </a:t>
            </a:r>
            <a:r>
              <a:rPr dirty="0" sz="2550" spc="110" b="1">
                <a:latin typeface="Arial"/>
                <a:cs typeface="Arial"/>
              </a:rPr>
              <a:t>the </a:t>
            </a:r>
            <a:r>
              <a:rPr dirty="0" sz="2550" spc="15" b="1">
                <a:latin typeface="Arial"/>
                <a:cs typeface="Arial"/>
              </a:rPr>
              <a:t>fiscal </a:t>
            </a:r>
            <a:r>
              <a:rPr dirty="0" sz="2550" spc="55" b="1">
                <a:latin typeface="Arial"/>
                <a:cs typeface="Arial"/>
              </a:rPr>
              <a:t>year </a:t>
            </a:r>
            <a:r>
              <a:rPr dirty="0" sz="2550" spc="50" b="1">
                <a:latin typeface="Arial"/>
                <a:cs typeface="Arial"/>
              </a:rPr>
              <a:t>2021, </a:t>
            </a:r>
            <a:r>
              <a:rPr dirty="0" sz="2550" spc="110" b="1">
                <a:latin typeface="Arial"/>
                <a:cs typeface="Arial"/>
              </a:rPr>
              <a:t>the </a:t>
            </a:r>
            <a:r>
              <a:rPr dirty="0" sz="2550" spc="50" b="1">
                <a:latin typeface="Arial"/>
                <a:cs typeface="Arial"/>
              </a:rPr>
              <a:t>Retailer </a:t>
            </a:r>
            <a:r>
              <a:rPr dirty="0" sz="2550" spc="55" b="1">
                <a:latin typeface="Arial"/>
                <a:cs typeface="Arial"/>
              </a:rPr>
              <a:t> </a:t>
            </a:r>
            <a:r>
              <a:rPr dirty="0" sz="2550" spc="-10" b="1">
                <a:latin typeface="Arial"/>
                <a:cs typeface="Arial"/>
              </a:rPr>
              <a:t>c</a:t>
            </a:r>
            <a:r>
              <a:rPr dirty="0" sz="2550" spc="45" b="1">
                <a:latin typeface="Arial"/>
                <a:cs typeface="Arial"/>
              </a:rPr>
              <a:t>h</a:t>
            </a:r>
            <a:r>
              <a:rPr dirty="0" sz="2550" spc="25" b="1">
                <a:latin typeface="Arial"/>
                <a:cs typeface="Arial"/>
              </a:rPr>
              <a:t>a</a:t>
            </a:r>
            <a:r>
              <a:rPr dirty="0" sz="2550" spc="45" b="1">
                <a:latin typeface="Arial"/>
                <a:cs typeface="Arial"/>
              </a:rPr>
              <a:t>nn</a:t>
            </a:r>
            <a:r>
              <a:rPr dirty="0" sz="2550" spc="70" b="1">
                <a:latin typeface="Arial"/>
                <a:cs typeface="Arial"/>
              </a:rPr>
              <a:t>e</a:t>
            </a:r>
            <a:r>
              <a:rPr dirty="0" sz="2550" spc="80" b="1">
                <a:latin typeface="Arial"/>
                <a:cs typeface="Arial"/>
              </a:rPr>
              <a:t>l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70" b="1">
                <a:latin typeface="Arial"/>
                <a:cs typeface="Arial"/>
              </a:rPr>
              <a:t>e</a:t>
            </a:r>
            <a:r>
              <a:rPr dirty="0" sz="2550" spc="100" b="1">
                <a:latin typeface="Arial"/>
                <a:cs typeface="Arial"/>
              </a:rPr>
              <a:t>m</a:t>
            </a:r>
            <a:r>
              <a:rPr dirty="0" sz="2550" spc="70" b="1">
                <a:latin typeface="Arial"/>
                <a:cs typeface="Arial"/>
              </a:rPr>
              <a:t>e</a:t>
            </a:r>
            <a:r>
              <a:rPr dirty="0" sz="2550" spc="80" b="1">
                <a:latin typeface="Arial"/>
                <a:cs typeface="Arial"/>
              </a:rPr>
              <a:t>r</a:t>
            </a:r>
            <a:r>
              <a:rPr dirty="0" sz="2550" spc="-135" b="1">
                <a:latin typeface="Arial"/>
                <a:cs typeface="Arial"/>
              </a:rPr>
              <a:t>g</a:t>
            </a:r>
            <a:r>
              <a:rPr dirty="0" sz="2550" spc="70" b="1">
                <a:latin typeface="Arial"/>
                <a:cs typeface="Arial"/>
              </a:rPr>
              <a:t>e</a:t>
            </a:r>
            <a:r>
              <a:rPr dirty="0" sz="2550" spc="85" b="1">
                <a:latin typeface="Arial"/>
                <a:cs typeface="Arial"/>
              </a:rPr>
              <a:t>d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25" b="1">
                <a:latin typeface="Arial"/>
                <a:cs typeface="Arial"/>
              </a:rPr>
              <a:t>a</a:t>
            </a:r>
            <a:r>
              <a:rPr dirty="0" sz="2550" spc="-155" b="1">
                <a:latin typeface="Arial"/>
                <a:cs typeface="Arial"/>
              </a:rPr>
              <a:t>s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210" b="1">
                <a:latin typeface="Arial"/>
                <a:cs typeface="Arial"/>
              </a:rPr>
              <a:t>t</a:t>
            </a:r>
            <a:r>
              <a:rPr dirty="0" sz="2550" spc="45" b="1">
                <a:latin typeface="Arial"/>
                <a:cs typeface="Arial"/>
              </a:rPr>
              <a:t>h</a:t>
            </a:r>
            <a:r>
              <a:rPr dirty="0" sz="2550" spc="75" b="1">
                <a:latin typeface="Arial"/>
                <a:cs typeface="Arial"/>
              </a:rPr>
              <a:t>e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80" b="1">
                <a:latin typeface="Arial"/>
                <a:cs typeface="Arial"/>
              </a:rPr>
              <a:t>p</a:t>
            </a:r>
            <a:r>
              <a:rPr dirty="0" sz="2550" spc="80" b="1">
                <a:latin typeface="Arial"/>
                <a:cs typeface="Arial"/>
              </a:rPr>
              <a:t>r</a:t>
            </a:r>
            <a:r>
              <a:rPr dirty="0" sz="2550" spc="30" b="1">
                <a:latin typeface="Arial"/>
                <a:cs typeface="Arial"/>
              </a:rPr>
              <a:t>i</a:t>
            </a:r>
            <a:r>
              <a:rPr dirty="0" sz="2550" spc="100" b="1">
                <a:latin typeface="Arial"/>
                <a:cs typeface="Arial"/>
              </a:rPr>
              <a:t>m</a:t>
            </a:r>
            <a:r>
              <a:rPr dirty="0" sz="2550" spc="25" b="1">
                <a:latin typeface="Arial"/>
                <a:cs typeface="Arial"/>
              </a:rPr>
              <a:t>a</a:t>
            </a:r>
            <a:r>
              <a:rPr dirty="0" sz="2550" spc="80" b="1">
                <a:latin typeface="Arial"/>
                <a:cs typeface="Arial"/>
              </a:rPr>
              <a:t>r</a:t>
            </a:r>
            <a:r>
              <a:rPr dirty="0" sz="2550" spc="55" b="1">
                <a:latin typeface="Arial"/>
                <a:cs typeface="Arial"/>
              </a:rPr>
              <a:t>y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80" b="1">
                <a:latin typeface="Arial"/>
                <a:cs typeface="Arial"/>
              </a:rPr>
              <a:t>d</a:t>
            </a:r>
            <a:r>
              <a:rPr dirty="0" sz="2550" spc="80" b="1">
                <a:latin typeface="Arial"/>
                <a:cs typeface="Arial"/>
              </a:rPr>
              <a:t>r</a:t>
            </a:r>
            <a:r>
              <a:rPr dirty="0" sz="2550" spc="30" b="1">
                <a:latin typeface="Arial"/>
                <a:cs typeface="Arial"/>
              </a:rPr>
              <a:t>i</a:t>
            </a:r>
            <a:r>
              <a:rPr dirty="0" sz="2550" spc="50" b="1">
                <a:latin typeface="Arial"/>
                <a:cs typeface="Arial"/>
              </a:rPr>
              <a:t>v</a:t>
            </a:r>
            <a:r>
              <a:rPr dirty="0" sz="2550" spc="70" b="1">
                <a:latin typeface="Arial"/>
                <a:cs typeface="Arial"/>
              </a:rPr>
              <a:t>e</a:t>
            </a:r>
            <a:r>
              <a:rPr dirty="0" sz="2550" spc="65" b="1">
                <a:latin typeface="Arial"/>
                <a:cs typeface="Arial"/>
              </a:rPr>
              <a:t>r  </a:t>
            </a:r>
            <a:r>
              <a:rPr dirty="0" sz="2550" spc="30" b="1">
                <a:latin typeface="Arial"/>
                <a:cs typeface="Arial"/>
              </a:rPr>
              <a:t>o</a:t>
            </a:r>
            <a:r>
              <a:rPr dirty="0" sz="2550" spc="140" b="1">
                <a:latin typeface="Arial"/>
                <a:cs typeface="Arial"/>
              </a:rPr>
              <a:t>f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-135" b="1">
                <a:latin typeface="Arial"/>
                <a:cs typeface="Arial"/>
              </a:rPr>
              <a:t>g</a:t>
            </a:r>
            <a:r>
              <a:rPr dirty="0" sz="2550" spc="80" b="1">
                <a:latin typeface="Arial"/>
                <a:cs typeface="Arial"/>
              </a:rPr>
              <a:t>r</a:t>
            </a:r>
            <a:r>
              <a:rPr dirty="0" sz="2550" spc="30" b="1">
                <a:latin typeface="Arial"/>
                <a:cs typeface="Arial"/>
              </a:rPr>
              <a:t>o</a:t>
            </a:r>
            <a:r>
              <a:rPr dirty="0" sz="2550" spc="-160" b="1">
                <a:latin typeface="Arial"/>
                <a:cs typeface="Arial"/>
              </a:rPr>
              <a:t>s</a:t>
            </a:r>
            <a:r>
              <a:rPr dirty="0" sz="2550" spc="-155" b="1">
                <a:latin typeface="Arial"/>
                <a:cs typeface="Arial"/>
              </a:rPr>
              <a:t>s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-160" b="1">
                <a:latin typeface="Arial"/>
                <a:cs typeface="Arial"/>
              </a:rPr>
              <a:t>s</a:t>
            </a:r>
            <a:r>
              <a:rPr dirty="0" sz="2550" spc="25" b="1">
                <a:latin typeface="Arial"/>
                <a:cs typeface="Arial"/>
              </a:rPr>
              <a:t>a</a:t>
            </a:r>
            <a:r>
              <a:rPr dirty="0" sz="2550" spc="80" b="1">
                <a:latin typeface="Arial"/>
                <a:cs typeface="Arial"/>
              </a:rPr>
              <a:t>l</a:t>
            </a:r>
            <a:r>
              <a:rPr dirty="0" sz="2550" spc="70" b="1">
                <a:latin typeface="Arial"/>
                <a:cs typeface="Arial"/>
              </a:rPr>
              <a:t>e</a:t>
            </a:r>
            <a:r>
              <a:rPr dirty="0" sz="2550" spc="-160" b="1">
                <a:latin typeface="Arial"/>
                <a:cs typeface="Arial"/>
              </a:rPr>
              <a:t>s</a:t>
            </a:r>
            <a:r>
              <a:rPr dirty="0" sz="2550" b="1">
                <a:latin typeface="Arial"/>
                <a:cs typeface="Arial"/>
              </a:rPr>
              <a:t>,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-10" b="1">
                <a:latin typeface="Arial"/>
                <a:cs typeface="Arial"/>
              </a:rPr>
              <a:t>c</a:t>
            </a:r>
            <a:r>
              <a:rPr dirty="0" sz="2550" spc="30" b="1">
                <a:latin typeface="Arial"/>
                <a:cs typeface="Arial"/>
              </a:rPr>
              <a:t>o</a:t>
            </a:r>
            <a:r>
              <a:rPr dirty="0" sz="2550" spc="45" b="1">
                <a:latin typeface="Arial"/>
                <a:cs typeface="Arial"/>
              </a:rPr>
              <a:t>n</a:t>
            </a:r>
            <a:r>
              <a:rPr dirty="0" sz="2550" spc="210" b="1">
                <a:latin typeface="Arial"/>
                <a:cs typeface="Arial"/>
              </a:rPr>
              <a:t>t</a:t>
            </a:r>
            <a:r>
              <a:rPr dirty="0" sz="2550" spc="80" b="1">
                <a:latin typeface="Arial"/>
                <a:cs typeface="Arial"/>
              </a:rPr>
              <a:t>r</a:t>
            </a:r>
            <a:r>
              <a:rPr dirty="0" sz="2550" spc="30" b="1">
                <a:latin typeface="Arial"/>
                <a:cs typeface="Arial"/>
              </a:rPr>
              <a:t>i</a:t>
            </a:r>
            <a:r>
              <a:rPr dirty="0" sz="2550" spc="80" b="1">
                <a:latin typeface="Arial"/>
                <a:cs typeface="Arial"/>
              </a:rPr>
              <a:t>b</a:t>
            </a:r>
            <a:r>
              <a:rPr dirty="0" sz="2550" spc="25" b="1">
                <a:latin typeface="Arial"/>
                <a:cs typeface="Arial"/>
              </a:rPr>
              <a:t>u</a:t>
            </a:r>
            <a:r>
              <a:rPr dirty="0" sz="2550" spc="210" b="1">
                <a:latin typeface="Arial"/>
                <a:cs typeface="Arial"/>
              </a:rPr>
              <a:t>t</a:t>
            </a:r>
            <a:r>
              <a:rPr dirty="0" sz="2550" spc="30" b="1">
                <a:latin typeface="Arial"/>
                <a:cs typeface="Arial"/>
              </a:rPr>
              <a:t>i</a:t>
            </a:r>
            <a:r>
              <a:rPr dirty="0" sz="2550" spc="45" b="1">
                <a:latin typeface="Arial"/>
                <a:cs typeface="Arial"/>
              </a:rPr>
              <a:t>n</a:t>
            </a:r>
            <a:r>
              <a:rPr dirty="0" sz="2550" spc="-130" b="1">
                <a:latin typeface="Arial"/>
                <a:cs typeface="Arial"/>
              </a:rPr>
              <a:t>g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20" b="1">
                <a:latin typeface="Arial"/>
                <a:cs typeface="Arial"/>
              </a:rPr>
              <a:t>a  </a:t>
            </a:r>
            <a:r>
              <a:rPr dirty="0" sz="2550" spc="25" b="1">
                <a:latin typeface="Arial"/>
                <a:cs typeface="Arial"/>
              </a:rPr>
              <a:t>significant</a:t>
            </a:r>
            <a:r>
              <a:rPr dirty="0" sz="2550" spc="-125" b="1">
                <a:latin typeface="Arial"/>
                <a:cs typeface="Arial"/>
              </a:rPr>
              <a:t> </a:t>
            </a:r>
            <a:r>
              <a:rPr dirty="0" sz="2550" spc="50" b="1">
                <a:latin typeface="Arial"/>
                <a:cs typeface="Arial"/>
              </a:rPr>
              <a:t>percentage</a:t>
            </a:r>
            <a:r>
              <a:rPr dirty="0" sz="2550" spc="-120" b="1">
                <a:latin typeface="Arial"/>
                <a:cs typeface="Arial"/>
              </a:rPr>
              <a:t> </a:t>
            </a:r>
            <a:r>
              <a:rPr dirty="0" sz="2550" spc="85" b="1">
                <a:latin typeface="Arial"/>
                <a:cs typeface="Arial"/>
              </a:rPr>
              <a:t>of</a:t>
            </a:r>
            <a:r>
              <a:rPr dirty="0" sz="2550" spc="-120" b="1">
                <a:latin typeface="Arial"/>
                <a:cs typeface="Arial"/>
              </a:rPr>
              <a:t> </a:t>
            </a:r>
            <a:r>
              <a:rPr dirty="0" sz="2550" spc="-5" b="1">
                <a:latin typeface="Arial"/>
                <a:cs typeface="Arial"/>
              </a:rPr>
              <a:t>73.23%</a:t>
            </a:r>
            <a:r>
              <a:rPr dirty="0" sz="2550" spc="-120" b="1">
                <a:latin typeface="Arial"/>
                <a:cs typeface="Arial"/>
              </a:rPr>
              <a:t> </a:t>
            </a:r>
            <a:r>
              <a:rPr dirty="0" sz="2550" spc="125" b="1">
                <a:latin typeface="Arial"/>
                <a:cs typeface="Arial"/>
              </a:rPr>
              <a:t>to</a:t>
            </a:r>
            <a:r>
              <a:rPr dirty="0" sz="2550" spc="-120" b="1">
                <a:latin typeface="Arial"/>
                <a:cs typeface="Arial"/>
              </a:rPr>
              <a:t> </a:t>
            </a:r>
            <a:r>
              <a:rPr dirty="0" sz="2550" spc="110" b="1">
                <a:latin typeface="Arial"/>
                <a:cs typeface="Arial"/>
              </a:rPr>
              <a:t>the </a:t>
            </a:r>
            <a:r>
              <a:rPr dirty="0" sz="2550" spc="-695" b="1">
                <a:latin typeface="Arial"/>
                <a:cs typeface="Arial"/>
              </a:rPr>
              <a:t> </a:t>
            </a:r>
            <a:r>
              <a:rPr dirty="0" sz="2550" spc="25" b="1">
                <a:latin typeface="Arial"/>
                <a:cs typeface="Arial"/>
              </a:rPr>
              <a:t>company's</a:t>
            </a:r>
            <a:r>
              <a:rPr dirty="0" sz="2550" spc="-114" b="1">
                <a:latin typeface="Arial"/>
                <a:cs typeface="Arial"/>
              </a:rPr>
              <a:t> </a:t>
            </a:r>
            <a:r>
              <a:rPr dirty="0" sz="2550" spc="50" b="1">
                <a:latin typeface="Arial"/>
                <a:cs typeface="Arial"/>
              </a:rPr>
              <a:t>revenue.</a:t>
            </a: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</a:pPr>
            <a:r>
              <a:rPr dirty="0" sz="2550" spc="20" b="1">
                <a:latin typeface="Arial"/>
                <a:cs typeface="Arial"/>
              </a:rPr>
              <a:t>On </a:t>
            </a:r>
            <a:r>
              <a:rPr dirty="0" sz="2550" spc="110" b="1">
                <a:latin typeface="Arial"/>
                <a:cs typeface="Arial"/>
              </a:rPr>
              <a:t>the </a:t>
            </a:r>
            <a:r>
              <a:rPr dirty="0" sz="2550" spc="90" b="1">
                <a:latin typeface="Arial"/>
                <a:cs typeface="Arial"/>
              </a:rPr>
              <a:t>other </a:t>
            </a:r>
            <a:r>
              <a:rPr dirty="0" sz="2550" spc="40" b="1">
                <a:latin typeface="Arial"/>
                <a:cs typeface="Arial"/>
              </a:rPr>
              <a:t>hand, </a:t>
            </a:r>
            <a:r>
              <a:rPr dirty="0" sz="2550" spc="110" b="1">
                <a:latin typeface="Arial"/>
                <a:cs typeface="Arial"/>
              </a:rPr>
              <a:t>the </a:t>
            </a:r>
            <a:r>
              <a:rPr dirty="0" sz="2550" spc="65" b="1">
                <a:latin typeface="Arial"/>
                <a:cs typeface="Arial"/>
              </a:rPr>
              <a:t>Distributor </a:t>
            </a:r>
            <a:r>
              <a:rPr dirty="0" sz="2550" spc="70" b="1">
                <a:latin typeface="Arial"/>
                <a:cs typeface="Arial"/>
              </a:rPr>
              <a:t> </a:t>
            </a:r>
            <a:r>
              <a:rPr dirty="0" sz="2550" spc="40" b="1">
                <a:latin typeface="Arial"/>
                <a:cs typeface="Arial"/>
              </a:rPr>
              <a:t>channel </a:t>
            </a:r>
            <a:r>
              <a:rPr dirty="0" sz="2550" spc="50" b="1">
                <a:latin typeface="Arial"/>
                <a:cs typeface="Arial"/>
              </a:rPr>
              <a:t>had </a:t>
            </a:r>
            <a:r>
              <a:rPr dirty="0" sz="2550" spc="30" b="1">
                <a:latin typeface="Arial"/>
                <a:cs typeface="Arial"/>
              </a:rPr>
              <a:t>a </a:t>
            </a:r>
            <a:r>
              <a:rPr dirty="0" sz="2550" spc="65" b="1">
                <a:latin typeface="Arial"/>
                <a:cs typeface="Arial"/>
              </a:rPr>
              <a:t>comparatively </a:t>
            </a:r>
            <a:r>
              <a:rPr dirty="0" sz="2550" spc="55" b="1">
                <a:latin typeface="Arial"/>
                <a:cs typeface="Arial"/>
              </a:rPr>
              <a:t>lower </a:t>
            </a:r>
            <a:r>
              <a:rPr dirty="0" sz="2550" spc="60" b="1">
                <a:latin typeface="Arial"/>
                <a:cs typeface="Arial"/>
              </a:rPr>
              <a:t> </a:t>
            </a:r>
            <a:r>
              <a:rPr dirty="0" sz="2550" spc="70" b="1">
                <a:latin typeface="Arial"/>
                <a:cs typeface="Arial"/>
              </a:rPr>
              <a:t>contribution</a:t>
            </a:r>
            <a:r>
              <a:rPr dirty="0" sz="2550" spc="-125" b="1">
                <a:latin typeface="Arial"/>
                <a:cs typeface="Arial"/>
              </a:rPr>
              <a:t> </a:t>
            </a:r>
            <a:r>
              <a:rPr dirty="0" sz="2550" spc="85" b="1">
                <a:latin typeface="Arial"/>
                <a:cs typeface="Arial"/>
              </a:rPr>
              <a:t>of</a:t>
            </a:r>
            <a:r>
              <a:rPr dirty="0" sz="2550" spc="-125" b="1">
                <a:latin typeface="Arial"/>
                <a:cs typeface="Arial"/>
              </a:rPr>
              <a:t> </a:t>
            </a:r>
            <a:r>
              <a:rPr dirty="0" sz="2550" spc="-30" b="1">
                <a:latin typeface="Arial"/>
                <a:cs typeface="Arial"/>
              </a:rPr>
              <a:t>11.3%</a:t>
            </a:r>
            <a:r>
              <a:rPr dirty="0" sz="2550" spc="-125" b="1">
                <a:latin typeface="Arial"/>
                <a:cs typeface="Arial"/>
              </a:rPr>
              <a:t> </a:t>
            </a:r>
            <a:r>
              <a:rPr dirty="0" sz="2550" spc="125" b="1">
                <a:latin typeface="Arial"/>
                <a:cs typeface="Arial"/>
              </a:rPr>
              <a:t>to</a:t>
            </a:r>
            <a:r>
              <a:rPr dirty="0" sz="2550" spc="-125" b="1">
                <a:latin typeface="Arial"/>
                <a:cs typeface="Arial"/>
              </a:rPr>
              <a:t> </a:t>
            </a:r>
            <a:r>
              <a:rPr dirty="0" sz="2550" spc="110" b="1">
                <a:latin typeface="Arial"/>
                <a:cs typeface="Arial"/>
              </a:rPr>
              <a:t>the</a:t>
            </a:r>
            <a:r>
              <a:rPr dirty="0" sz="2550" spc="-120" b="1">
                <a:latin typeface="Arial"/>
                <a:cs typeface="Arial"/>
              </a:rPr>
              <a:t> </a:t>
            </a:r>
            <a:r>
              <a:rPr dirty="0" sz="2550" spc="25" b="1">
                <a:latin typeface="Arial"/>
                <a:cs typeface="Arial"/>
              </a:rPr>
              <a:t>company's </a:t>
            </a:r>
            <a:r>
              <a:rPr dirty="0" sz="2550" spc="-695" b="1">
                <a:latin typeface="Arial"/>
                <a:cs typeface="Arial"/>
              </a:rPr>
              <a:t> </a:t>
            </a:r>
            <a:r>
              <a:rPr dirty="0" sz="2550" spc="-70" b="1">
                <a:latin typeface="Arial"/>
                <a:cs typeface="Arial"/>
              </a:rPr>
              <a:t>gross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-30" b="1">
                <a:latin typeface="Arial"/>
                <a:cs typeface="Arial"/>
              </a:rPr>
              <a:t>sales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40" b="1">
                <a:latin typeface="Arial"/>
                <a:cs typeface="Arial"/>
              </a:rPr>
              <a:t>in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110" b="1">
                <a:latin typeface="Arial"/>
                <a:cs typeface="Arial"/>
              </a:rPr>
              <a:t>the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10" b="1">
                <a:latin typeface="Arial"/>
                <a:cs typeface="Arial"/>
              </a:rPr>
              <a:t>same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15" b="1">
                <a:latin typeface="Arial"/>
                <a:cs typeface="Arial"/>
              </a:rPr>
              <a:t>fiscal</a:t>
            </a:r>
            <a:r>
              <a:rPr dirty="0" sz="2550" spc="-110" b="1">
                <a:latin typeface="Arial"/>
                <a:cs typeface="Arial"/>
              </a:rPr>
              <a:t> </a:t>
            </a:r>
            <a:r>
              <a:rPr dirty="0" sz="2550" spc="40" b="1">
                <a:latin typeface="Arial"/>
                <a:cs typeface="Arial"/>
              </a:rPr>
              <a:t>year.</a:t>
            </a:r>
            <a:endParaRPr sz="2550">
              <a:latin typeface="Arial"/>
              <a:cs typeface="Arial"/>
            </a:endParaRPr>
          </a:p>
          <a:p>
            <a:pPr marL="12700" marR="492759">
              <a:lnSpc>
                <a:spcPct val="116100"/>
              </a:lnSpc>
            </a:pPr>
            <a:r>
              <a:rPr dirty="0" sz="2550" spc="20" b="1">
                <a:latin typeface="Arial"/>
                <a:cs typeface="Arial"/>
              </a:rPr>
              <a:t>The </a:t>
            </a:r>
            <a:r>
              <a:rPr dirty="0" sz="2550" spc="50" b="1">
                <a:latin typeface="Arial"/>
                <a:cs typeface="Arial"/>
              </a:rPr>
              <a:t>Retailer </a:t>
            </a:r>
            <a:r>
              <a:rPr dirty="0" sz="2550" spc="20" b="1">
                <a:latin typeface="Arial"/>
                <a:cs typeface="Arial"/>
              </a:rPr>
              <a:t>channel's </a:t>
            </a:r>
            <a:r>
              <a:rPr dirty="0" sz="2550" spc="10" b="1">
                <a:latin typeface="Arial"/>
                <a:cs typeface="Arial"/>
              </a:rPr>
              <a:t>strong </a:t>
            </a:r>
            <a:r>
              <a:rPr dirty="0" sz="2550" spc="15" b="1">
                <a:latin typeface="Arial"/>
                <a:cs typeface="Arial"/>
              </a:rPr>
              <a:t> </a:t>
            </a:r>
            <a:r>
              <a:rPr dirty="0" sz="2550" spc="65" b="1">
                <a:latin typeface="Arial"/>
                <a:cs typeface="Arial"/>
              </a:rPr>
              <a:t>performance </a:t>
            </a:r>
            <a:r>
              <a:rPr dirty="0" sz="2550" spc="5" b="1">
                <a:latin typeface="Arial"/>
                <a:cs typeface="Arial"/>
              </a:rPr>
              <a:t>highlights </a:t>
            </a:r>
            <a:r>
              <a:rPr dirty="0" sz="2550" spc="30" b="1">
                <a:latin typeface="Arial"/>
                <a:cs typeface="Arial"/>
              </a:rPr>
              <a:t>its </a:t>
            </a:r>
            <a:r>
              <a:rPr dirty="0" sz="2550" spc="35" b="1">
                <a:latin typeface="Arial"/>
                <a:cs typeface="Arial"/>
              </a:rPr>
              <a:t> </a:t>
            </a:r>
            <a:r>
              <a:rPr dirty="0" sz="2550" spc="45" b="1">
                <a:latin typeface="Arial"/>
                <a:cs typeface="Arial"/>
              </a:rPr>
              <a:t>effectiveness</a:t>
            </a:r>
            <a:r>
              <a:rPr dirty="0" sz="2550" spc="-125" b="1">
                <a:latin typeface="Arial"/>
                <a:cs typeface="Arial"/>
              </a:rPr>
              <a:t> </a:t>
            </a:r>
            <a:r>
              <a:rPr dirty="0" sz="2550" spc="40" b="1">
                <a:latin typeface="Arial"/>
                <a:cs typeface="Arial"/>
              </a:rPr>
              <a:t>in</a:t>
            </a:r>
            <a:r>
              <a:rPr dirty="0" sz="2550" spc="-125" b="1">
                <a:latin typeface="Arial"/>
                <a:cs typeface="Arial"/>
              </a:rPr>
              <a:t> </a:t>
            </a:r>
            <a:r>
              <a:rPr dirty="0" sz="2550" spc="20" b="1">
                <a:latin typeface="Arial"/>
                <a:cs typeface="Arial"/>
              </a:rPr>
              <a:t>reaching</a:t>
            </a:r>
            <a:r>
              <a:rPr dirty="0" sz="2550" spc="-120" b="1">
                <a:latin typeface="Arial"/>
                <a:cs typeface="Arial"/>
              </a:rPr>
              <a:t> </a:t>
            </a:r>
            <a:r>
              <a:rPr dirty="0" sz="2550" spc="20" b="1">
                <a:latin typeface="Arial"/>
                <a:cs typeface="Arial"/>
              </a:rPr>
              <a:t>customers </a:t>
            </a:r>
            <a:r>
              <a:rPr dirty="0" sz="2550" spc="-695" b="1">
                <a:latin typeface="Arial"/>
                <a:cs typeface="Arial"/>
              </a:rPr>
              <a:t> </a:t>
            </a:r>
            <a:r>
              <a:rPr dirty="0" sz="2550" spc="50" b="1">
                <a:latin typeface="Arial"/>
                <a:cs typeface="Arial"/>
              </a:rPr>
              <a:t>and </a:t>
            </a:r>
            <a:r>
              <a:rPr dirty="0" sz="2550" spc="25" b="1">
                <a:latin typeface="Arial"/>
                <a:cs typeface="Arial"/>
              </a:rPr>
              <a:t>driving </a:t>
            </a:r>
            <a:r>
              <a:rPr dirty="0" sz="2550" spc="-25" b="1">
                <a:latin typeface="Arial"/>
                <a:cs typeface="Arial"/>
              </a:rPr>
              <a:t>sales, </a:t>
            </a:r>
            <a:r>
              <a:rPr dirty="0" sz="2550" spc="15" b="1">
                <a:latin typeface="Arial"/>
                <a:cs typeface="Arial"/>
              </a:rPr>
              <a:t>underscoring </a:t>
            </a:r>
            <a:r>
              <a:rPr dirty="0" sz="2550" spc="30" b="1">
                <a:latin typeface="Arial"/>
                <a:cs typeface="Arial"/>
              </a:rPr>
              <a:t>its </a:t>
            </a:r>
            <a:r>
              <a:rPr dirty="0" sz="2550" spc="35" b="1">
                <a:latin typeface="Arial"/>
                <a:cs typeface="Arial"/>
              </a:rPr>
              <a:t> </a:t>
            </a:r>
            <a:r>
              <a:rPr dirty="0" sz="2550" spc="65" b="1">
                <a:latin typeface="Arial"/>
                <a:cs typeface="Arial"/>
              </a:rPr>
              <a:t>importance </a:t>
            </a:r>
            <a:r>
              <a:rPr dirty="0" sz="2550" spc="40" b="1">
                <a:latin typeface="Arial"/>
                <a:cs typeface="Arial"/>
              </a:rPr>
              <a:t>in </a:t>
            </a:r>
            <a:r>
              <a:rPr dirty="0" sz="2550" spc="65" b="1">
                <a:latin typeface="Arial"/>
                <a:cs typeface="Arial"/>
              </a:rPr>
              <a:t>Atliq </a:t>
            </a:r>
            <a:r>
              <a:rPr dirty="0" sz="2550" spc="-25" b="1">
                <a:latin typeface="Arial"/>
                <a:cs typeface="Arial"/>
              </a:rPr>
              <a:t>Exclusive's </a:t>
            </a:r>
            <a:r>
              <a:rPr dirty="0" sz="2550" spc="-20" b="1">
                <a:latin typeface="Arial"/>
                <a:cs typeface="Arial"/>
              </a:rPr>
              <a:t> </a:t>
            </a:r>
            <a:r>
              <a:rPr dirty="0" sz="2550" spc="-30" b="1">
                <a:latin typeface="Arial"/>
                <a:cs typeface="Arial"/>
              </a:rPr>
              <a:t>business</a:t>
            </a:r>
            <a:r>
              <a:rPr dirty="0" sz="2550" spc="-114" b="1">
                <a:latin typeface="Arial"/>
                <a:cs typeface="Arial"/>
              </a:rPr>
              <a:t> </a:t>
            </a:r>
            <a:r>
              <a:rPr dirty="0" sz="2550" spc="40" b="1">
                <a:latin typeface="Arial"/>
                <a:cs typeface="Arial"/>
              </a:rPr>
              <a:t>strategy.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1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6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8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1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36" y="3678848"/>
            <a:ext cx="6998970" cy="4894580"/>
          </a:xfrm>
          <a:custGeom>
            <a:avLst/>
            <a:gdLst/>
            <a:ahLst/>
            <a:cxnLst/>
            <a:rect l="l" t="t" r="r" b="b"/>
            <a:pathLst>
              <a:path w="6998970" h="4894580">
                <a:moveTo>
                  <a:pt x="6512901" y="4894186"/>
                </a:moveTo>
                <a:lnTo>
                  <a:pt x="485774" y="4894186"/>
                </a:lnTo>
                <a:lnTo>
                  <a:pt x="437762" y="4891808"/>
                </a:lnTo>
                <a:lnTo>
                  <a:pt x="390562" y="4884765"/>
                </a:lnTo>
                <a:lnTo>
                  <a:pt x="344494" y="4873188"/>
                </a:lnTo>
                <a:lnTo>
                  <a:pt x="299876" y="4857208"/>
                </a:lnTo>
                <a:lnTo>
                  <a:pt x="257028" y="4836958"/>
                </a:lnTo>
                <a:lnTo>
                  <a:pt x="216266" y="4812569"/>
                </a:lnTo>
                <a:lnTo>
                  <a:pt x="177911" y="4784174"/>
                </a:lnTo>
                <a:lnTo>
                  <a:pt x="142280" y="4751905"/>
                </a:lnTo>
                <a:lnTo>
                  <a:pt x="110010" y="4716274"/>
                </a:lnTo>
                <a:lnTo>
                  <a:pt x="81615" y="4677919"/>
                </a:lnTo>
                <a:lnTo>
                  <a:pt x="57227" y="4637157"/>
                </a:lnTo>
                <a:lnTo>
                  <a:pt x="36977" y="4594308"/>
                </a:lnTo>
                <a:lnTo>
                  <a:pt x="20997" y="4549691"/>
                </a:lnTo>
                <a:lnTo>
                  <a:pt x="9420" y="4503623"/>
                </a:lnTo>
                <a:lnTo>
                  <a:pt x="2377" y="4456423"/>
                </a:lnTo>
                <a:lnTo>
                  <a:pt x="0" y="4408411"/>
                </a:lnTo>
                <a:lnTo>
                  <a:pt x="0" y="485773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6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6" y="0"/>
                </a:lnTo>
                <a:lnTo>
                  <a:pt x="6512910" y="0"/>
                </a:lnTo>
                <a:lnTo>
                  <a:pt x="6560914" y="2376"/>
                </a:lnTo>
                <a:lnTo>
                  <a:pt x="6608114" y="9419"/>
                </a:lnTo>
                <a:lnTo>
                  <a:pt x="6654182" y="20997"/>
                </a:lnTo>
                <a:lnTo>
                  <a:pt x="6698799" y="36976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79"/>
                </a:lnTo>
                <a:lnTo>
                  <a:pt x="6888666" y="177910"/>
                </a:lnTo>
                <a:lnTo>
                  <a:pt x="6917061" y="216266"/>
                </a:lnTo>
                <a:lnTo>
                  <a:pt x="6941449" y="257027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1"/>
                </a:lnTo>
                <a:lnTo>
                  <a:pt x="6998676" y="485773"/>
                </a:lnTo>
                <a:lnTo>
                  <a:pt x="6998676" y="4408411"/>
                </a:lnTo>
                <a:lnTo>
                  <a:pt x="6996299" y="4456423"/>
                </a:lnTo>
                <a:lnTo>
                  <a:pt x="6989256" y="4503623"/>
                </a:lnTo>
                <a:lnTo>
                  <a:pt x="6977679" y="4549691"/>
                </a:lnTo>
                <a:lnTo>
                  <a:pt x="6961699" y="4594308"/>
                </a:lnTo>
                <a:lnTo>
                  <a:pt x="6941449" y="4637157"/>
                </a:lnTo>
                <a:lnTo>
                  <a:pt x="6917061" y="4677919"/>
                </a:lnTo>
                <a:lnTo>
                  <a:pt x="6888666" y="4716274"/>
                </a:lnTo>
                <a:lnTo>
                  <a:pt x="6856397" y="4751905"/>
                </a:lnTo>
                <a:lnTo>
                  <a:pt x="6820765" y="4784174"/>
                </a:lnTo>
                <a:lnTo>
                  <a:pt x="6782410" y="4812569"/>
                </a:lnTo>
                <a:lnTo>
                  <a:pt x="6741648" y="4836958"/>
                </a:lnTo>
                <a:lnTo>
                  <a:pt x="6698799" y="4857208"/>
                </a:lnTo>
                <a:lnTo>
                  <a:pt x="6654182" y="4873188"/>
                </a:lnTo>
                <a:lnTo>
                  <a:pt x="6608114" y="4884765"/>
                </a:lnTo>
                <a:lnTo>
                  <a:pt x="6560914" y="4891808"/>
                </a:lnTo>
                <a:lnTo>
                  <a:pt x="6512901" y="4894186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4184" y="3687084"/>
            <a:ext cx="6299835" cy="478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5060" marR="283210" indent="-824865">
              <a:lnSpc>
                <a:spcPct val="115700"/>
              </a:lnSpc>
              <a:spcBef>
                <a:spcPts val="100"/>
              </a:spcBef>
            </a:pPr>
            <a:r>
              <a:rPr dirty="0" sz="2700" spc="95" b="1">
                <a:latin typeface="Arial"/>
                <a:cs typeface="Arial"/>
              </a:rPr>
              <a:t>10.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Get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Top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3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5" b="1">
                <a:latin typeface="Arial"/>
                <a:cs typeface="Arial"/>
              </a:rPr>
              <a:t>products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in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each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division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30" b="1">
                <a:latin typeface="Arial"/>
                <a:cs typeface="Arial"/>
              </a:rPr>
              <a:t>that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have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a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5" b="1">
                <a:latin typeface="Arial"/>
                <a:cs typeface="Arial"/>
              </a:rPr>
              <a:t>high</a:t>
            </a:r>
            <a:endParaRPr sz="2700">
              <a:latin typeface="Arial"/>
              <a:cs typeface="Arial"/>
            </a:endParaRPr>
          </a:p>
          <a:p>
            <a:pPr algn="ctr" marL="12700" marR="5080" indent="-635">
              <a:lnSpc>
                <a:spcPct val="115700"/>
              </a:lnSpc>
            </a:pPr>
            <a:r>
              <a:rPr dirty="0" sz="2700" spc="40" b="1">
                <a:latin typeface="Arial"/>
                <a:cs typeface="Arial"/>
              </a:rPr>
              <a:t>total_sold_quantity in </a:t>
            </a:r>
            <a:r>
              <a:rPr dirty="0" sz="2700" spc="114" b="1">
                <a:latin typeface="Arial"/>
                <a:cs typeface="Arial"/>
              </a:rPr>
              <a:t>the </a:t>
            </a:r>
            <a:r>
              <a:rPr dirty="0" sz="2700" spc="5" b="1">
                <a:latin typeface="Arial"/>
                <a:cs typeface="Arial"/>
              </a:rPr>
              <a:t>fiscal_year </a:t>
            </a:r>
            <a:r>
              <a:rPr dirty="0" sz="2700" spc="-740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2021?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The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final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105" b="1">
                <a:latin typeface="Arial"/>
                <a:cs typeface="Arial"/>
              </a:rPr>
              <a:t>output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contains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these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fields,</a:t>
            </a:r>
            <a:endParaRPr sz="2700">
              <a:latin typeface="Arial"/>
              <a:cs typeface="Arial"/>
            </a:endParaRPr>
          </a:p>
          <a:p>
            <a:pPr algn="ctr" marL="1479550" marR="1552575">
              <a:lnSpc>
                <a:spcPct val="115700"/>
              </a:lnSpc>
              <a:spcBef>
                <a:spcPts val="5"/>
              </a:spcBef>
            </a:pPr>
            <a:r>
              <a:rPr dirty="0" sz="2700" spc="15" b="1">
                <a:latin typeface="Arial"/>
                <a:cs typeface="Arial"/>
              </a:rPr>
              <a:t>division </a:t>
            </a:r>
            <a:r>
              <a:rPr dirty="0" sz="2700" spc="20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product_code </a:t>
            </a:r>
            <a:r>
              <a:rPr dirty="0" sz="2700" spc="4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product </a:t>
            </a:r>
            <a:r>
              <a:rPr dirty="0" sz="2700" spc="80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total_sold_quantity </a:t>
            </a:r>
            <a:r>
              <a:rPr dirty="0" sz="2700" spc="-740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rank_order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33681" y="4839776"/>
            <a:ext cx="2609215" cy="1824989"/>
          </a:xfrm>
          <a:custGeom>
            <a:avLst/>
            <a:gdLst/>
            <a:ahLst/>
            <a:cxnLst/>
            <a:rect l="l" t="t" r="r" b="b"/>
            <a:pathLst>
              <a:path w="2609215" h="1824990">
                <a:moveTo>
                  <a:pt x="1604954" y="1824793"/>
                </a:moveTo>
                <a:lnTo>
                  <a:pt x="1604954" y="1322708"/>
                </a:lnTo>
                <a:lnTo>
                  <a:pt x="0" y="1322708"/>
                </a:lnTo>
                <a:lnTo>
                  <a:pt x="0" y="502084"/>
                </a:lnTo>
                <a:lnTo>
                  <a:pt x="1604954" y="502084"/>
                </a:lnTo>
                <a:lnTo>
                  <a:pt x="1604954" y="0"/>
                </a:lnTo>
                <a:lnTo>
                  <a:pt x="2609124" y="912396"/>
                </a:lnTo>
                <a:lnTo>
                  <a:pt x="1604954" y="1824793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9031" y="4719465"/>
            <a:ext cx="7105649" cy="20669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949" y="3141015"/>
            <a:ext cx="3865245" cy="2768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0" spc="-190">
                <a:solidFill>
                  <a:srgbClr val="FFFDF5"/>
                </a:solidFill>
                <a:latin typeface="Trebuchet MS"/>
                <a:cs typeface="Trebuchet MS"/>
              </a:rPr>
              <a:t>T</a:t>
            </a:r>
            <a:r>
              <a:rPr dirty="0" sz="9000" spc="200">
                <a:solidFill>
                  <a:srgbClr val="FFFDF5"/>
                </a:solidFill>
                <a:latin typeface="Trebuchet MS"/>
                <a:cs typeface="Trebuchet MS"/>
              </a:rPr>
              <a:t>H</a:t>
            </a:r>
            <a:r>
              <a:rPr dirty="0" sz="9000" spc="605">
                <a:solidFill>
                  <a:srgbClr val="FFFDF5"/>
                </a:solidFill>
                <a:latin typeface="Trebuchet MS"/>
                <a:cs typeface="Trebuchet MS"/>
              </a:rPr>
              <a:t>A</a:t>
            </a:r>
            <a:r>
              <a:rPr dirty="0" sz="9000" spc="480">
                <a:solidFill>
                  <a:srgbClr val="FFFDF5"/>
                </a:solidFill>
                <a:latin typeface="Trebuchet MS"/>
                <a:cs typeface="Trebuchet MS"/>
              </a:rPr>
              <a:t>N</a:t>
            </a:r>
            <a:r>
              <a:rPr dirty="0" sz="9000" spc="135">
                <a:solidFill>
                  <a:srgbClr val="FFFDF5"/>
                </a:solidFill>
                <a:latin typeface="Trebuchet MS"/>
                <a:cs typeface="Trebuchet MS"/>
              </a:rPr>
              <a:t>K  </a:t>
            </a:r>
            <a:r>
              <a:rPr dirty="0" sz="9000" spc="70">
                <a:solidFill>
                  <a:srgbClr val="FFFDF5"/>
                </a:solidFill>
                <a:latin typeface="Trebuchet MS"/>
                <a:cs typeface="Trebuchet MS"/>
              </a:rPr>
              <a:t>YOU!</a:t>
            </a:r>
            <a:endParaRPr sz="9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21073"/>
            <a:ext cx="2169629" cy="6134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36590" y="1055434"/>
            <a:ext cx="5615305" cy="2616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5790">
              <a:lnSpc>
                <a:spcPct val="100000"/>
              </a:lnSpc>
              <a:spcBef>
                <a:spcPts val="100"/>
              </a:spcBef>
            </a:pPr>
            <a:r>
              <a:rPr dirty="0" sz="8500" spc="195">
                <a:solidFill>
                  <a:srgbClr val="292929"/>
                </a:solidFill>
                <a:latin typeface="Trebuchet MS"/>
                <a:cs typeface="Trebuchet MS"/>
              </a:rPr>
              <a:t>Problem </a:t>
            </a:r>
            <a:r>
              <a:rPr dirty="0" sz="8500" spc="200">
                <a:solidFill>
                  <a:srgbClr val="292929"/>
                </a:solidFill>
                <a:latin typeface="Trebuchet MS"/>
                <a:cs typeface="Trebuchet MS"/>
              </a:rPr>
              <a:t> </a:t>
            </a:r>
            <a:r>
              <a:rPr dirty="0" sz="8500" spc="720">
                <a:solidFill>
                  <a:srgbClr val="292929"/>
                </a:solidFill>
                <a:latin typeface="Trebuchet MS"/>
                <a:cs typeface="Trebuchet MS"/>
              </a:rPr>
              <a:t>S</a:t>
            </a:r>
            <a:r>
              <a:rPr dirty="0" sz="8500" spc="20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dirty="0" sz="8500" spc="370">
                <a:solidFill>
                  <a:srgbClr val="292929"/>
                </a:solidFill>
                <a:latin typeface="Trebuchet MS"/>
                <a:cs typeface="Trebuchet MS"/>
              </a:rPr>
              <a:t>a</a:t>
            </a:r>
            <a:r>
              <a:rPr dirty="0" sz="8500" spc="200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r>
              <a:rPr dirty="0" sz="8500" spc="19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dirty="0" sz="8500" spc="650">
                <a:solidFill>
                  <a:srgbClr val="292929"/>
                </a:solidFill>
                <a:latin typeface="Trebuchet MS"/>
                <a:cs typeface="Trebuchet MS"/>
              </a:rPr>
              <a:t>m</a:t>
            </a:r>
            <a:r>
              <a:rPr dirty="0" sz="8500" spc="190">
                <a:solidFill>
                  <a:srgbClr val="292929"/>
                </a:solidFill>
                <a:latin typeface="Trebuchet MS"/>
                <a:cs typeface="Trebuchet MS"/>
              </a:rPr>
              <a:t>e</a:t>
            </a:r>
            <a:r>
              <a:rPr dirty="0" sz="8500" spc="145">
                <a:solidFill>
                  <a:srgbClr val="292929"/>
                </a:solidFill>
                <a:latin typeface="Trebuchet MS"/>
                <a:cs typeface="Trebuchet MS"/>
              </a:rPr>
              <a:t>n</a:t>
            </a:r>
            <a:r>
              <a:rPr dirty="0" sz="8500" spc="204">
                <a:solidFill>
                  <a:srgbClr val="292929"/>
                </a:solidFill>
                <a:latin typeface="Trebuchet MS"/>
                <a:cs typeface="Trebuchet MS"/>
              </a:rPr>
              <a:t>t</a:t>
            </a:r>
            <a:endParaRPr sz="8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99"/>
              </a:lnSpc>
              <a:spcBef>
                <a:spcPts val="100"/>
              </a:spcBef>
            </a:pPr>
            <a:r>
              <a:rPr dirty="0" spc="-70"/>
              <a:t>Atliq </a:t>
            </a:r>
            <a:r>
              <a:rPr dirty="0" spc="-90"/>
              <a:t>Hardwares, </a:t>
            </a:r>
            <a:r>
              <a:rPr dirty="0" spc="-30"/>
              <a:t>a </a:t>
            </a:r>
            <a:r>
              <a:rPr dirty="0" spc="-70"/>
              <a:t>prominent </a:t>
            </a:r>
            <a:r>
              <a:rPr dirty="0" spc="-30"/>
              <a:t>computer </a:t>
            </a:r>
            <a:r>
              <a:rPr dirty="0" spc="-60"/>
              <a:t>hardware </a:t>
            </a:r>
            <a:r>
              <a:rPr dirty="0" spc="-35"/>
              <a:t>producer </a:t>
            </a:r>
            <a:r>
              <a:rPr dirty="0" spc="-125"/>
              <a:t>in </a:t>
            </a:r>
            <a:r>
              <a:rPr dirty="0" spc="-120"/>
              <a:t> </a:t>
            </a:r>
            <a:r>
              <a:rPr dirty="0" spc="-90"/>
              <a:t>India </a:t>
            </a:r>
            <a:r>
              <a:rPr dirty="0" spc="-70"/>
              <a:t>with </a:t>
            </a:r>
            <a:r>
              <a:rPr dirty="0" spc="-80"/>
              <a:t>an </a:t>
            </a:r>
            <a:r>
              <a:rPr dirty="0" spc="-55"/>
              <a:t>extensive </a:t>
            </a:r>
            <a:r>
              <a:rPr dirty="0" spc="-75"/>
              <a:t>international </a:t>
            </a:r>
            <a:r>
              <a:rPr dirty="0" spc="-50"/>
              <a:t>presence, </a:t>
            </a:r>
            <a:r>
              <a:rPr dirty="0" spc="-65"/>
              <a:t>has </a:t>
            </a:r>
            <a:r>
              <a:rPr dirty="0" spc="-55"/>
              <a:t>identified </a:t>
            </a:r>
            <a:r>
              <a:rPr dirty="0" spc="-30"/>
              <a:t>a </a:t>
            </a:r>
            <a:r>
              <a:rPr dirty="0" spc="-25"/>
              <a:t> need </a:t>
            </a:r>
            <a:r>
              <a:rPr dirty="0" spc="-90"/>
              <a:t>for </a:t>
            </a:r>
            <a:r>
              <a:rPr dirty="0" spc="-50"/>
              <a:t>improved </a:t>
            </a:r>
            <a:r>
              <a:rPr dirty="0" spc="-65"/>
              <a:t>data-informed </a:t>
            </a:r>
            <a:r>
              <a:rPr dirty="0" spc="-100"/>
              <a:t>decision-making. </a:t>
            </a:r>
            <a:r>
              <a:rPr dirty="0" spc="-95"/>
              <a:t>The </a:t>
            </a:r>
            <a:r>
              <a:rPr dirty="0" spc="-90"/>
              <a:t> </a:t>
            </a:r>
            <a:r>
              <a:rPr dirty="0" spc="-65"/>
              <a:t>management</a:t>
            </a:r>
            <a:r>
              <a:rPr dirty="0" spc="-130"/>
              <a:t> </a:t>
            </a:r>
            <a:r>
              <a:rPr dirty="0" spc="-65"/>
              <a:t>has</a:t>
            </a:r>
            <a:r>
              <a:rPr dirty="0" spc="-125"/>
              <a:t> </a:t>
            </a:r>
            <a:r>
              <a:rPr dirty="0" spc="-25"/>
              <a:t>observed</a:t>
            </a:r>
            <a:r>
              <a:rPr dirty="0" spc="-125"/>
              <a:t> </a:t>
            </a:r>
            <a:r>
              <a:rPr dirty="0" spc="-30"/>
              <a:t>a</a:t>
            </a:r>
            <a:r>
              <a:rPr dirty="0" spc="-125"/>
              <a:t> </a:t>
            </a:r>
            <a:r>
              <a:rPr dirty="0" spc="-70"/>
              <a:t>lack</a:t>
            </a:r>
            <a:r>
              <a:rPr dirty="0" spc="-125"/>
              <a:t> </a:t>
            </a:r>
            <a:r>
              <a:rPr dirty="0" spc="-75"/>
              <a:t>of</a:t>
            </a:r>
            <a:r>
              <a:rPr dirty="0" spc="-125"/>
              <a:t> </a:t>
            </a:r>
            <a:r>
              <a:rPr dirty="0" spc="-55"/>
              <a:t>sufficient</a:t>
            </a:r>
            <a:r>
              <a:rPr dirty="0" spc="-125"/>
              <a:t> </a:t>
            </a:r>
            <a:r>
              <a:rPr dirty="0" spc="-90"/>
              <a:t>insights</a:t>
            </a:r>
            <a:r>
              <a:rPr dirty="0" spc="-125"/>
              <a:t> </a:t>
            </a:r>
            <a:r>
              <a:rPr dirty="0" spc="-15"/>
              <a:t>to</a:t>
            </a:r>
            <a:r>
              <a:rPr dirty="0" spc="-125"/>
              <a:t> </a:t>
            </a:r>
            <a:r>
              <a:rPr dirty="0" spc="-80"/>
              <a:t>make </a:t>
            </a:r>
            <a:r>
              <a:rPr dirty="0" spc="-780"/>
              <a:t> </a:t>
            </a:r>
            <a:r>
              <a:rPr dirty="0" spc="-10"/>
              <a:t>q</a:t>
            </a:r>
            <a:r>
              <a:rPr dirty="0" spc="-130"/>
              <a:t>u</a:t>
            </a:r>
            <a:r>
              <a:rPr dirty="0" spc="-130"/>
              <a:t>i</a:t>
            </a:r>
            <a:r>
              <a:rPr dirty="0" spc="135"/>
              <a:t>c</a:t>
            </a:r>
            <a:r>
              <a:rPr dirty="0" spc="-204"/>
              <a:t>k</a:t>
            </a:r>
            <a:r>
              <a:rPr dirty="0" spc="-130"/>
              <a:t> </a:t>
            </a:r>
            <a:r>
              <a:rPr dirty="0" spc="-35"/>
              <a:t>a</a:t>
            </a:r>
            <a:r>
              <a:rPr dirty="0" spc="-130"/>
              <a:t>n</a:t>
            </a:r>
            <a:r>
              <a:rPr dirty="0" spc="-5"/>
              <a:t>d</a:t>
            </a:r>
            <a:r>
              <a:rPr dirty="0" spc="-130"/>
              <a:t> </a:t>
            </a:r>
            <a:r>
              <a:rPr dirty="0" spc="-130"/>
              <a:t>i</a:t>
            </a:r>
            <a:r>
              <a:rPr dirty="0" spc="-130"/>
              <a:t>n</a:t>
            </a:r>
            <a:r>
              <a:rPr dirty="0" spc="25"/>
              <a:t>t</a:t>
            </a:r>
            <a:r>
              <a:rPr dirty="0" spc="20"/>
              <a:t>e</a:t>
            </a:r>
            <a:r>
              <a:rPr dirty="0" spc="-170"/>
              <a:t>ll</a:t>
            </a:r>
            <a:r>
              <a:rPr dirty="0" spc="-130"/>
              <a:t>i</a:t>
            </a:r>
            <a:r>
              <a:rPr dirty="0" spc="-185"/>
              <a:t>g</a:t>
            </a:r>
            <a:r>
              <a:rPr dirty="0" spc="20"/>
              <a:t>e</a:t>
            </a:r>
            <a:r>
              <a:rPr dirty="0" spc="-130"/>
              <a:t>n</a:t>
            </a:r>
            <a:r>
              <a:rPr dirty="0" spc="30"/>
              <a:t>t</a:t>
            </a:r>
            <a:r>
              <a:rPr dirty="0" spc="-130"/>
              <a:t> </a:t>
            </a:r>
            <a:r>
              <a:rPr dirty="0" spc="-10"/>
              <a:t>d</a:t>
            </a:r>
            <a:r>
              <a:rPr dirty="0" spc="20"/>
              <a:t>e</a:t>
            </a:r>
            <a:r>
              <a:rPr dirty="0" spc="135"/>
              <a:t>c</a:t>
            </a:r>
            <a:r>
              <a:rPr dirty="0" spc="-130"/>
              <a:t>i</a:t>
            </a:r>
            <a:r>
              <a:rPr dirty="0" spc="-30"/>
              <a:t>s</a:t>
            </a:r>
            <a:r>
              <a:rPr dirty="0" spc="-130"/>
              <a:t>i</a:t>
            </a:r>
            <a:r>
              <a:rPr dirty="0" spc="-65"/>
              <a:t>o</a:t>
            </a:r>
            <a:r>
              <a:rPr dirty="0" spc="-130"/>
              <a:t>n</a:t>
            </a:r>
            <a:r>
              <a:rPr dirty="0" spc="-30"/>
              <a:t>s</a:t>
            </a:r>
            <a:r>
              <a:rPr dirty="0" spc="-305"/>
              <a:t>.</a:t>
            </a:r>
            <a:r>
              <a:rPr dirty="0" spc="-130"/>
              <a:t> </a:t>
            </a:r>
            <a:r>
              <a:rPr dirty="0" spc="-190"/>
              <a:t>T</a:t>
            </a:r>
            <a:r>
              <a:rPr dirty="0" spc="-60"/>
              <a:t>o</a:t>
            </a:r>
            <a:r>
              <a:rPr dirty="0" spc="-130"/>
              <a:t> </a:t>
            </a:r>
            <a:r>
              <a:rPr dirty="0" spc="-35"/>
              <a:t>a</a:t>
            </a:r>
            <a:r>
              <a:rPr dirty="0" spc="-10"/>
              <a:t>dd</a:t>
            </a:r>
            <a:r>
              <a:rPr dirty="0" spc="-125"/>
              <a:t>r</a:t>
            </a:r>
            <a:r>
              <a:rPr dirty="0" spc="20"/>
              <a:t>e</a:t>
            </a:r>
            <a:r>
              <a:rPr dirty="0" spc="-30"/>
              <a:t>s</a:t>
            </a:r>
            <a:r>
              <a:rPr dirty="0" spc="-25"/>
              <a:t>s</a:t>
            </a:r>
            <a:r>
              <a:rPr dirty="0" spc="-130"/>
              <a:t> </a:t>
            </a:r>
            <a:r>
              <a:rPr dirty="0" spc="25"/>
              <a:t>t</a:t>
            </a:r>
            <a:r>
              <a:rPr dirty="0" spc="-130"/>
              <a:t>h</a:t>
            </a:r>
            <a:r>
              <a:rPr dirty="0" spc="-130"/>
              <a:t>i</a:t>
            </a:r>
            <a:r>
              <a:rPr dirty="0" spc="-30"/>
              <a:t>s</a:t>
            </a:r>
            <a:r>
              <a:rPr dirty="0" spc="-350"/>
              <a:t>,</a:t>
            </a:r>
            <a:r>
              <a:rPr dirty="0" spc="-130"/>
              <a:t> </a:t>
            </a:r>
            <a:r>
              <a:rPr dirty="0" spc="25"/>
              <a:t>t</a:t>
            </a:r>
            <a:r>
              <a:rPr dirty="0" spc="-130"/>
              <a:t>h</a:t>
            </a:r>
            <a:r>
              <a:rPr dirty="0" spc="25"/>
              <a:t>e</a:t>
            </a:r>
            <a:r>
              <a:rPr dirty="0" spc="-130"/>
              <a:t> </a:t>
            </a:r>
            <a:r>
              <a:rPr dirty="0" spc="135"/>
              <a:t>c</a:t>
            </a:r>
            <a:r>
              <a:rPr dirty="0" spc="-65"/>
              <a:t>o</a:t>
            </a:r>
            <a:r>
              <a:rPr dirty="0" spc="-105"/>
              <a:t>m</a:t>
            </a:r>
            <a:r>
              <a:rPr dirty="0" spc="-10"/>
              <a:t>p</a:t>
            </a:r>
            <a:r>
              <a:rPr dirty="0" spc="-35"/>
              <a:t>a</a:t>
            </a:r>
            <a:r>
              <a:rPr dirty="0" spc="-130"/>
              <a:t>n</a:t>
            </a:r>
            <a:r>
              <a:rPr dirty="0" spc="60"/>
              <a:t>y  </a:t>
            </a:r>
            <a:r>
              <a:rPr dirty="0" spc="-75"/>
              <a:t>aims </a:t>
            </a:r>
            <a:r>
              <a:rPr dirty="0" spc="-15"/>
              <a:t>to </a:t>
            </a:r>
            <a:r>
              <a:rPr dirty="0" spc="-35"/>
              <a:t>enhance </a:t>
            </a:r>
            <a:r>
              <a:rPr dirty="0" spc="-45"/>
              <a:t>its </a:t>
            </a:r>
            <a:r>
              <a:rPr dirty="0" spc="-15"/>
              <a:t>data </a:t>
            </a:r>
            <a:r>
              <a:rPr dirty="0" spc="-30"/>
              <a:t>analytics </a:t>
            </a:r>
            <a:r>
              <a:rPr dirty="0" spc="-40"/>
              <a:t>capabilities </a:t>
            </a:r>
            <a:r>
              <a:rPr dirty="0" spc="35"/>
              <a:t>by </a:t>
            </a:r>
            <a:r>
              <a:rPr dirty="0" spc="-75"/>
              <a:t>recruiting </a:t>
            </a:r>
            <a:r>
              <a:rPr dirty="0" spc="-70"/>
              <a:t> </a:t>
            </a:r>
            <a:r>
              <a:rPr dirty="0" spc="-120"/>
              <a:t>junior </a:t>
            </a:r>
            <a:r>
              <a:rPr dirty="0" spc="-15"/>
              <a:t>data </a:t>
            </a:r>
            <a:r>
              <a:rPr dirty="0" spc="-40"/>
              <a:t>analysts </a:t>
            </a:r>
            <a:r>
              <a:rPr dirty="0" spc="-15"/>
              <a:t>to </a:t>
            </a:r>
            <a:r>
              <a:rPr dirty="0" spc="-25"/>
              <a:t>the </a:t>
            </a:r>
            <a:r>
              <a:rPr dirty="0" spc="-80"/>
              <a:t>team. </a:t>
            </a:r>
            <a:r>
              <a:rPr dirty="0" spc="-60"/>
              <a:t>These </a:t>
            </a:r>
            <a:r>
              <a:rPr dirty="0" spc="-40"/>
              <a:t>analysts </a:t>
            </a:r>
            <a:r>
              <a:rPr dirty="0" spc="-90"/>
              <a:t>should </a:t>
            </a:r>
            <a:r>
              <a:rPr dirty="0" spc="-85"/>
              <a:t> </a:t>
            </a:r>
            <a:r>
              <a:rPr dirty="0" spc="-25"/>
              <a:t>possess </a:t>
            </a:r>
            <a:r>
              <a:rPr dirty="0" spc="-30"/>
              <a:t>a </a:t>
            </a:r>
            <a:r>
              <a:rPr dirty="0" spc="-55"/>
              <a:t>combination </a:t>
            </a:r>
            <a:r>
              <a:rPr dirty="0" spc="-75"/>
              <a:t>of </a:t>
            </a:r>
            <a:r>
              <a:rPr dirty="0" spc="-30"/>
              <a:t>technical </a:t>
            </a:r>
            <a:r>
              <a:rPr dirty="0" spc="-55"/>
              <a:t>expertise and </a:t>
            </a:r>
            <a:r>
              <a:rPr dirty="0" spc="-85"/>
              <a:t>strong </a:t>
            </a:r>
            <a:r>
              <a:rPr dirty="0" spc="-40"/>
              <a:t>soft </a:t>
            </a:r>
            <a:r>
              <a:rPr dirty="0" spc="-35"/>
              <a:t> </a:t>
            </a:r>
            <a:r>
              <a:rPr dirty="0" spc="-125"/>
              <a:t>skills </a:t>
            </a:r>
            <a:r>
              <a:rPr dirty="0" spc="-15"/>
              <a:t>to effectively </a:t>
            </a:r>
            <a:r>
              <a:rPr dirty="0" spc="-80"/>
              <a:t>analyze </a:t>
            </a:r>
            <a:r>
              <a:rPr dirty="0" spc="-15"/>
              <a:t>data </a:t>
            </a:r>
            <a:r>
              <a:rPr dirty="0" spc="-55"/>
              <a:t>and </a:t>
            </a:r>
            <a:r>
              <a:rPr dirty="0" spc="-45"/>
              <a:t>provide </a:t>
            </a:r>
            <a:r>
              <a:rPr dirty="0" spc="-65"/>
              <a:t>valuable </a:t>
            </a:r>
            <a:r>
              <a:rPr dirty="0" spc="-90"/>
              <a:t>insights </a:t>
            </a:r>
            <a:r>
              <a:rPr dirty="0" spc="-85"/>
              <a:t> </a:t>
            </a:r>
            <a:r>
              <a:rPr dirty="0" spc="-90"/>
              <a:t>f</a:t>
            </a:r>
            <a:r>
              <a:rPr dirty="0" spc="-65"/>
              <a:t>o</a:t>
            </a:r>
            <a:r>
              <a:rPr dirty="0" spc="-120"/>
              <a:t>r</a:t>
            </a:r>
            <a:r>
              <a:rPr dirty="0" spc="-130"/>
              <a:t> </a:t>
            </a:r>
            <a:r>
              <a:rPr dirty="0" spc="-130"/>
              <a:t>i</a:t>
            </a:r>
            <a:r>
              <a:rPr dirty="0" spc="-130"/>
              <a:t>n</a:t>
            </a:r>
            <a:r>
              <a:rPr dirty="0" spc="-90"/>
              <a:t>f</a:t>
            </a:r>
            <a:r>
              <a:rPr dirty="0" spc="-65"/>
              <a:t>o</a:t>
            </a:r>
            <a:r>
              <a:rPr dirty="0" spc="-125"/>
              <a:t>r</a:t>
            </a:r>
            <a:r>
              <a:rPr dirty="0" spc="-105"/>
              <a:t>m</a:t>
            </a:r>
            <a:r>
              <a:rPr dirty="0" spc="20"/>
              <a:t>e</a:t>
            </a:r>
            <a:r>
              <a:rPr dirty="0" spc="-5"/>
              <a:t>d</a:t>
            </a:r>
            <a:r>
              <a:rPr dirty="0" spc="-130"/>
              <a:t> </a:t>
            </a:r>
            <a:r>
              <a:rPr dirty="0" spc="-10"/>
              <a:t>d</a:t>
            </a:r>
            <a:r>
              <a:rPr dirty="0" spc="20"/>
              <a:t>e</a:t>
            </a:r>
            <a:r>
              <a:rPr dirty="0" spc="135"/>
              <a:t>c</a:t>
            </a:r>
            <a:r>
              <a:rPr dirty="0" spc="-130"/>
              <a:t>i</a:t>
            </a:r>
            <a:r>
              <a:rPr dirty="0" spc="-30"/>
              <a:t>s</a:t>
            </a:r>
            <a:r>
              <a:rPr dirty="0" spc="-130"/>
              <a:t>i</a:t>
            </a:r>
            <a:r>
              <a:rPr dirty="0" spc="-65"/>
              <a:t>o</a:t>
            </a:r>
            <a:r>
              <a:rPr dirty="0" spc="-130"/>
              <a:t>n</a:t>
            </a:r>
            <a:r>
              <a:rPr dirty="0" spc="-170"/>
              <a:t>-</a:t>
            </a:r>
            <a:r>
              <a:rPr dirty="0" spc="-105"/>
              <a:t>m</a:t>
            </a:r>
            <a:r>
              <a:rPr dirty="0" spc="-35"/>
              <a:t>a</a:t>
            </a:r>
            <a:r>
              <a:rPr dirty="0" spc="-210"/>
              <a:t>k</a:t>
            </a:r>
            <a:r>
              <a:rPr dirty="0" spc="-130"/>
              <a:t>i</a:t>
            </a:r>
            <a:r>
              <a:rPr dirty="0" spc="-130"/>
              <a:t>n</a:t>
            </a:r>
            <a:r>
              <a:rPr dirty="0" spc="-185"/>
              <a:t>g</a:t>
            </a:r>
            <a:r>
              <a:rPr dirty="0" spc="-305"/>
              <a:t>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16760" y="1028701"/>
            <a:ext cx="2171238" cy="5286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898" y="2167062"/>
            <a:ext cx="1095374" cy="1066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1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6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8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1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9955" y="3854696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2"/>
                </a:moveTo>
                <a:lnTo>
                  <a:pt x="485774" y="4722202"/>
                </a:lnTo>
                <a:lnTo>
                  <a:pt x="437762" y="4719825"/>
                </a:lnTo>
                <a:lnTo>
                  <a:pt x="390562" y="4712781"/>
                </a:lnTo>
                <a:lnTo>
                  <a:pt x="344494" y="4701204"/>
                </a:lnTo>
                <a:lnTo>
                  <a:pt x="299876" y="4685224"/>
                </a:lnTo>
                <a:lnTo>
                  <a:pt x="257028" y="4664974"/>
                </a:lnTo>
                <a:lnTo>
                  <a:pt x="216266" y="4640585"/>
                </a:lnTo>
                <a:lnTo>
                  <a:pt x="177911" y="4612191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5"/>
                </a:lnTo>
                <a:lnTo>
                  <a:pt x="57227" y="4465173"/>
                </a:lnTo>
                <a:lnTo>
                  <a:pt x="36977" y="4422325"/>
                </a:lnTo>
                <a:lnTo>
                  <a:pt x="20997" y="4377707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6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512901" y="0"/>
                </a:lnTo>
                <a:lnTo>
                  <a:pt x="6560914" y="2377"/>
                </a:lnTo>
                <a:lnTo>
                  <a:pt x="6608114" y="9420"/>
                </a:lnTo>
                <a:lnTo>
                  <a:pt x="6654182" y="20997"/>
                </a:lnTo>
                <a:lnTo>
                  <a:pt x="6698799" y="36977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80"/>
                </a:lnTo>
                <a:lnTo>
                  <a:pt x="6888666" y="177911"/>
                </a:lnTo>
                <a:lnTo>
                  <a:pt x="6917061" y="216266"/>
                </a:lnTo>
                <a:lnTo>
                  <a:pt x="6941449" y="257028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2"/>
                </a:lnTo>
                <a:lnTo>
                  <a:pt x="6998676" y="485774"/>
                </a:lnTo>
                <a:lnTo>
                  <a:pt x="6998676" y="4236426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7"/>
                </a:lnTo>
                <a:lnTo>
                  <a:pt x="6961699" y="4422325"/>
                </a:lnTo>
                <a:lnTo>
                  <a:pt x="6941449" y="4465173"/>
                </a:lnTo>
                <a:lnTo>
                  <a:pt x="6917061" y="4505935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1"/>
                </a:lnTo>
                <a:lnTo>
                  <a:pt x="6782410" y="4640585"/>
                </a:lnTo>
                <a:lnTo>
                  <a:pt x="6741648" y="4664974"/>
                </a:lnTo>
                <a:lnTo>
                  <a:pt x="6698799" y="4685224"/>
                </a:lnTo>
                <a:lnTo>
                  <a:pt x="6654182" y="4701204"/>
                </a:lnTo>
                <a:lnTo>
                  <a:pt x="6608114" y="4712781"/>
                </a:lnTo>
                <a:lnTo>
                  <a:pt x="6560914" y="4719825"/>
                </a:lnTo>
                <a:lnTo>
                  <a:pt x="6512901" y="4722202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48344" y="4947524"/>
            <a:ext cx="6741795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9335" marR="110489" indent="-911225">
              <a:lnSpc>
                <a:spcPct val="115799"/>
              </a:lnSpc>
              <a:spcBef>
                <a:spcPts val="100"/>
              </a:spcBef>
            </a:pPr>
            <a:r>
              <a:rPr dirty="0" sz="3400" spc="-60" b="1">
                <a:latin typeface="Arial"/>
                <a:cs typeface="Arial"/>
              </a:rPr>
              <a:t>1.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60" b="1">
                <a:latin typeface="Arial"/>
                <a:cs typeface="Arial"/>
              </a:rPr>
              <a:t>Provide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145" b="1">
                <a:latin typeface="Arial"/>
                <a:cs typeface="Arial"/>
              </a:rPr>
              <a:t>the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55" b="1">
                <a:latin typeface="Arial"/>
                <a:cs typeface="Arial"/>
              </a:rPr>
              <a:t>list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114" b="1">
                <a:latin typeface="Arial"/>
                <a:cs typeface="Arial"/>
              </a:rPr>
              <a:t>of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55" b="1">
                <a:latin typeface="Arial"/>
                <a:cs typeface="Arial"/>
              </a:rPr>
              <a:t>markets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50" b="1">
                <a:latin typeface="Arial"/>
                <a:cs typeface="Arial"/>
              </a:rPr>
              <a:t>in </a:t>
            </a:r>
            <a:r>
              <a:rPr dirty="0" sz="3400" spc="-930" b="1">
                <a:latin typeface="Arial"/>
                <a:cs typeface="Arial"/>
              </a:rPr>
              <a:t> </a:t>
            </a:r>
            <a:r>
              <a:rPr dirty="0" sz="3400" spc="35" b="1">
                <a:latin typeface="Arial"/>
                <a:cs typeface="Arial"/>
              </a:rPr>
              <a:t>which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60" b="1">
                <a:latin typeface="Arial"/>
                <a:cs typeface="Arial"/>
              </a:rPr>
              <a:t>customer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65" b="1">
                <a:latin typeface="Arial"/>
                <a:cs typeface="Arial"/>
              </a:rPr>
              <a:t>"Atliq</a:t>
            </a:r>
            <a:endParaRPr sz="3400">
              <a:latin typeface="Arial"/>
              <a:cs typeface="Arial"/>
            </a:endParaRPr>
          </a:p>
          <a:p>
            <a:pPr marL="1401445" marR="5080" indent="-1389380">
              <a:lnSpc>
                <a:spcPct val="115799"/>
              </a:lnSpc>
            </a:pPr>
            <a:r>
              <a:rPr dirty="0" sz="3400" spc="-25" b="1">
                <a:latin typeface="Arial"/>
                <a:cs typeface="Arial"/>
              </a:rPr>
              <a:t>Exclusive"</a:t>
            </a:r>
            <a:r>
              <a:rPr dirty="0" sz="3400" spc="-165" b="1">
                <a:latin typeface="Arial"/>
                <a:cs typeface="Arial"/>
              </a:rPr>
              <a:t> </a:t>
            </a:r>
            <a:r>
              <a:rPr dirty="0" sz="3400" spc="70" b="1">
                <a:latin typeface="Arial"/>
                <a:cs typeface="Arial"/>
              </a:rPr>
              <a:t>operates</a:t>
            </a:r>
            <a:r>
              <a:rPr dirty="0" sz="3400" spc="-160" b="1">
                <a:latin typeface="Arial"/>
                <a:cs typeface="Arial"/>
              </a:rPr>
              <a:t> </a:t>
            </a:r>
            <a:r>
              <a:rPr dirty="0" sz="3400" spc="40" b="1">
                <a:latin typeface="Arial"/>
                <a:cs typeface="Arial"/>
              </a:rPr>
              <a:t>its</a:t>
            </a:r>
            <a:r>
              <a:rPr dirty="0" sz="3400" spc="-160" b="1">
                <a:latin typeface="Arial"/>
                <a:cs typeface="Arial"/>
              </a:rPr>
              <a:t> </a:t>
            </a:r>
            <a:r>
              <a:rPr dirty="0" sz="3400" spc="-35" b="1">
                <a:latin typeface="Arial"/>
                <a:cs typeface="Arial"/>
              </a:rPr>
              <a:t>business </a:t>
            </a:r>
            <a:r>
              <a:rPr dirty="0" sz="3400" spc="-930" b="1">
                <a:latin typeface="Arial"/>
                <a:cs typeface="Arial"/>
              </a:rPr>
              <a:t> </a:t>
            </a:r>
            <a:r>
              <a:rPr dirty="0" sz="3400" spc="50" b="1">
                <a:latin typeface="Arial"/>
                <a:cs typeface="Arial"/>
              </a:rPr>
              <a:t>in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145" b="1">
                <a:latin typeface="Arial"/>
                <a:cs typeface="Arial"/>
              </a:rPr>
              <a:t>the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-80" b="1">
                <a:latin typeface="Arial"/>
                <a:cs typeface="Arial"/>
              </a:rPr>
              <a:t>APAC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30" b="1">
                <a:latin typeface="Arial"/>
                <a:cs typeface="Arial"/>
              </a:rPr>
              <a:t>region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1291" y="3410194"/>
            <a:ext cx="3790949" cy="561022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30399" y="4795813"/>
            <a:ext cx="2609215" cy="1824989"/>
          </a:xfrm>
          <a:custGeom>
            <a:avLst/>
            <a:gdLst/>
            <a:ahLst/>
            <a:cxnLst/>
            <a:rect l="l" t="t" r="r" b="b"/>
            <a:pathLst>
              <a:path w="2609215" h="1824990">
                <a:moveTo>
                  <a:pt x="1604954" y="1824792"/>
                </a:moveTo>
                <a:lnTo>
                  <a:pt x="1604954" y="1322708"/>
                </a:lnTo>
                <a:lnTo>
                  <a:pt x="0" y="1322708"/>
                </a:lnTo>
                <a:lnTo>
                  <a:pt x="0" y="502084"/>
                </a:lnTo>
                <a:lnTo>
                  <a:pt x="1604954" y="502084"/>
                </a:lnTo>
                <a:lnTo>
                  <a:pt x="1604954" y="0"/>
                </a:lnTo>
                <a:lnTo>
                  <a:pt x="2609124" y="912396"/>
                </a:lnTo>
                <a:lnTo>
                  <a:pt x="1604954" y="1824792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715093" y="3"/>
            <a:ext cx="11573510" cy="8899525"/>
            <a:chOff x="6715093" y="3"/>
            <a:chExt cx="11573510" cy="8899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5093" y="2317188"/>
              <a:ext cx="10953750" cy="6581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35041" y="3"/>
              <a:ext cx="2052957" cy="264516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0506" y="240703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0692" y="179442"/>
            <a:ext cx="866774" cy="847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3816" y="3078576"/>
            <a:ext cx="5845810" cy="448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75" b="1">
                <a:latin typeface="Arial"/>
                <a:cs typeface="Arial"/>
              </a:rPr>
              <a:t>Atliq </a:t>
            </a:r>
            <a:r>
              <a:rPr dirty="0" sz="2800" spc="-20" b="1">
                <a:latin typeface="Arial"/>
                <a:cs typeface="Arial"/>
              </a:rPr>
              <a:t>Exclusive </a:t>
            </a:r>
            <a:r>
              <a:rPr dirty="0" sz="2800" spc="-10" b="1">
                <a:latin typeface="Arial"/>
                <a:cs typeface="Arial"/>
              </a:rPr>
              <a:t>focuses </a:t>
            </a:r>
            <a:r>
              <a:rPr dirty="0" sz="2800" spc="30" b="1">
                <a:latin typeface="Arial"/>
                <a:cs typeface="Arial"/>
              </a:rPr>
              <a:t>its </a:t>
            </a:r>
            <a:r>
              <a:rPr dirty="0" sz="2800" spc="35" b="1">
                <a:latin typeface="Arial"/>
                <a:cs typeface="Arial"/>
              </a:rPr>
              <a:t> </a:t>
            </a:r>
            <a:r>
              <a:rPr dirty="0" sz="2800" spc="-30" b="1">
                <a:latin typeface="Arial"/>
                <a:cs typeface="Arial"/>
              </a:rPr>
              <a:t>business </a:t>
            </a:r>
            <a:r>
              <a:rPr dirty="0" sz="2800" spc="50" b="1">
                <a:latin typeface="Arial"/>
                <a:cs typeface="Arial"/>
              </a:rPr>
              <a:t>operations </a:t>
            </a:r>
            <a:r>
              <a:rPr dirty="0" sz="2800" spc="45" b="1">
                <a:latin typeface="Arial"/>
                <a:cs typeface="Arial"/>
              </a:rPr>
              <a:t>in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-70" b="1">
                <a:latin typeface="Arial"/>
                <a:cs typeface="Arial"/>
              </a:rPr>
              <a:t>APAC 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spc="20" b="1">
                <a:latin typeface="Arial"/>
                <a:cs typeface="Arial"/>
              </a:rPr>
              <a:t>region </a:t>
            </a:r>
            <a:r>
              <a:rPr dirty="0" sz="2800" spc="-35" b="1">
                <a:latin typeface="Arial"/>
                <a:cs typeface="Arial"/>
              </a:rPr>
              <a:t>across </a:t>
            </a:r>
            <a:r>
              <a:rPr dirty="0" sz="2800" spc="30" b="1">
                <a:latin typeface="Arial"/>
                <a:cs typeface="Arial"/>
              </a:rPr>
              <a:t>a </a:t>
            </a:r>
            <a:r>
              <a:rPr dirty="0" sz="2800" spc="50" b="1">
                <a:latin typeface="Arial"/>
                <a:cs typeface="Arial"/>
              </a:rPr>
              <a:t>select </a:t>
            </a:r>
            <a:r>
              <a:rPr dirty="0" sz="2800" spc="75" b="1">
                <a:latin typeface="Arial"/>
                <a:cs typeface="Arial"/>
              </a:rPr>
              <a:t>number </a:t>
            </a:r>
            <a:r>
              <a:rPr dirty="0" sz="2800" spc="95" b="1">
                <a:latin typeface="Arial"/>
                <a:cs typeface="Arial"/>
              </a:rPr>
              <a:t>of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markets. Specifically,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125" b="1">
                <a:latin typeface="Arial"/>
                <a:cs typeface="Arial"/>
              </a:rPr>
              <a:t> </a:t>
            </a:r>
            <a:r>
              <a:rPr dirty="0" sz="2800" spc="50" b="1">
                <a:latin typeface="Arial"/>
                <a:cs typeface="Arial"/>
              </a:rPr>
              <a:t>company </a:t>
            </a:r>
            <a:r>
              <a:rPr dirty="0" sz="2800" spc="55" b="1">
                <a:latin typeface="Arial"/>
                <a:cs typeface="Arial"/>
              </a:rPr>
              <a:t>operates </a:t>
            </a:r>
            <a:r>
              <a:rPr dirty="0" sz="2800" spc="45" b="1">
                <a:latin typeface="Arial"/>
                <a:cs typeface="Arial"/>
              </a:rPr>
              <a:t>in </a:t>
            </a:r>
            <a:r>
              <a:rPr dirty="0" sz="2800" spc="50" b="1">
                <a:latin typeface="Arial"/>
                <a:cs typeface="Arial"/>
              </a:rPr>
              <a:t>eight </a:t>
            </a:r>
            <a:r>
              <a:rPr dirty="0" sz="2800" spc="25" b="1">
                <a:latin typeface="Arial"/>
                <a:cs typeface="Arial"/>
              </a:rPr>
              <a:t>key </a:t>
            </a:r>
            <a:r>
              <a:rPr dirty="0" sz="2800" spc="30" b="1">
                <a:latin typeface="Arial"/>
                <a:cs typeface="Arial"/>
              </a:rPr>
              <a:t> </a:t>
            </a:r>
            <a:r>
              <a:rPr dirty="0" sz="2800" spc="40" b="1">
                <a:latin typeface="Arial"/>
                <a:cs typeface="Arial"/>
              </a:rPr>
              <a:t>markets,</a:t>
            </a:r>
            <a:r>
              <a:rPr dirty="0" sz="2800" spc="-140" b="1">
                <a:latin typeface="Arial"/>
                <a:cs typeface="Arial"/>
              </a:rPr>
              <a:t> </a:t>
            </a:r>
            <a:r>
              <a:rPr dirty="0" sz="2800" spc="70" b="1">
                <a:latin typeface="Arial"/>
                <a:cs typeface="Arial"/>
              </a:rPr>
              <a:t>namely</a:t>
            </a:r>
            <a:r>
              <a:rPr dirty="0" sz="2800" spc="-135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India,</a:t>
            </a:r>
            <a:r>
              <a:rPr dirty="0" sz="2800" spc="-135" b="1">
                <a:latin typeface="Arial"/>
                <a:cs typeface="Arial"/>
              </a:rPr>
              <a:t> </a:t>
            </a:r>
            <a:r>
              <a:rPr dirty="0" sz="2800" spc="30" b="1">
                <a:latin typeface="Arial"/>
                <a:cs typeface="Arial"/>
              </a:rPr>
              <a:t>Indonesia, </a:t>
            </a:r>
            <a:r>
              <a:rPr dirty="0" sz="2800" spc="-760" b="1">
                <a:latin typeface="Arial"/>
                <a:cs typeface="Arial"/>
              </a:rPr>
              <a:t> </a:t>
            </a:r>
            <a:r>
              <a:rPr dirty="0" sz="2800" spc="40" b="1">
                <a:latin typeface="Arial"/>
                <a:cs typeface="Arial"/>
              </a:rPr>
              <a:t>Japan, </a:t>
            </a:r>
            <a:r>
              <a:rPr dirty="0" sz="2800" spc="25" b="1">
                <a:latin typeface="Arial"/>
                <a:cs typeface="Arial"/>
              </a:rPr>
              <a:t>Philippines, </a:t>
            </a:r>
            <a:r>
              <a:rPr dirty="0" sz="2800" spc="40" b="1">
                <a:latin typeface="Arial"/>
                <a:cs typeface="Arial"/>
              </a:rPr>
              <a:t>South </a:t>
            </a:r>
            <a:r>
              <a:rPr dirty="0" sz="2800" spc="5" b="1">
                <a:latin typeface="Arial"/>
                <a:cs typeface="Arial"/>
              </a:rPr>
              <a:t>Korea, 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25" b="1">
                <a:latin typeface="Arial"/>
                <a:cs typeface="Arial"/>
              </a:rPr>
              <a:t>Australia, </a:t>
            </a:r>
            <a:r>
              <a:rPr dirty="0" sz="2800" spc="85" b="1">
                <a:latin typeface="Arial"/>
                <a:cs typeface="Arial"/>
              </a:rPr>
              <a:t>New </a:t>
            </a:r>
            <a:r>
              <a:rPr dirty="0" sz="2800" spc="35" b="1">
                <a:latin typeface="Arial"/>
                <a:cs typeface="Arial"/>
              </a:rPr>
              <a:t>Zealand, </a:t>
            </a:r>
            <a:r>
              <a:rPr dirty="0" sz="2800" spc="55" b="1">
                <a:latin typeface="Arial"/>
                <a:cs typeface="Arial"/>
              </a:rPr>
              <a:t>and </a:t>
            </a:r>
            <a:r>
              <a:rPr dirty="0" sz="2800" spc="6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Bangladesh.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7046940"/>
            <a:ext cx="1489211" cy="32400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0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6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5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7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5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0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4252" y="3854694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1"/>
                </a:moveTo>
                <a:lnTo>
                  <a:pt x="485774" y="4722201"/>
                </a:lnTo>
                <a:lnTo>
                  <a:pt x="437762" y="4719824"/>
                </a:lnTo>
                <a:lnTo>
                  <a:pt x="390562" y="4712781"/>
                </a:lnTo>
                <a:lnTo>
                  <a:pt x="344494" y="4701204"/>
                </a:lnTo>
                <a:lnTo>
                  <a:pt x="299876" y="4685224"/>
                </a:lnTo>
                <a:lnTo>
                  <a:pt x="257028" y="4664974"/>
                </a:lnTo>
                <a:lnTo>
                  <a:pt x="216266" y="4640585"/>
                </a:lnTo>
                <a:lnTo>
                  <a:pt x="177911" y="4612190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5"/>
                </a:lnTo>
                <a:lnTo>
                  <a:pt x="57227" y="4465173"/>
                </a:lnTo>
                <a:lnTo>
                  <a:pt x="36977" y="4422324"/>
                </a:lnTo>
                <a:lnTo>
                  <a:pt x="20997" y="4377707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6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70" y="0"/>
                </a:lnTo>
                <a:lnTo>
                  <a:pt x="6512905" y="0"/>
                </a:lnTo>
                <a:lnTo>
                  <a:pt x="6560914" y="2376"/>
                </a:lnTo>
                <a:lnTo>
                  <a:pt x="6608114" y="9420"/>
                </a:lnTo>
                <a:lnTo>
                  <a:pt x="6654182" y="20997"/>
                </a:lnTo>
                <a:lnTo>
                  <a:pt x="6698799" y="36977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79"/>
                </a:lnTo>
                <a:lnTo>
                  <a:pt x="6888666" y="177911"/>
                </a:lnTo>
                <a:lnTo>
                  <a:pt x="6917061" y="216266"/>
                </a:lnTo>
                <a:lnTo>
                  <a:pt x="6941449" y="257027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1"/>
                </a:lnTo>
                <a:lnTo>
                  <a:pt x="6998676" y="485774"/>
                </a:lnTo>
                <a:lnTo>
                  <a:pt x="6998676" y="4236426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7"/>
                </a:lnTo>
                <a:lnTo>
                  <a:pt x="6961699" y="4422324"/>
                </a:lnTo>
                <a:lnTo>
                  <a:pt x="6941449" y="4465173"/>
                </a:lnTo>
                <a:lnTo>
                  <a:pt x="6917061" y="4505935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0"/>
                </a:lnTo>
                <a:lnTo>
                  <a:pt x="6782410" y="4640585"/>
                </a:lnTo>
                <a:lnTo>
                  <a:pt x="6741648" y="4664974"/>
                </a:lnTo>
                <a:lnTo>
                  <a:pt x="6698799" y="4685224"/>
                </a:lnTo>
                <a:lnTo>
                  <a:pt x="6654182" y="4701204"/>
                </a:lnTo>
                <a:lnTo>
                  <a:pt x="6608114" y="4712781"/>
                </a:lnTo>
                <a:lnTo>
                  <a:pt x="6560914" y="4719824"/>
                </a:lnTo>
                <a:lnTo>
                  <a:pt x="6512901" y="4722201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98084" y="4042647"/>
            <a:ext cx="6791325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799"/>
              </a:lnSpc>
              <a:spcBef>
                <a:spcPts val="100"/>
              </a:spcBef>
            </a:pPr>
            <a:r>
              <a:rPr dirty="0" sz="3400" b="1">
                <a:latin typeface="Arial"/>
                <a:cs typeface="Arial"/>
              </a:rPr>
              <a:t>2 </a:t>
            </a:r>
            <a:r>
              <a:rPr dirty="0" sz="3400" spc="-10" b="1">
                <a:latin typeface="Arial"/>
                <a:cs typeface="Arial"/>
              </a:rPr>
              <a:t>. </a:t>
            </a:r>
            <a:r>
              <a:rPr dirty="0" sz="3400" spc="85" b="1">
                <a:latin typeface="Arial"/>
                <a:cs typeface="Arial"/>
              </a:rPr>
              <a:t>What </a:t>
            </a:r>
            <a:r>
              <a:rPr dirty="0" sz="3400" spc="-85" b="1">
                <a:latin typeface="Arial"/>
                <a:cs typeface="Arial"/>
              </a:rPr>
              <a:t>is </a:t>
            </a:r>
            <a:r>
              <a:rPr dirty="0" sz="3400" spc="145" b="1">
                <a:latin typeface="Arial"/>
                <a:cs typeface="Arial"/>
              </a:rPr>
              <a:t>the </a:t>
            </a:r>
            <a:r>
              <a:rPr dirty="0" sz="3400" spc="70" b="1">
                <a:latin typeface="Arial"/>
                <a:cs typeface="Arial"/>
              </a:rPr>
              <a:t>percentage </a:t>
            </a:r>
            <a:r>
              <a:rPr dirty="0" sz="3400" spc="114" b="1">
                <a:latin typeface="Arial"/>
                <a:cs typeface="Arial"/>
              </a:rPr>
              <a:t>of </a:t>
            </a:r>
            <a:r>
              <a:rPr dirty="0" sz="3400" spc="120" b="1">
                <a:latin typeface="Arial"/>
                <a:cs typeface="Arial"/>
              </a:rPr>
              <a:t> </a:t>
            </a:r>
            <a:r>
              <a:rPr dirty="0" sz="3400" spc="65" b="1">
                <a:latin typeface="Arial"/>
                <a:cs typeface="Arial"/>
              </a:rPr>
              <a:t>unique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95" b="1">
                <a:latin typeface="Arial"/>
                <a:cs typeface="Arial"/>
              </a:rPr>
              <a:t>product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25" b="1">
                <a:latin typeface="Arial"/>
                <a:cs typeface="Arial"/>
              </a:rPr>
              <a:t>increase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50" b="1">
                <a:latin typeface="Arial"/>
                <a:cs typeface="Arial"/>
              </a:rPr>
              <a:t>in</a:t>
            </a:r>
            <a:r>
              <a:rPr dirty="0" sz="3400" spc="-150" b="1">
                <a:latin typeface="Arial"/>
                <a:cs typeface="Arial"/>
              </a:rPr>
              <a:t> </a:t>
            </a:r>
            <a:r>
              <a:rPr dirty="0" sz="3400" spc="90" b="1">
                <a:latin typeface="Arial"/>
                <a:cs typeface="Arial"/>
              </a:rPr>
              <a:t>2021 </a:t>
            </a:r>
            <a:r>
              <a:rPr dirty="0" sz="3400" spc="-930" b="1">
                <a:latin typeface="Arial"/>
                <a:cs typeface="Arial"/>
              </a:rPr>
              <a:t> </a:t>
            </a:r>
            <a:r>
              <a:rPr dirty="0" sz="3400" spc="-50" b="1">
                <a:latin typeface="Arial"/>
                <a:cs typeface="Arial"/>
              </a:rPr>
              <a:t>vs. </a:t>
            </a:r>
            <a:r>
              <a:rPr dirty="0" sz="3400" spc="114" b="1">
                <a:latin typeface="Arial"/>
                <a:cs typeface="Arial"/>
              </a:rPr>
              <a:t>2020? </a:t>
            </a:r>
            <a:r>
              <a:rPr dirty="0" sz="3400" spc="30" b="1">
                <a:latin typeface="Arial"/>
                <a:cs typeface="Arial"/>
              </a:rPr>
              <a:t>The </a:t>
            </a:r>
            <a:r>
              <a:rPr dirty="0" sz="3400" spc="85" b="1">
                <a:latin typeface="Arial"/>
                <a:cs typeface="Arial"/>
              </a:rPr>
              <a:t>final </a:t>
            </a:r>
            <a:r>
              <a:rPr dirty="0" sz="3400" spc="130" b="1">
                <a:latin typeface="Arial"/>
                <a:cs typeface="Arial"/>
              </a:rPr>
              <a:t>output </a:t>
            </a:r>
            <a:r>
              <a:rPr dirty="0" sz="3400" spc="135" b="1">
                <a:latin typeface="Arial"/>
                <a:cs typeface="Arial"/>
              </a:rPr>
              <a:t> </a:t>
            </a:r>
            <a:r>
              <a:rPr dirty="0" sz="3400" spc="40" b="1">
                <a:latin typeface="Arial"/>
                <a:cs typeface="Arial"/>
              </a:rPr>
              <a:t>contains </a:t>
            </a:r>
            <a:r>
              <a:rPr dirty="0" sz="3400" spc="65" b="1">
                <a:latin typeface="Arial"/>
                <a:cs typeface="Arial"/>
              </a:rPr>
              <a:t>these </a:t>
            </a:r>
            <a:r>
              <a:rPr dirty="0" sz="3400" spc="45" b="1">
                <a:latin typeface="Arial"/>
                <a:cs typeface="Arial"/>
              </a:rPr>
              <a:t>fields, </a:t>
            </a:r>
            <a:r>
              <a:rPr dirty="0" sz="3400" spc="50" b="1">
                <a:latin typeface="Arial"/>
                <a:cs typeface="Arial"/>
              </a:rPr>
              <a:t> </a:t>
            </a:r>
            <a:r>
              <a:rPr dirty="0" sz="3400" spc="55" b="1">
                <a:latin typeface="Arial"/>
                <a:cs typeface="Arial"/>
              </a:rPr>
              <a:t>unique_products_2020 </a:t>
            </a:r>
            <a:r>
              <a:rPr dirty="0" sz="3400" spc="60" b="1">
                <a:latin typeface="Arial"/>
                <a:cs typeface="Arial"/>
              </a:rPr>
              <a:t> </a:t>
            </a:r>
            <a:r>
              <a:rPr dirty="0" sz="3400" spc="25" b="1">
                <a:latin typeface="Arial"/>
                <a:cs typeface="Arial"/>
              </a:rPr>
              <a:t>unique_products_2021 </a:t>
            </a:r>
            <a:r>
              <a:rPr dirty="0" sz="3400" spc="30" b="1">
                <a:latin typeface="Arial"/>
                <a:cs typeface="Arial"/>
              </a:rPr>
              <a:t> </a:t>
            </a:r>
            <a:r>
              <a:rPr dirty="0" sz="3400" spc="15" b="1">
                <a:latin typeface="Arial"/>
                <a:cs typeface="Arial"/>
              </a:rPr>
              <a:t>percentage_chg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28441" y="4465156"/>
            <a:ext cx="9772015" cy="2155825"/>
            <a:chOff x="8228441" y="4465156"/>
            <a:chExt cx="9772015" cy="2155825"/>
          </a:xfrm>
        </p:grpSpPr>
        <p:sp>
          <p:nvSpPr>
            <p:cNvPr id="8" name="object 8"/>
            <p:cNvSpPr/>
            <p:nvPr/>
          </p:nvSpPr>
          <p:spPr>
            <a:xfrm>
              <a:off x="8228441" y="4795814"/>
              <a:ext cx="2609215" cy="1824989"/>
            </a:xfrm>
            <a:custGeom>
              <a:avLst/>
              <a:gdLst/>
              <a:ahLst/>
              <a:cxnLst/>
              <a:rect l="l" t="t" r="r" b="b"/>
              <a:pathLst>
                <a:path w="2609215" h="1824990">
                  <a:moveTo>
                    <a:pt x="1604954" y="1824793"/>
                  </a:moveTo>
                  <a:lnTo>
                    <a:pt x="1604954" y="1322708"/>
                  </a:lnTo>
                  <a:lnTo>
                    <a:pt x="0" y="1322708"/>
                  </a:lnTo>
                  <a:lnTo>
                    <a:pt x="0" y="502084"/>
                  </a:lnTo>
                  <a:lnTo>
                    <a:pt x="1604954" y="502084"/>
                  </a:lnTo>
                  <a:lnTo>
                    <a:pt x="1604954" y="0"/>
                  </a:lnTo>
                  <a:lnTo>
                    <a:pt x="2609124" y="912396"/>
                  </a:lnTo>
                  <a:lnTo>
                    <a:pt x="1604954" y="1824793"/>
                  </a:lnTo>
                  <a:close/>
                </a:path>
              </a:pathLst>
            </a:custGeom>
            <a:solidFill>
              <a:srgbClr val="EBE3D5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7565" y="4465156"/>
              <a:ext cx="7162799" cy="21526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506" y="240697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692" y="179439"/>
            <a:ext cx="866774" cy="847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9188" y="2568910"/>
            <a:ext cx="5808345" cy="448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75" b="1">
                <a:latin typeface="Arial"/>
                <a:cs typeface="Arial"/>
              </a:rPr>
              <a:t>Atliq Hardware </a:t>
            </a:r>
            <a:r>
              <a:rPr dirty="0" sz="2800" spc="50" b="1">
                <a:latin typeface="Arial"/>
                <a:cs typeface="Arial"/>
              </a:rPr>
              <a:t>experienced </a:t>
            </a:r>
            <a:r>
              <a:rPr dirty="0" sz="2800" spc="30" b="1">
                <a:latin typeface="Arial"/>
                <a:cs typeface="Arial"/>
              </a:rPr>
              <a:t>a </a:t>
            </a:r>
            <a:r>
              <a:rPr dirty="0" sz="2800" spc="35" b="1">
                <a:latin typeface="Arial"/>
                <a:cs typeface="Arial"/>
              </a:rPr>
              <a:t> </a:t>
            </a:r>
            <a:r>
              <a:rPr dirty="0" sz="2800" spc="25" b="1">
                <a:latin typeface="Arial"/>
                <a:cs typeface="Arial"/>
              </a:rPr>
              <a:t>significant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20" b="1">
                <a:latin typeface="Arial"/>
                <a:cs typeface="Arial"/>
              </a:rPr>
              <a:t>increase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in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30" b="1">
                <a:latin typeface="Arial"/>
                <a:cs typeface="Arial"/>
              </a:rPr>
              <a:t>its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80" b="1">
                <a:latin typeface="Arial"/>
                <a:cs typeface="Arial"/>
              </a:rPr>
              <a:t>product </a:t>
            </a:r>
            <a:r>
              <a:rPr dirty="0" sz="2800" spc="-760" b="1">
                <a:latin typeface="Arial"/>
                <a:cs typeface="Arial"/>
              </a:rPr>
              <a:t> </a:t>
            </a:r>
            <a:r>
              <a:rPr dirty="0" sz="2800" spc="30" b="1">
                <a:latin typeface="Arial"/>
                <a:cs typeface="Arial"/>
              </a:rPr>
              <a:t>offerings </a:t>
            </a:r>
            <a:r>
              <a:rPr dirty="0" sz="2800" spc="65" b="1">
                <a:latin typeface="Arial"/>
                <a:cs typeface="Arial"/>
              </a:rPr>
              <a:t>over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5" b="1">
                <a:latin typeface="Arial"/>
                <a:cs typeface="Arial"/>
              </a:rPr>
              <a:t>course </a:t>
            </a:r>
            <a:r>
              <a:rPr dirty="0" sz="2800" spc="95" b="1">
                <a:latin typeface="Arial"/>
                <a:cs typeface="Arial"/>
              </a:rPr>
              <a:t>of </a:t>
            </a:r>
            <a:r>
              <a:rPr dirty="0" sz="2800" spc="55" b="1">
                <a:latin typeface="Arial"/>
                <a:cs typeface="Arial"/>
              </a:rPr>
              <a:t>one </a:t>
            </a:r>
            <a:r>
              <a:rPr dirty="0" sz="2800" spc="60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year. </a:t>
            </a:r>
            <a:r>
              <a:rPr dirty="0" sz="2800" spc="95" b="1">
                <a:latin typeface="Arial"/>
                <a:cs typeface="Arial"/>
              </a:rPr>
              <a:t>In </a:t>
            </a:r>
            <a:r>
              <a:rPr dirty="0" sz="2800" spc="155" b="1">
                <a:latin typeface="Arial"/>
                <a:cs typeface="Arial"/>
              </a:rPr>
              <a:t>2020,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50" b="1">
                <a:latin typeface="Arial"/>
                <a:cs typeface="Arial"/>
              </a:rPr>
              <a:t>company </a:t>
            </a:r>
            <a:r>
              <a:rPr dirty="0" sz="2800" spc="55" b="1">
                <a:latin typeface="Arial"/>
                <a:cs typeface="Arial"/>
              </a:rPr>
              <a:t>had </a:t>
            </a:r>
            <a:r>
              <a:rPr dirty="0" sz="2800" spc="60" b="1">
                <a:latin typeface="Arial"/>
                <a:cs typeface="Arial"/>
              </a:rPr>
              <a:t> </a:t>
            </a:r>
            <a:r>
              <a:rPr dirty="0" sz="2800" spc="100" b="1">
                <a:latin typeface="Arial"/>
                <a:cs typeface="Arial"/>
              </a:rPr>
              <a:t>245 </a:t>
            </a:r>
            <a:r>
              <a:rPr dirty="0" sz="2800" spc="50" b="1">
                <a:latin typeface="Arial"/>
                <a:cs typeface="Arial"/>
              </a:rPr>
              <a:t>unique </a:t>
            </a:r>
            <a:r>
              <a:rPr dirty="0" sz="2800" spc="40" b="1">
                <a:latin typeface="Arial"/>
                <a:cs typeface="Arial"/>
              </a:rPr>
              <a:t>products, </a:t>
            </a:r>
            <a:r>
              <a:rPr dirty="0" sz="2800" spc="55" b="1">
                <a:latin typeface="Arial"/>
                <a:cs typeface="Arial"/>
              </a:rPr>
              <a:t>while </a:t>
            </a:r>
            <a:r>
              <a:rPr dirty="0" sz="2800" spc="45" b="1">
                <a:latin typeface="Arial"/>
                <a:cs typeface="Arial"/>
              </a:rPr>
              <a:t>in </a:t>
            </a:r>
            <a:r>
              <a:rPr dirty="0" sz="2800" spc="50" b="1">
                <a:latin typeface="Arial"/>
                <a:cs typeface="Arial"/>
              </a:rPr>
              <a:t> </a:t>
            </a:r>
            <a:r>
              <a:rPr dirty="0" sz="2800" spc="60" b="1">
                <a:latin typeface="Arial"/>
                <a:cs typeface="Arial"/>
              </a:rPr>
              <a:t>2021, </a:t>
            </a:r>
            <a:r>
              <a:rPr dirty="0" sz="2800" spc="120" b="1">
                <a:latin typeface="Arial"/>
                <a:cs typeface="Arial"/>
              </a:rPr>
              <a:t>the </a:t>
            </a:r>
            <a:r>
              <a:rPr dirty="0" sz="2800" spc="75" b="1">
                <a:latin typeface="Arial"/>
                <a:cs typeface="Arial"/>
              </a:rPr>
              <a:t>number </a:t>
            </a:r>
            <a:r>
              <a:rPr dirty="0" sz="2800" spc="5" b="1">
                <a:latin typeface="Arial"/>
                <a:cs typeface="Arial"/>
              </a:rPr>
              <a:t>rose </a:t>
            </a:r>
            <a:r>
              <a:rPr dirty="0" sz="2800" spc="135" b="1">
                <a:latin typeface="Arial"/>
                <a:cs typeface="Arial"/>
              </a:rPr>
              <a:t>to </a:t>
            </a:r>
            <a:r>
              <a:rPr dirty="0" sz="2800" spc="120" b="1">
                <a:latin typeface="Arial"/>
                <a:cs typeface="Arial"/>
              </a:rPr>
              <a:t>334 </a:t>
            </a:r>
            <a:r>
              <a:rPr dirty="0" sz="2800" spc="125" b="1">
                <a:latin typeface="Arial"/>
                <a:cs typeface="Arial"/>
              </a:rPr>
              <a:t> </a:t>
            </a:r>
            <a:r>
              <a:rPr dirty="0" sz="2800" spc="50" b="1">
                <a:latin typeface="Arial"/>
                <a:cs typeface="Arial"/>
              </a:rPr>
              <a:t>unique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40" b="1">
                <a:latin typeface="Arial"/>
                <a:cs typeface="Arial"/>
              </a:rPr>
              <a:t>products.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-35" b="1">
                <a:latin typeface="Arial"/>
                <a:cs typeface="Arial"/>
              </a:rPr>
              <a:t>This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40" b="1">
                <a:latin typeface="Arial"/>
                <a:cs typeface="Arial"/>
              </a:rPr>
              <a:t>indicates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30" b="1">
                <a:latin typeface="Arial"/>
                <a:cs typeface="Arial"/>
              </a:rPr>
              <a:t>a </a:t>
            </a:r>
            <a:r>
              <a:rPr dirty="0" sz="2800" spc="-760" b="1">
                <a:latin typeface="Arial"/>
                <a:cs typeface="Arial"/>
              </a:rPr>
              <a:t> </a:t>
            </a:r>
            <a:r>
              <a:rPr dirty="0" sz="2800" spc="85" b="1">
                <a:latin typeface="Arial"/>
                <a:cs typeface="Arial"/>
              </a:rPr>
              <a:t>notable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growth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95" b="1">
                <a:latin typeface="Arial"/>
                <a:cs typeface="Arial"/>
              </a:rPr>
              <a:t>of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36.33%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in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Atliq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Hardware's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80" b="1">
                <a:latin typeface="Arial"/>
                <a:cs typeface="Arial"/>
              </a:rPr>
              <a:t>product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portfolio.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46937"/>
            <a:ext cx="1489211" cy="324006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46814" y="0"/>
            <a:ext cx="10641330" cy="7994650"/>
            <a:chOff x="7646814" y="0"/>
            <a:chExt cx="10641330" cy="79946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35042" y="0"/>
              <a:ext cx="2052957" cy="26451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6814" y="2641208"/>
              <a:ext cx="9020174" cy="5353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24629" y="2121941"/>
            <a:ext cx="10528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20" b="1">
                <a:latin typeface="Arial"/>
                <a:cs typeface="Arial"/>
              </a:rPr>
              <a:t>I</a:t>
            </a:r>
            <a:r>
              <a:rPr dirty="0" sz="2600" spc="150" b="1">
                <a:latin typeface="Arial"/>
                <a:cs typeface="Arial"/>
              </a:rPr>
              <a:t>N</a:t>
            </a:r>
            <a:r>
              <a:rPr dirty="0" sz="2600" spc="-45" b="1">
                <a:latin typeface="Arial"/>
                <a:cs typeface="Arial"/>
              </a:rPr>
              <a:t>P</a:t>
            </a:r>
            <a:r>
              <a:rPr dirty="0" sz="2600" spc="85" b="1">
                <a:latin typeface="Arial"/>
                <a:cs typeface="Arial"/>
              </a:rPr>
              <a:t>U</a:t>
            </a:r>
            <a:r>
              <a:rPr dirty="0" sz="2600" spc="-50" b="1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90926" y="2007578"/>
            <a:ext cx="2273300" cy="690245"/>
          </a:xfrm>
          <a:custGeom>
            <a:avLst/>
            <a:gdLst/>
            <a:ahLst/>
            <a:cxnLst/>
            <a:rect l="l" t="t" r="r" b="b"/>
            <a:pathLst>
              <a:path w="2273300" h="690244">
                <a:moveTo>
                  <a:pt x="1927713" y="690196"/>
                </a:moveTo>
                <a:lnTo>
                  <a:pt x="345098" y="690196"/>
                </a:lnTo>
                <a:lnTo>
                  <a:pt x="298270" y="687045"/>
                </a:lnTo>
                <a:lnTo>
                  <a:pt x="253357" y="677868"/>
                </a:lnTo>
                <a:lnTo>
                  <a:pt x="210770" y="663076"/>
                </a:lnTo>
                <a:lnTo>
                  <a:pt x="170920" y="643080"/>
                </a:lnTo>
                <a:lnTo>
                  <a:pt x="134218" y="618290"/>
                </a:lnTo>
                <a:lnTo>
                  <a:pt x="101076" y="589119"/>
                </a:lnTo>
                <a:lnTo>
                  <a:pt x="71905" y="555977"/>
                </a:lnTo>
                <a:lnTo>
                  <a:pt x="47116" y="519275"/>
                </a:lnTo>
                <a:lnTo>
                  <a:pt x="27119" y="479425"/>
                </a:lnTo>
                <a:lnTo>
                  <a:pt x="12327" y="436838"/>
                </a:lnTo>
                <a:lnTo>
                  <a:pt x="3150" y="391925"/>
                </a:lnTo>
                <a:lnTo>
                  <a:pt x="0" y="345098"/>
                </a:lnTo>
                <a:lnTo>
                  <a:pt x="3150" y="298270"/>
                </a:lnTo>
                <a:lnTo>
                  <a:pt x="12327" y="253357"/>
                </a:lnTo>
                <a:lnTo>
                  <a:pt x="27119" y="210770"/>
                </a:lnTo>
                <a:lnTo>
                  <a:pt x="47116" y="170920"/>
                </a:lnTo>
                <a:lnTo>
                  <a:pt x="71905" y="134218"/>
                </a:lnTo>
                <a:lnTo>
                  <a:pt x="101076" y="101076"/>
                </a:lnTo>
                <a:lnTo>
                  <a:pt x="134218" y="71905"/>
                </a:lnTo>
                <a:lnTo>
                  <a:pt x="170920" y="47116"/>
                </a:lnTo>
                <a:lnTo>
                  <a:pt x="210770" y="27119"/>
                </a:lnTo>
                <a:lnTo>
                  <a:pt x="253357" y="12327"/>
                </a:lnTo>
                <a:lnTo>
                  <a:pt x="298270" y="3150"/>
                </a:lnTo>
                <a:lnTo>
                  <a:pt x="345098" y="0"/>
                </a:lnTo>
                <a:lnTo>
                  <a:pt x="1927713" y="0"/>
                </a:lnTo>
                <a:lnTo>
                  <a:pt x="1974541" y="3150"/>
                </a:lnTo>
                <a:lnTo>
                  <a:pt x="2019454" y="12327"/>
                </a:lnTo>
                <a:lnTo>
                  <a:pt x="2062041" y="27119"/>
                </a:lnTo>
                <a:lnTo>
                  <a:pt x="2101891" y="47116"/>
                </a:lnTo>
                <a:lnTo>
                  <a:pt x="2138592" y="71905"/>
                </a:lnTo>
                <a:lnTo>
                  <a:pt x="2171734" y="101076"/>
                </a:lnTo>
                <a:lnTo>
                  <a:pt x="2200905" y="134218"/>
                </a:lnTo>
                <a:lnTo>
                  <a:pt x="2225695" y="170920"/>
                </a:lnTo>
                <a:lnTo>
                  <a:pt x="2245691" y="210770"/>
                </a:lnTo>
                <a:lnTo>
                  <a:pt x="2260484" y="253357"/>
                </a:lnTo>
                <a:lnTo>
                  <a:pt x="2269661" y="298270"/>
                </a:lnTo>
                <a:lnTo>
                  <a:pt x="2272811" y="345098"/>
                </a:lnTo>
                <a:lnTo>
                  <a:pt x="2269661" y="391925"/>
                </a:lnTo>
                <a:lnTo>
                  <a:pt x="2260484" y="436838"/>
                </a:lnTo>
                <a:lnTo>
                  <a:pt x="2245691" y="479425"/>
                </a:lnTo>
                <a:lnTo>
                  <a:pt x="2225695" y="519275"/>
                </a:lnTo>
                <a:lnTo>
                  <a:pt x="2200905" y="555977"/>
                </a:lnTo>
                <a:lnTo>
                  <a:pt x="2171734" y="589119"/>
                </a:lnTo>
                <a:lnTo>
                  <a:pt x="2138592" y="618290"/>
                </a:lnTo>
                <a:lnTo>
                  <a:pt x="2101891" y="643080"/>
                </a:lnTo>
                <a:lnTo>
                  <a:pt x="2062041" y="663076"/>
                </a:lnTo>
                <a:lnTo>
                  <a:pt x="2019454" y="677868"/>
                </a:lnTo>
                <a:lnTo>
                  <a:pt x="1974541" y="687045"/>
                </a:lnTo>
                <a:lnTo>
                  <a:pt x="1927713" y="690196"/>
                </a:lnTo>
                <a:close/>
              </a:path>
            </a:pathLst>
          </a:custGeom>
          <a:solidFill>
            <a:srgbClr val="EBE3D5">
              <a:alpha val="8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33342" y="2121941"/>
            <a:ext cx="138811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636" y="3678849"/>
            <a:ext cx="6998970" cy="4722495"/>
          </a:xfrm>
          <a:custGeom>
            <a:avLst/>
            <a:gdLst/>
            <a:ahLst/>
            <a:cxnLst/>
            <a:rect l="l" t="t" r="r" b="b"/>
            <a:pathLst>
              <a:path w="6998970" h="4722495">
                <a:moveTo>
                  <a:pt x="6512901" y="4722201"/>
                </a:moveTo>
                <a:lnTo>
                  <a:pt x="485774" y="4722201"/>
                </a:lnTo>
                <a:lnTo>
                  <a:pt x="437762" y="4719824"/>
                </a:lnTo>
                <a:lnTo>
                  <a:pt x="390562" y="4712781"/>
                </a:lnTo>
                <a:lnTo>
                  <a:pt x="344494" y="4701204"/>
                </a:lnTo>
                <a:lnTo>
                  <a:pt x="299876" y="4685224"/>
                </a:lnTo>
                <a:lnTo>
                  <a:pt x="257028" y="4664974"/>
                </a:lnTo>
                <a:lnTo>
                  <a:pt x="216266" y="4640585"/>
                </a:lnTo>
                <a:lnTo>
                  <a:pt x="177911" y="4612190"/>
                </a:lnTo>
                <a:lnTo>
                  <a:pt x="142280" y="4579921"/>
                </a:lnTo>
                <a:lnTo>
                  <a:pt x="110010" y="4544290"/>
                </a:lnTo>
                <a:lnTo>
                  <a:pt x="81615" y="4505934"/>
                </a:lnTo>
                <a:lnTo>
                  <a:pt x="57227" y="4465173"/>
                </a:lnTo>
                <a:lnTo>
                  <a:pt x="36977" y="4422324"/>
                </a:lnTo>
                <a:lnTo>
                  <a:pt x="20997" y="4377707"/>
                </a:lnTo>
                <a:lnTo>
                  <a:pt x="9420" y="4331639"/>
                </a:lnTo>
                <a:lnTo>
                  <a:pt x="2377" y="4284439"/>
                </a:lnTo>
                <a:lnTo>
                  <a:pt x="0" y="4236427"/>
                </a:lnTo>
                <a:lnTo>
                  <a:pt x="0" y="485773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68" y="0"/>
                </a:lnTo>
                <a:lnTo>
                  <a:pt x="6512908" y="0"/>
                </a:lnTo>
                <a:lnTo>
                  <a:pt x="6560914" y="2376"/>
                </a:lnTo>
                <a:lnTo>
                  <a:pt x="6608114" y="9419"/>
                </a:lnTo>
                <a:lnTo>
                  <a:pt x="6654182" y="20997"/>
                </a:lnTo>
                <a:lnTo>
                  <a:pt x="6698799" y="36977"/>
                </a:lnTo>
                <a:lnTo>
                  <a:pt x="6741648" y="57227"/>
                </a:lnTo>
                <a:lnTo>
                  <a:pt x="6782410" y="81615"/>
                </a:lnTo>
                <a:lnTo>
                  <a:pt x="6820765" y="110010"/>
                </a:lnTo>
                <a:lnTo>
                  <a:pt x="6856397" y="142279"/>
                </a:lnTo>
                <a:lnTo>
                  <a:pt x="6888666" y="177910"/>
                </a:lnTo>
                <a:lnTo>
                  <a:pt x="6917061" y="216266"/>
                </a:lnTo>
                <a:lnTo>
                  <a:pt x="6941449" y="257027"/>
                </a:lnTo>
                <a:lnTo>
                  <a:pt x="6961699" y="299876"/>
                </a:lnTo>
                <a:lnTo>
                  <a:pt x="6977679" y="344494"/>
                </a:lnTo>
                <a:lnTo>
                  <a:pt x="6989256" y="390562"/>
                </a:lnTo>
                <a:lnTo>
                  <a:pt x="6996299" y="437761"/>
                </a:lnTo>
                <a:lnTo>
                  <a:pt x="6998676" y="485773"/>
                </a:lnTo>
                <a:lnTo>
                  <a:pt x="6998676" y="4236427"/>
                </a:lnTo>
                <a:lnTo>
                  <a:pt x="6996299" y="4284439"/>
                </a:lnTo>
                <a:lnTo>
                  <a:pt x="6989256" y="4331639"/>
                </a:lnTo>
                <a:lnTo>
                  <a:pt x="6977679" y="4377707"/>
                </a:lnTo>
                <a:lnTo>
                  <a:pt x="6961699" y="4422324"/>
                </a:lnTo>
                <a:lnTo>
                  <a:pt x="6941449" y="4465173"/>
                </a:lnTo>
                <a:lnTo>
                  <a:pt x="6917061" y="4505934"/>
                </a:lnTo>
                <a:lnTo>
                  <a:pt x="6888666" y="4544290"/>
                </a:lnTo>
                <a:lnTo>
                  <a:pt x="6856397" y="4579921"/>
                </a:lnTo>
                <a:lnTo>
                  <a:pt x="6820765" y="4612190"/>
                </a:lnTo>
                <a:lnTo>
                  <a:pt x="6782410" y="4640585"/>
                </a:lnTo>
                <a:lnTo>
                  <a:pt x="6741648" y="4664974"/>
                </a:lnTo>
                <a:lnTo>
                  <a:pt x="6698799" y="4685224"/>
                </a:lnTo>
                <a:lnTo>
                  <a:pt x="6654182" y="4701204"/>
                </a:lnTo>
                <a:lnTo>
                  <a:pt x="6608114" y="4712781"/>
                </a:lnTo>
                <a:lnTo>
                  <a:pt x="6560914" y="4719824"/>
                </a:lnTo>
                <a:lnTo>
                  <a:pt x="6512901" y="4722201"/>
                </a:lnTo>
                <a:close/>
              </a:path>
            </a:pathLst>
          </a:custGeom>
          <a:solidFill>
            <a:srgbClr val="EBE3D5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6882" y="4791985"/>
            <a:ext cx="6934200" cy="240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80645">
              <a:lnSpc>
                <a:spcPct val="115700"/>
              </a:lnSpc>
              <a:spcBef>
                <a:spcPts val="100"/>
              </a:spcBef>
            </a:pPr>
            <a:r>
              <a:rPr dirty="0" sz="2700" spc="45" b="1">
                <a:latin typeface="Arial"/>
                <a:cs typeface="Arial"/>
              </a:rPr>
              <a:t>3.Provide </a:t>
            </a:r>
            <a:r>
              <a:rPr dirty="0" sz="2700" spc="30" b="1">
                <a:latin typeface="Arial"/>
                <a:cs typeface="Arial"/>
              </a:rPr>
              <a:t>a </a:t>
            </a:r>
            <a:r>
              <a:rPr dirty="0" sz="2700" spc="95" b="1">
                <a:latin typeface="Arial"/>
                <a:cs typeface="Arial"/>
              </a:rPr>
              <a:t>report </a:t>
            </a:r>
            <a:r>
              <a:rPr dirty="0" sz="2700" spc="80" b="1">
                <a:latin typeface="Arial"/>
                <a:cs typeface="Arial"/>
              </a:rPr>
              <a:t>with </a:t>
            </a:r>
            <a:r>
              <a:rPr dirty="0" sz="2700" spc="60" b="1">
                <a:latin typeface="Arial"/>
                <a:cs typeface="Arial"/>
              </a:rPr>
              <a:t>all </a:t>
            </a:r>
            <a:r>
              <a:rPr dirty="0" sz="2700" spc="114" b="1">
                <a:latin typeface="Arial"/>
                <a:cs typeface="Arial"/>
              </a:rPr>
              <a:t>the </a:t>
            </a:r>
            <a:r>
              <a:rPr dirty="0" sz="2700" spc="50" b="1">
                <a:latin typeface="Arial"/>
                <a:cs typeface="Arial"/>
              </a:rPr>
              <a:t>unique </a:t>
            </a:r>
            <a:r>
              <a:rPr dirty="0" sz="2700" spc="55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product </a:t>
            </a:r>
            <a:r>
              <a:rPr dirty="0" sz="2700" spc="25" b="1">
                <a:latin typeface="Arial"/>
                <a:cs typeface="Arial"/>
              </a:rPr>
              <a:t>counts </a:t>
            </a:r>
            <a:r>
              <a:rPr dirty="0" sz="2700" spc="90" b="1">
                <a:latin typeface="Arial"/>
                <a:cs typeface="Arial"/>
              </a:rPr>
              <a:t>for </a:t>
            </a:r>
            <a:r>
              <a:rPr dirty="0" sz="2700" spc="35" b="1">
                <a:latin typeface="Arial"/>
                <a:cs typeface="Arial"/>
              </a:rPr>
              <a:t>each </a:t>
            </a:r>
            <a:r>
              <a:rPr dirty="0" sz="2700" spc="30" b="1">
                <a:latin typeface="Arial"/>
                <a:cs typeface="Arial"/>
              </a:rPr>
              <a:t>segment </a:t>
            </a:r>
            <a:r>
              <a:rPr dirty="0" sz="2700" spc="55" b="1">
                <a:latin typeface="Arial"/>
                <a:cs typeface="Arial"/>
              </a:rPr>
              <a:t>and </a:t>
            </a:r>
            <a:r>
              <a:rPr dirty="0" sz="2700" spc="60" b="1">
                <a:latin typeface="Arial"/>
                <a:cs typeface="Arial"/>
              </a:rPr>
              <a:t> </a:t>
            </a:r>
            <a:r>
              <a:rPr dirty="0" sz="2700" spc="45" b="1">
                <a:latin typeface="Arial"/>
                <a:cs typeface="Arial"/>
              </a:rPr>
              <a:t>sort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them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in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descending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order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of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product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counts.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The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final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05" b="1">
                <a:latin typeface="Arial"/>
                <a:cs typeface="Arial"/>
              </a:rPr>
              <a:t>output</a:t>
            </a:r>
            <a:r>
              <a:rPr dirty="0" sz="2700" spc="-125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contains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2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fields,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segment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5" b="1">
                <a:latin typeface="Arial"/>
                <a:cs typeface="Arial"/>
              </a:rPr>
              <a:t>product_count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00213" y="3429808"/>
            <a:ext cx="10343515" cy="5219700"/>
            <a:chOff x="7800213" y="3429808"/>
            <a:chExt cx="10343515" cy="5219700"/>
          </a:xfrm>
        </p:grpSpPr>
        <p:sp>
          <p:nvSpPr>
            <p:cNvPr id="8" name="object 8"/>
            <p:cNvSpPr/>
            <p:nvPr/>
          </p:nvSpPr>
          <p:spPr>
            <a:xfrm>
              <a:off x="7800213" y="4751854"/>
              <a:ext cx="2609215" cy="1824989"/>
            </a:xfrm>
            <a:custGeom>
              <a:avLst/>
              <a:gdLst/>
              <a:ahLst/>
              <a:cxnLst/>
              <a:rect l="l" t="t" r="r" b="b"/>
              <a:pathLst>
                <a:path w="2609215" h="1824990">
                  <a:moveTo>
                    <a:pt x="1604954" y="1824792"/>
                  </a:moveTo>
                  <a:lnTo>
                    <a:pt x="1604954" y="1322707"/>
                  </a:lnTo>
                  <a:lnTo>
                    <a:pt x="0" y="1322707"/>
                  </a:lnTo>
                  <a:lnTo>
                    <a:pt x="0" y="502084"/>
                  </a:lnTo>
                  <a:lnTo>
                    <a:pt x="1604954" y="502084"/>
                  </a:lnTo>
                  <a:lnTo>
                    <a:pt x="1604954" y="0"/>
                  </a:lnTo>
                  <a:lnTo>
                    <a:pt x="2609124" y="912396"/>
                  </a:lnTo>
                  <a:lnTo>
                    <a:pt x="1604954" y="1824792"/>
                  </a:lnTo>
                  <a:close/>
                </a:path>
              </a:pathLst>
            </a:custGeom>
            <a:solidFill>
              <a:srgbClr val="EBE3D5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9338" y="3429808"/>
              <a:ext cx="7734299" cy="52196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AD_HOC</a:t>
            </a:r>
            <a:r>
              <a:rPr dirty="0" spc="-285"/>
              <a:t> </a:t>
            </a:r>
            <a:r>
              <a:rPr dirty="0" spc="-155"/>
              <a:t>REQUEST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0506" y="240697"/>
            <a:ext cx="318706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>
                <a:solidFill>
                  <a:srgbClr val="000000"/>
                </a:solidFill>
              </a:rPr>
              <a:t>INSIGHTS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692" y="179439"/>
            <a:ext cx="866774" cy="847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9188" y="2381340"/>
            <a:ext cx="5742305" cy="497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6875">
              <a:lnSpc>
                <a:spcPct val="116100"/>
              </a:lnSpc>
              <a:spcBef>
                <a:spcPts val="100"/>
              </a:spcBef>
            </a:pPr>
            <a:r>
              <a:rPr dirty="0" sz="2800" spc="-10" b="1">
                <a:latin typeface="Arial"/>
                <a:cs typeface="Arial"/>
              </a:rPr>
              <a:t>Based </a:t>
            </a:r>
            <a:r>
              <a:rPr dirty="0" sz="2800" spc="25" b="1">
                <a:latin typeface="Arial"/>
                <a:cs typeface="Arial"/>
              </a:rPr>
              <a:t>On </a:t>
            </a:r>
            <a:r>
              <a:rPr dirty="0" sz="2800" spc="100" b="1">
                <a:latin typeface="Arial"/>
                <a:cs typeface="Arial"/>
              </a:rPr>
              <a:t>Output </a:t>
            </a:r>
            <a:r>
              <a:rPr dirty="0" sz="2800" spc="185" b="1">
                <a:latin typeface="Arial"/>
                <a:cs typeface="Arial"/>
              </a:rPr>
              <a:t>It </a:t>
            </a:r>
            <a:r>
              <a:rPr dirty="0" sz="2800" spc="10" b="1">
                <a:latin typeface="Arial"/>
                <a:cs typeface="Arial"/>
              </a:rPr>
              <a:t>Has </a:t>
            </a:r>
            <a:r>
              <a:rPr dirty="0" sz="2800" spc="254" b="1">
                <a:latin typeface="Arial"/>
                <a:cs typeface="Arial"/>
              </a:rPr>
              <a:t>6 </a:t>
            </a:r>
            <a:r>
              <a:rPr dirty="0" sz="2800" spc="260" b="1">
                <a:latin typeface="Arial"/>
                <a:cs typeface="Arial"/>
              </a:rPr>
              <a:t> </a:t>
            </a:r>
            <a:r>
              <a:rPr dirty="0" sz="2800" spc="10" b="1">
                <a:latin typeface="Arial"/>
                <a:cs typeface="Arial"/>
              </a:rPr>
              <a:t>Segments </a:t>
            </a:r>
            <a:r>
              <a:rPr dirty="0" sz="2800" spc="60" b="1">
                <a:latin typeface="Arial"/>
                <a:cs typeface="Arial"/>
              </a:rPr>
              <a:t>That </a:t>
            </a:r>
            <a:r>
              <a:rPr dirty="0" sz="2800" spc="25" b="1">
                <a:latin typeface="Arial"/>
                <a:cs typeface="Arial"/>
              </a:rPr>
              <a:t>Contains </a:t>
            </a:r>
            <a:r>
              <a:rPr dirty="0" sz="2800" spc="30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Notebook </a:t>
            </a:r>
            <a:r>
              <a:rPr dirty="0" sz="2800" b="1">
                <a:latin typeface="Arial"/>
                <a:cs typeface="Arial"/>
              </a:rPr>
              <a:t>, </a:t>
            </a:r>
            <a:r>
              <a:rPr dirty="0" sz="2800" spc="-30" b="1">
                <a:latin typeface="Arial"/>
                <a:cs typeface="Arial"/>
              </a:rPr>
              <a:t>Accessories </a:t>
            </a:r>
            <a:r>
              <a:rPr dirty="0" sz="2800" b="1">
                <a:latin typeface="Arial"/>
                <a:cs typeface="Arial"/>
              </a:rPr>
              <a:t>, 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Peripherals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,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Desktop</a:t>
            </a:r>
            <a:r>
              <a:rPr dirty="0" sz="2800" spc="-13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,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20" b="1">
                <a:latin typeface="Arial"/>
                <a:cs typeface="Arial"/>
              </a:rPr>
              <a:t>Storage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20" b="1">
                <a:latin typeface="Arial"/>
                <a:cs typeface="Arial"/>
              </a:rPr>
              <a:t>And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45" b="1">
                <a:latin typeface="Arial"/>
                <a:cs typeface="Arial"/>
              </a:rPr>
              <a:t>Networking.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20" b="1">
                <a:latin typeface="Arial"/>
                <a:cs typeface="Arial"/>
              </a:rPr>
              <a:t>The </a:t>
            </a:r>
            <a:r>
              <a:rPr dirty="0" sz="2800" spc="75" b="1">
                <a:latin typeface="Arial"/>
                <a:cs typeface="Arial"/>
              </a:rPr>
              <a:t>Notebook </a:t>
            </a:r>
            <a:r>
              <a:rPr dirty="0" sz="2800" spc="35" b="1">
                <a:latin typeface="Arial"/>
                <a:cs typeface="Arial"/>
              </a:rPr>
              <a:t>Segment </a:t>
            </a:r>
            <a:r>
              <a:rPr dirty="0" sz="2800" spc="50" b="1">
                <a:latin typeface="Arial"/>
                <a:cs typeface="Arial"/>
              </a:rPr>
              <a:t>Contain </a:t>
            </a:r>
            <a:r>
              <a:rPr dirty="0" sz="2800" spc="55" b="1">
                <a:latin typeface="Arial"/>
                <a:cs typeface="Arial"/>
              </a:rPr>
              <a:t> </a:t>
            </a:r>
            <a:r>
              <a:rPr dirty="0" sz="2800" spc="20" b="1">
                <a:latin typeface="Arial"/>
                <a:cs typeface="Arial"/>
              </a:rPr>
              <a:t>The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Highest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90" b="1">
                <a:latin typeface="Arial"/>
                <a:cs typeface="Arial"/>
              </a:rPr>
              <a:t>Number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Of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Count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Of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60" b="1">
                <a:latin typeface="Arial"/>
                <a:cs typeface="Arial"/>
              </a:rPr>
              <a:t>Product </a:t>
            </a:r>
            <a:r>
              <a:rPr dirty="0" sz="2800" spc="-15" b="1">
                <a:latin typeface="Arial"/>
                <a:cs typeface="Arial"/>
              </a:rPr>
              <a:t>Is </a:t>
            </a:r>
            <a:r>
              <a:rPr dirty="0" sz="2800" spc="50" b="1">
                <a:latin typeface="Arial"/>
                <a:cs typeface="Arial"/>
              </a:rPr>
              <a:t>129 </a:t>
            </a:r>
            <a:r>
              <a:rPr dirty="0" sz="2800" spc="20" b="1">
                <a:latin typeface="Arial"/>
                <a:cs typeface="Arial"/>
              </a:rPr>
              <a:t>And </a:t>
            </a:r>
            <a:r>
              <a:rPr dirty="0" sz="2800" spc="80" b="1">
                <a:latin typeface="Arial"/>
                <a:cs typeface="Arial"/>
              </a:rPr>
              <a:t>Network </a:t>
            </a:r>
            <a:r>
              <a:rPr dirty="0" sz="2800" spc="85" b="1">
                <a:latin typeface="Arial"/>
                <a:cs typeface="Arial"/>
              </a:rPr>
              <a:t> </a:t>
            </a:r>
            <a:r>
              <a:rPr dirty="0" sz="2800" spc="35" b="1">
                <a:latin typeface="Arial"/>
                <a:cs typeface="Arial"/>
              </a:rPr>
              <a:t>Segment </a:t>
            </a:r>
            <a:r>
              <a:rPr dirty="0" sz="2800" spc="25" b="1">
                <a:latin typeface="Arial"/>
                <a:cs typeface="Arial"/>
              </a:rPr>
              <a:t>Contains </a:t>
            </a:r>
            <a:r>
              <a:rPr dirty="0" sz="2800" spc="20" b="1">
                <a:latin typeface="Arial"/>
                <a:cs typeface="Arial"/>
              </a:rPr>
              <a:t>The </a:t>
            </a:r>
            <a:r>
              <a:rPr dirty="0" sz="2800" spc="15" b="1">
                <a:latin typeface="Arial"/>
                <a:cs typeface="Arial"/>
              </a:rPr>
              <a:t>Lowest 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55" b="1">
                <a:latin typeface="Arial"/>
                <a:cs typeface="Arial"/>
              </a:rPr>
              <a:t>Count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75" b="1">
                <a:latin typeface="Arial"/>
                <a:cs typeface="Arial"/>
              </a:rPr>
              <a:t>Of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60" b="1">
                <a:latin typeface="Arial"/>
                <a:cs typeface="Arial"/>
              </a:rPr>
              <a:t>Product</a:t>
            </a:r>
            <a:r>
              <a:rPr dirty="0" sz="2800" spc="-125" b="1">
                <a:latin typeface="Arial"/>
                <a:cs typeface="Arial"/>
              </a:rPr>
              <a:t> </a:t>
            </a:r>
            <a:r>
              <a:rPr dirty="0" sz="2800" spc="-15" b="1">
                <a:latin typeface="Arial"/>
                <a:cs typeface="Arial"/>
              </a:rPr>
              <a:t>Is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spc="114" b="1">
                <a:latin typeface="Arial"/>
                <a:cs typeface="Arial"/>
              </a:rPr>
              <a:t>9.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46937"/>
            <a:ext cx="1489211" cy="32400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5041" y="0"/>
            <a:ext cx="2052957" cy="264516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0034" y="2876311"/>
            <a:ext cx="10353675" cy="5543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Nutan Shinde</dc:creator>
  <cp:keywords>DAFk8bNzxSc,BAEw7Vf7qKs</cp:keywords>
  <dc:title>Beige 3D Elements Financial Technology (Fintech) Technology Presentation</dc:title>
  <dcterms:created xsi:type="dcterms:W3CDTF">2023-06-05T12:29:29Z</dcterms:created>
  <dcterms:modified xsi:type="dcterms:W3CDTF">2023-06-05T12:29:29Z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2023-06-05T00:00:00Z</vt:filetime>
  </property>
</Properties>
</file>