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17" r:id="rId5"/>
    <p:sldId id="307" r:id="rId6"/>
    <p:sldId id="318" r:id="rId7"/>
    <p:sldId id="321" r:id="rId8"/>
    <p:sldId id="322" r:id="rId9"/>
    <p:sldId id="323" r:id="rId10"/>
    <p:sldId id="320" r:id="rId11"/>
    <p:sldId id="319" r:id="rId12"/>
    <p:sldId id="324" r:id="rId13"/>
    <p:sldId id="325" r:id="rId14"/>
    <p:sldId id="326" r:id="rId15"/>
    <p:sldId id="327" r:id="rId16"/>
    <p:sldId id="333" r:id="rId17"/>
    <p:sldId id="332" r:id="rId18"/>
    <p:sldId id="331" r:id="rId19"/>
    <p:sldId id="330" r:id="rId20"/>
    <p:sldId id="329" r:id="rId21"/>
    <p:sldId id="334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636A58"/>
    <a:srgbClr val="FFF4ED"/>
    <a:srgbClr val="000000"/>
    <a:srgbClr val="505A47"/>
    <a:srgbClr val="AD5C4D"/>
    <a:srgbClr val="543E35"/>
    <a:srgbClr val="637700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459F5-08BE-4980-83D8-FE28341867E0}" v="44" dt="2025-04-01T10:57:24.795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05" autoAdjust="0"/>
  </p:normalViewPr>
  <p:slideViewPr>
    <p:cSldViewPr snapToGrid="0">
      <p:cViewPr>
        <p:scale>
          <a:sx n="73" d="100"/>
          <a:sy n="73" d="100"/>
        </p:scale>
        <p:origin x="364" y="3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tan Zine" userId="0c3b8da9ff15b3e2" providerId="LiveId" clId="{51F459F5-08BE-4980-83D8-FE28341867E0}"/>
    <pc:docChg chg="undo custSel addSld delSld modSld">
      <pc:chgData name="Nutan Zine" userId="0c3b8da9ff15b3e2" providerId="LiveId" clId="{51F459F5-08BE-4980-83D8-FE28341867E0}" dt="2025-04-01T10:58:09.350" v="349" actId="2696"/>
      <pc:docMkLst>
        <pc:docMk/>
      </pc:docMkLst>
      <pc:sldChg chg="del">
        <pc:chgData name="Nutan Zine" userId="0c3b8da9ff15b3e2" providerId="LiveId" clId="{51F459F5-08BE-4980-83D8-FE28341867E0}" dt="2025-04-01T10:57:56.944" v="345" actId="2696"/>
        <pc:sldMkLst>
          <pc:docMk/>
          <pc:sldMk cId="1096717490" sldId="263"/>
        </pc:sldMkLst>
      </pc:sldChg>
      <pc:sldChg chg="del">
        <pc:chgData name="Nutan Zine" userId="0c3b8da9ff15b3e2" providerId="LiveId" clId="{51F459F5-08BE-4980-83D8-FE28341867E0}" dt="2025-04-01T10:58:02.764" v="347" actId="2696"/>
        <pc:sldMkLst>
          <pc:docMk/>
          <pc:sldMk cId="520000563" sldId="278"/>
        </pc:sldMkLst>
      </pc:sldChg>
      <pc:sldChg chg="addSp delSp modSp mod">
        <pc:chgData name="Nutan Zine" userId="0c3b8da9ff15b3e2" providerId="LiveId" clId="{51F459F5-08BE-4980-83D8-FE28341867E0}" dt="2025-04-01T10:57:24.795" v="338" actId="14100"/>
        <pc:sldMkLst>
          <pc:docMk/>
          <pc:sldMk cId="2188828507" sldId="304"/>
        </pc:sldMkLst>
        <pc:spChg chg="add mod">
          <ac:chgData name="Nutan Zine" userId="0c3b8da9ff15b3e2" providerId="LiveId" clId="{51F459F5-08BE-4980-83D8-FE28341867E0}" dt="2025-04-01T10:51:30.596" v="332" actId="478"/>
          <ac:spMkLst>
            <pc:docMk/>
            <pc:sldMk cId="2188828507" sldId="304"/>
            <ac:spMk id="3" creationId="{E4B770B7-C3F9-111C-2857-0070D90BAD77}"/>
          </ac:spMkLst>
        </pc:spChg>
        <pc:spChg chg="mod">
          <ac:chgData name="Nutan Zine" userId="0c3b8da9ff15b3e2" providerId="LiveId" clId="{51F459F5-08BE-4980-83D8-FE28341867E0}" dt="2025-04-01T10:57:24.795" v="338" actId="14100"/>
          <ac:spMkLst>
            <pc:docMk/>
            <pc:sldMk cId="2188828507" sldId="304"/>
            <ac:spMk id="6" creationId="{D5DC0028-4150-0F89-E59C-F563C67F6CFD}"/>
          </ac:spMkLst>
        </pc:spChg>
        <pc:spChg chg="del mod">
          <ac:chgData name="Nutan Zine" userId="0c3b8da9ff15b3e2" providerId="LiveId" clId="{51F459F5-08BE-4980-83D8-FE28341867E0}" dt="2025-04-01T10:51:30.596" v="332" actId="478"/>
          <ac:spMkLst>
            <pc:docMk/>
            <pc:sldMk cId="2188828507" sldId="304"/>
            <ac:spMk id="11" creationId="{C6DCC38C-603B-CCD0-2914-0BBCD4F4F74E}"/>
          </ac:spMkLst>
        </pc:spChg>
        <pc:picChg chg="add mod">
          <ac:chgData name="Nutan Zine" userId="0c3b8da9ff15b3e2" providerId="LiveId" clId="{51F459F5-08BE-4980-83D8-FE28341867E0}" dt="2025-04-01T10:57:24.795" v="338" actId="14100"/>
          <ac:picMkLst>
            <pc:docMk/>
            <pc:sldMk cId="2188828507" sldId="304"/>
            <ac:picMk id="5122" creationId="{4111E648-D4D4-E25F-5B4E-5F753BEADBE5}"/>
          </ac:picMkLst>
        </pc:picChg>
      </pc:sldChg>
      <pc:sldChg chg="del">
        <pc:chgData name="Nutan Zine" userId="0c3b8da9ff15b3e2" providerId="LiveId" clId="{51F459F5-08BE-4980-83D8-FE28341867E0}" dt="2025-04-01T10:58:05.793" v="348" actId="2696"/>
        <pc:sldMkLst>
          <pc:docMk/>
          <pc:sldMk cId="2222324472" sldId="308"/>
        </pc:sldMkLst>
      </pc:sldChg>
      <pc:sldChg chg="del">
        <pc:chgData name="Nutan Zine" userId="0c3b8da9ff15b3e2" providerId="LiveId" clId="{51F459F5-08BE-4980-83D8-FE28341867E0}" dt="2025-04-01T10:57:59.903" v="346" actId="2696"/>
        <pc:sldMkLst>
          <pc:docMk/>
          <pc:sldMk cId="1966913227" sldId="309"/>
        </pc:sldMkLst>
      </pc:sldChg>
      <pc:sldChg chg="del">
        <pc:chgData name="Nutan Zine" userId="0c3b8da9ff15b3e2" providerId="LiveId" clId="{51F459F5-08BE-4980-83D8-FE28341867E0}" dt="2025-04-01T10:57:50.532" v="344" actId="2696"/>
        <pc:sldMkLst>
          <pc:docMk/>
          <pc:sldMk cId="4230106960" sldId="310"/>
        </pc:sldMkLst>
      </pc:sldChg>
      <pc:sldChg chg="del">
        <pc:chgData name="Nutan Zine" userId="0c3b8da9ff15b3e2" providerId="LiveId" clId="{51F459F5-08BE-4980-83D8-FE28341867E0}" dt="2025-04-01T10:57:47.966" v="343" actId="2696"/>
        <pc:sldMkLst>
          <pc:docMk/>
          <pc:sldMk cId="3748348926" sldId="311"/>
        </pc:sldMkLst>
      </pc:sldChg>
      <pc:sldChg chg="del">
        <pc:chgData name="Nutan Zine" userId="0c3b8da9ff15b3e2" providerId="LiveId" clId="{51F459F5-08BE-4980-83D8-FE28341867E0}" dt="2025-04-01T10:57:44.531" v="342" actId="2696"/>
        <pc:sldMkLst>
          <pc:docMk/>
          <pc:sldMk cId="859909800" sldId="312"/>
        </pc:sldMkLst>
      </pc:sldChg>
      <pc:sldChg chg="del">
        <pc:chgData name="Nutan Zine" userId="0c3b8da9ff15b3e2" providerId="LiveId" clId="{51F459F5-08BE-4980-83D8-FE28341867E0}" dt="2025-04-01T10:57:37.470" v="340" actId="2696"/>
        <pc:sldMkLst>
          <pc:docMk/>
          <pc:sldMk cId="4132147533" sldId="314"/>
        </pc:sldMkLst>
      </pc:sldChg>
      <pc:sldChg chg="del">
        <pc:chgData name="Nutan Zine" userId="0c3b8da9ff15b3e2" providerId="LiveId" clId="{51F459F5-08BE-4980-83D8-FE28341867E0}" dt="2025-04-01T10:57:31.565" v="339" actId="2696"/>
        <pc:sldMkLst>
          <pc:docMk/>
          <pc:sldMk cId="3064996118" sldId="315"/>
        </pc:sldMkLst>
      </pc:sldChg>
      <pc:sldChg chg="del">
        <pc:chgData name="Nutan Zine" userId="0c3b8da9ff15b3e2" providerId="LiveId" clId="{51F459F5-08BE-4980-83D8-FE28341867E0}" dt="2025-04-01T10:57:41.857" v="341" actId="2696"/>
        <pc:sldMkLst>
          <pc:docMk/>
          <pc:sldMk cId="537809529" sldId="316"/>
        </pc:sldMkLst>
      </pc:sldChg>
      <pc:sldChg chg="addSp delSp modSp del mod">
        <pc:chgData name="Nutan Zine" userId="0c3b8da9ff15b3e2" providerId="LiveId" clId="{51F459F5-08BE-4980-83D8-FE28341867E0}" dt="2025-04-01T10:46:08.942" v="282" actId="2696"/>
        <pc:sldMkLst>
          <pc:docMk/>
          <pc:sldMk cId="1937862633" sldId="328"/>
        </pc:sldMkLst>
        <pc:spChg chg="del">
          <ac:chgData name="Nutan Zine" userId="0c3b8da9ff15b3e2" providerId="LiveId" clId="{51F459F5-08BE-4980-83D8-FE28341867E0}" dt="2025-04-01T10:41:47.331" v="271"/>
          <ac:spMkLst>
            <pc:docMk/>
            <pc:sldMk cId="1937862633" sldId="328"/>
            <ac:spMk id="4" creationId="{3A2B2D7F-522A-6B7E-9C0B-A67A15770BE3}"/>
          </ac:spMkLst>
        </pc:spChg>
        <pc:spChg chg="mod">
          <ac:chgData name="Nutan Zine" userId="0c3b8da9ff15b3e2" providerId="LiveId" clId="{51F459F5-08BE-4980-83D8-FE28341867E0}" dt="2025-04-01T10:41:33.969" v="270" actId="255"/>
          <ac:spMkLst>
            <pc:docMk/>
            <pc:sldMk cId="1937862633" sldId="328"/>
            <ac:spMk id="11" creationId="{8E3495D9-44DD-D059-47BF-5B71ECF10A47}"/>
          </ac:spMkLst>
        </pc:spChg>
        <pc:graphicFrameChg chg="add mod modGraphic">
          <ac:chgData name="Nutan Zine" userId="0c3b8da9ff15b3e2" providerId="LiveId" clId="{51F459F5-08BE-4980-83D8-FE28341867E0}" dt="2025-04-01T10:45:31.788" v="281" actId="6549"/>
          <ac:graphicFrameMkLst>
            <pc:docMk/>
            <pc:sldMk cId="1937862633" sldId="328"/>
            <ac:graphicFrameMk id="2" creationId="{1B4A7848-CAFE-8755-E144-733314B3BDEE}"/>
          </ac:graphicFrameMkLst>
        </pc:graphicFrameChg>
      </pc:sldChg>
      <pc:sldChg chg="addSp delSp modSp mod">
        <pc:chgData name="Nutan Zine" userId="0c3b8da9ff15b3e2" providerId="LiveId" clId="{51F459F5-08BE-4980-83D8-FE28341867E0}" dt="2025-04-01T10:40:36.765" v="255" actId="14100"/>
        <pc:sldMkLst>
          <pc:docMk/>
          <pc:sldMk cId="40257874" sldId="329"/>
        </pc:sldMkLst>
        <pc:spChg chg="add del mod">
          <ac:chgData name="Nutan Zine" userId="0c3b8da9ff15b3e2" providerId="LiveId" clId="{51F459F5-08BE-4980-83D8-FE28341867E0}" dt="2025-04-01T10:39:10.699" v="248"/>
          <ac:spMkLst>
            <pc:docMk/>
            <pc:sldMk cId="40257874" sldId="329"/>
            <ac:spMk id="3" creationId="{52A5997D-8FEC-1821-D41F-55FC2481E2EA}"/>
          </ac:spMkLst>
        </pc:spChg>
        <pc:spChg chg="del">
          <ac:chgData name="Nutan Zine" userId="0c3b8da9ff15b3e2" providerId="LiveId" clId="{51F459F5-08BE-4980-83D8-FE28341867E0}" dt="2025-04-01T10:31:55.151" v="211"/>
          <ac:spMkLst>
            <pc:docMk/>
            <pc:sldMk cId="40257874" sldId="329"/>
            <ac:spMk id="4" creationId="{9E368A61-49AD-B42C-792F-ACE625015E9A}"/>
          </ac:spMkLst>
        </pc:spChg>
        <pc:spChg chg="mod">
          <ac:chgData name="Nutan Zine" userId="0c3b8da9ff15b3e2" providerId="LiveId" clId="{51F459F5-08BE-4980-83D8-FE28341867E0}" dt="2025-04-01T10:31:46.885" v="210" actId="255"/>
          <ac:spMkLst>
            <pc:docMk/>
            <pc:sldMk cId="40257874" sldId="329"/>
            <ac:spMk id="11" creationId="{E3B10402-93D1-1705-91F9-CA4D4B2FF4B2}"/>
          </ac:spMkLst>
        </pc:spChg>
        <pc:graphicFrameChg chg="add mod modGraphic">
          <ac:chgData name="Nutan Zine" userId="0c3b8da9ff15b3e2" providerId="LiveId" clId="{51F459F5-08BE-4980-83D8-FE28341867E0}" dt="2025-04-01T10:31:59.316" v="212" actId="14100"/>
          <ac:graphicFrameMkLst>
            <pc:docMk/>
            <pc:sldMk cId="40257874" sldId="329"/>
            <ac:graphicFrameMk id="2" creationId="{F2ACF860-1C37-1BE9-AB40-38902328B93B}"/>
          </ac:graphicFrameMkLst>
        </pc:graphicFrameChg>
        <pc:graphicFrameChg chg="add mod modGraphic">
          <ac:chgData name="Nutan Zine" userId="0c3b8da9ff15b3e2" providerId="LiveId" clId="{51F459F5-08BE-4980-83D8-FE28341867E0}" dt="2025-04-01T10:40:36.765" v="255" actId="14100"/>
          <ac:graphicFrameMkLst>
            <pc:docMk/>
            <pc:sldMk cId="40257874" sldId="329"/>
            <ac:graphicFrameMk id="5" creationId="{BEF04FFB-1BD0-9EAA-27B1-01FA0E56E7DC}"/>
          </ac:graphicFrameMkLst>
        </pc:graphicFrameChg>
        <pc:graphicFrameChg chg="add mod modGraphic">
          <ac:chgData name="Nutan Zine" userId="0c3b8da9ff15b3e2" providerId="LiveId" clId="{51F459F5-08BE-4980-83D8-FE28341867E0}" dt="2025-04-01T10:38:20.951" v="245" actId="13926"/>
          <ac:graphicFrameMkLst>
            <pc:docMk/>
            <pc:sldMk cId="40257874" sldId="329"/>
            <ac:graphicFrameMk id="6" creationId="{9D1360EA-AC69-F642-46EC-E96B9059B9DA}"/>
          </ac:graphicFrameMkLst>
        </pc:graphicFrameChg>
      </pc:sldChg>
      <pc:sldChg chg="addSp delSp modSp mod">
        <pc:chgData name="Nutan Zine" userId="0c3b8da9ff15b3e2" providerId="LiveId" clId="{51F459F5-08BE-4980-83D8-FE28341867E0}" dt="2025-04-01T10:30:04.315" v="185" actId="14100"/>
        <pc:sldMkLst>
          <pc:docMk/>
          <pc:sldMk cId="1072346352" sldId="330"/>
        </pc:sldMkLst>
        <pc:spChg chg="add mod">
          <ac:chgData name="Nutan Zine" userId="0c3b8da9ff15b3e2" providerId="LiveId" clId="{51F459F5-08BE-4980-83D8-FE28341867E0}" dt="2025-04-01T10:29:36.223" v="178" actId="14100"/>
          <ac:spMkLst>
            <pc:docMk/>
            <pc:sldMk cId="1072346352" sldId="330"/>
            <ac:spMk id="2" creationId="{8185C4FF-B92F-4106-A2E7-98C13FD9A788}"/>
          </ac:spMkLst>
        </pc:spChg>
        <pc:spChg chg="add mod">
          <ac:chgData name="Nutan Zine" userId="0c3b8da9ff15b3e2" providerId="LiveId" clId="{51F459F5-08BE-4980-83D8-FE28341867E0}" dt="2025-04-01T10:29:52.889" v="181" actId="1076"/>
          <ac:spMkLst>
            <pc:docMk/>
            <pc:sldMk cId="1072346352" sldId="330"/>
            <ac:spMk id="3" creationId="{B9541C01-3386-43B0-A5DD-8B344025AC45}"/>
          </ac:spMkLst>
        </pc:spChg>
        <pc:spChg chg="add mod">
          <ac:chgData name="Nutan Zine" userId="0c3b8da9ff15b3e2" providerId="LiveId" clId="{51F459F5-08BE-4980-83D8-FE28341867E0}" dt="2025-04-01T10:30:04.315" v="185" actId="14100"/>
          <ac:spMkLst>
            <pc:docMk/>
            <pc:sldMk cId="1072346352" sldId="330"/>
            <ac:spMk id="5" creationId="{0787808B-E86C-4DF8-AA61-0E92CCC3C56B}"/>
          </ac:spMkLst>
        </pc:spChg>
        <pc:spChg chg="del">
          <ac:chgData name="Nutan Zine" userId="0c3b8da9ff15b3e2" providerId="LiveId" clId="{51F459F5-08BE-4980-83D8-FE28341867E0}" dt="2025-04-01T10:26:44.798" v="153"/>
          <ac:spMkLst>
            <pc:docMk/>
            <pc:sldMk cId="1072346352" sldId="330"/>
            <ac:spMk id="7" creationId="{4292DCBF-901F-38BF-0A02-8047EEF97861}"/>
          </ac:spMkLst>
        </pc:spChg>
        <pc:spChg chg="mod">
          <ac:chgData name="Nutan Zine" userId="0c3b8da9ff15b3e2" providerId="LiveId" clId="{51F459F5-08BE-4980-83D8-FE28341867E0}" dt="2025-04-01T10:28:08.821" v="164" actId="1076"/>
          <ac:spMkLst>
            <pc:docMk/>
            <pc:sldMk cId="1072346352" sldId="330"/>
            <ac:spMk id="11" creationId="{7636A2D4-4B31-68A4-B23C-0CBD6840B007}"/>
          </ac:spMkLst>
        </pc:spChg>
      </pc:sldChg>
      <pc:sldChg chg="addSp delSp modSp mod">
        <pc:chgData name="Nutan Zine" userId="0c3b8da9ff15b3e2" providerId="LiveId" clId="{51F459F5-08BE-4980-83D8-FE28341867E0}" dt="2025-04-01T10:25:52.927" v="137" actId="14100"/>
        <pc:sldMkLst>
          <pc:docMk/>
          <pc:sldMk cId="2617976541" sldId="331"/>
        </pc:sldMkLst>
        <pc:spChg chg="add del mod">
          <ac:chgData name="Nutan Zine" userId="0c3b8da9ff15b3e2" providerId="LiveId" clId="{51F459F5-08BE-4980-83D8-FE28341867E0}" dt="2025-04-01T10:22:54.735" v="111" actId="478"/>
          <ac:spMkLst>
            <pc:docMk/>
            <pc:sldMk cId="2617976541" sldId="331"/>
            <ac:spMk id="2" creationId="{9E1F0975-5668-40F4-A466-DFEC62123653}"/>
          </ac:spMkLst>
        </pc:spChg>
        <pc:spChg chg="add del mod">
          <ac:chgData name="Nutan Zine" userId="0c3b8da9ff15b3e2" providerId="LiveId" clId="{51F459F5-08BE-4980-83D8-FE28341867E0}" dt="2025-04-01T10:23:08.325" v="112"/>
          <ac:spMkLst>
            <pc:docMk/>
            <pc:sldMk cId="2617976541" sldId="331"/>
            <ac:spMk id="5" creationId="{44D3B7F3-BE02-3540-87CD-6CA2913B536C}"/>
          </ac:spMkLst>
        </pc:spChg>
        <pc:spChg chg="add del mod">
          <ac:chgData name="Nutan Zine" userId="0c3b8da9ff15b3e2" providerId="LiveId" clId="{51F459F5-08BE-4980-83D8-FE28341867E0}" dt="2025-04-01T10:23:14.698" v="113" actId="478"/>
          <ac:spMkLst>
            <pc:docMk/>
            <pc:sldMk cId="2617976541" sldId="331"/>
            <ac:spMk id="6" creationId="{9E1F0975-5668-40F4-A466-DFEC62123653}"/>
          </ac:spMkLst>
        </pc:spChg>
        <pc:spChg chg="del">
          <ac:chgData name="Nutan Zine" userId="0c3b8da9ff15b3e2" providerId="LiveId" clId="{51F459F5-08BE-4980-83D8-FE28341867E0}" dt="2025-04-01T10:22:48.868" v="110"/>
          <ac:spMkLst>
            <pc:docMk/>
            <pc:sldMk cId="2617976541" sldId="331"/>
            <ac:spMk id="7" creationId="{C236A3CB-7A08-C237-9E9E-320A86F92C0F}"/>
          </ac:spMkLst>
        </pc:spChg>
        <pc:spChg chg="add del mod">
          <ac:chgData name="Nutan Zine" userId="0c3b8da9ff15b3e2" providerId="LiveId" clId="{51F459F5-08BE-4980-83D8-FE28341867E0}" dt="2025-04-01T10:24:00.343" v="119"/>
          <ac:spMkLst>
            <pc:docMk/>
            <pc:sldMk cId="2617976541" sldId="331"/>
            <ac:spMk id="9" creationId="{A2B93D27-7F4F-CBF9-43E3-9496A59552B1}"/>
          </ac:spMkLst>
        </pc:spChg>
        <pc:spChg chg="add mod">
          <ac:chgData name="Nutan Zine" userId="0c3b8da9ff15b3e2" providerId="LiveId" clId="{51F459F5-08BE-4980-83D8-FE28341867E0}" dt="2025-04-01T10:23:44.001" v="118" actId="14100"/>
          <ac:spMkLst>
            <pc:docMk/>
            <pc:sldMk cId="2617976541" sldId="331"/>
            <ac:spMk id="10" creationId="{910FF46D-DC63-402C-8D96-F47B182E66B6}"/>
          </ac:spMkLst>
        </pc:spChg>
        <pc:spChg chg="mod">
          <ac:chgData name="Nutan Zine" userId="0c3b8da9ff15b3e2" providerId="LiveId" clId="{51F459F5-08BE-4980-83D8-FE28341867E0}" dt="2025-04-01T10:22:31.092" v="109" actId="255"/>
          <ac:spMkLst>
            <pc:docMk/>
            <pc:sldMk cId="2617976541" sldId="331"/>
            <ac:spMk id="11" creationId="{1FC6BE12-CB03-365A-FB13-3DE5C1210D58}"/>
          </ac:spMkLst>
        </pc:spChg>
        <pc:spChg chg="add mod">
          <ac:chgData name="Nutan Zine" userId="0c3b8da9ff15b3e2" providerId="LiveId" clId="{51F459F5-08BE-4980-83D8-FE28341867E0}" dt="2025-04-01T10:25:52.927" v="137" actId="14100"/>
          <ac:spMkLst>
            <pc:docMk/>
            <pc:sldMk cId="2617976541" sldId="331"/>
            <ac:spMk id="12" creationId="{29F9AB09-79B5-450A-8A3C-8B404DF02F0B}"/>
          </ac:spMkLst>
        </pc:spChg>
        <pc:spChg chg="add mod">
          <ac:chgData name="Nutan Zine" userId="0c3b8da9ff15b3e2" providerId="LiveId" clId="{51F459F5-08BE-4980-83D8-FE28341867E0}" dt="2025-04-01T10:25:35.913" v="135" actId="14100"/>
          <ac:spMkLst>
            <pc:docMk/>
            <pc:sldMk cId="2617976541" sldId="331"/>
            <ac:spMk id="13" creationId="{3EE5FEDA-B5F4-4834-9242-DE858EA82A41}"/>
          </ac:spMkLst>
        </pc:spChg>
      </pc:sldChg>
      <pc:sldChg chg="addSp delSp modSp mod">
        <pc:chgData name="Nutan Zine" userId="0c3b8da9ff15b3e2" providerId="LiveId" clId="{51F459F5-08BE-4980-83D8-FE28341867E0}" dt="2025-04-01T10:21:28.423" v="91" actId="14100"/>
        <pc:sldMkLst>
          <pc:docMk/>
          <pc:sldMk cId="3343026092" sldId="332"/>
        </pc:sldMkLst>
        <pc:spChg chg="add del mod">
          <ac:chgData name="Nutan Zine" userId="0c3b8da9ff15b3e2" providerId="LiveId" clId="{51F459F5-08BE-4980-83D8-FE28341867E0}" dt="2025-04-01T10:17:03.147" v="56" actId="478"/>
          <ac:spMkLst>
            <pc:docMk/>
            <pc:sldMk cId="3343026092" sldId="332"/>
            <ac:spMk id="2" creationId="{93A57448-8885-4465-A217-218E324594B4}"/>
          </ac:spMkLst>
        </pc:spChg>
        <pc:spChg chg="add mod">
          <ac:chgData name="Nutan Zine" userId="0c3b8da9ff15b3e2" providerId="LiveId" clId="{51F459F5-08BE-4980-83D8-FE28341867E0}" dt="2025-04-01T10:21:28.423" v="91" actId="14100"/>
          <ac:spMkLst>
            <pc:docMk/>
            <pc:sldMk cId="3343026092" sldId="332"/>
            <ac:spMk id="3" creationId="{E7A1E32F-54C7-4E90-94E3-11EFB49F3BD9}"/>
          </ac:spMkLst>
        </pc:spChg>
        <pc:spChg chg="add mod">
          <ac:chgData name="Nutan Zine" userId="0c3b8da9ff15b3e2" providerId="LiveId" clId="{51F459F5-08BE-4980-83D8-FE28341867E0}" dt="2025-04-01T10:19:57.201" v="85" actId="14100"/>
          <ac:spMkLst>
            <pc:docMk/>
            <pc:sldMk cId="3343026092" sldId="332"/>
            <ac:spMk id="5" creationId="{9E1F0975-5668-40F4-A466-DFEC62123653}"/>
          </ac:spMkLst>
        </pc:spChg>
        <pc:spChg chg="del">
          <ac:chgData name="Nutan Zine" userId="0c3b8da9ff15b3e2" providerId="LiveId" clId="{51F459F5-08BE-4980-83D8-FE28341867E0}" dt="2025-04-01T10:17:49.647" v="62"/>
          <ac:spMkLst>
            <pc:docMk/>
            <pc:sldMk cId="3343026092" sldId="332"/>
            <ac:spMk id="7" creationId="{2EED1E08-3F83-6FCD-B83C-76294E6AADA2}"/>
          </ac:spMkLst>
        </pc:spChg>
        <pc:spChg chg="mod">
          <ac:chgData name="Nutan Zine" userId="0c3b8da9ff15b3e2" providerId="LiveId" clId="{51F459F5-08BE-4980-83D8-FE28341867E0}" dt="2025-04-01T10:20:53.927" v="88" actId="255"/>
          <ac:spMkLst>
            <pc:docMk/>
            <pc:sldMk cId="3343026092" sldId="332"/>
            <ac:spMk id="11" creationId="{626F5A45-76E5-E66D-F09B-3381808DA2FE}"/>
          </ac:spMkLst>
        </pc:spChg>
      </pc:sldChg>
      <pc:sldChg chg="addSp delSp modSp mod">
        <pc:chgData name="Nutan Zine" userId="0c3b8da9ff15b3e2" providerId="LiveId" clId="{51F459F5-08BE-4980-83D8-FE28341867E0}" dt="2025-04-01T10:20:22.967" v="87" actId="14100"/>
        <pc:sldMkLst>
          <pc:docMk/>
          <pc:sldMk cId="3002982632" sldId="333"/>
        </pc:sldMkLst>
        <pc:spChg chg="add mod">
          <ac:chgData name="Nutan Zine" userId="0c3b8da9ff15b3e2" providerId="LiveId" clId="{51F459F5-08BE-4980-83D8-FE28341867E0}" dt="2025-03-30T13:39:23.459" v="5" actId="14100"/>
          <ac:spMkLst>
            <pc:docMk/>
            <pc:sldMk cId="3002982632" sldId="333"/>
            <ac:spMk id="2" creationId="{398CC1A8-DD1B-4DCA-83F6-B02DC7C016CE}"/>
          </ac:spMkLst>
        </pc:spChg>
        <pc:spChg chg="add mod">
          <ac:chgData name="Nutan Zine" userId="0c3b8da9ff15b3e2" providerId="LiveId" clId="{51F459F5-08BE-4980-83D8-FE28341867E0}" dt="2025-04-01T10:16:08.742" v="51" actId="122"/>
          <ac:spMkLst>
            <pc:docMk/>
            <pc:sldMk cId="3002982632" sldId="333"/>
            <ac:spMk id="3" creationId="{0AB978AA-902E-4EAE-A241-1877557702F5}"/>
          </ac:spMkLst>
        </pc:spChg>
        <pc:spChg chg="add mod">
          <ac:chgData name="Nutan Zine" userId="0c3b8da9ff15b3e2" providerId="LiveId" clId="{51F459F5-08BE-4980-83D8-FE28341867E0}" dt="2025-04-01T10:20:22.967" v="87" actId="14100"/>
          <ac:spMkLst>
            <pc:docMk/>
            <pc:sldMk cId="3002982632" sldId="333"/>
            <ac:spMk id="5" creationId="{93A57448-8885-4465-A217-218E324594B4}"/>
          </ac:spMkLst>
        </pc:spChg>
        <pc:picChg chg="add del">
          <ac:chgData name="Nutan Zine" userId="0c3b8da9ff15b3e2" providerId="LiveId" clId="{51F459F5-08BE-4980-83D8-FE28341867E0}" dt="2025-04-01T10:14:44.478" v="39" actId="478"/>
          <ac:picMkLst>
            <pc:docMk/>
            <pc:sldMk cId="3002982632" sldId="333"/>
            <ac:picMk id="1026" creationId="{F9AE384F-DE7D-1D34-74EA-838EDFDA7053}"/>
          </ac:picMkLst>
        </pc:picChg>
      </pc:sldChg>
      <pc:sldChg chg="addSp delSp modSp add mod">
        <pc:chgData name="Nutan Zine" userId="0c3b8da9ff15b3e2" providerId="LiveId" clId="{51F459F5-08BE-4980-83D8-FE28341867E0}" dt="2025-04-01T10:50:57.845" v="330"/>
        <pc:sldMkLst>
          <pc:docMk/>
          <pc:sldMk cId="2988887948" sldId="334"/>
        </pc:sldMkLst>
        <pc:spChg chg="del">
          <ac:chgData name="Nutan Zine" userId="0c3b8da9ff15b3e2" providerId="LiveId" clId="{51F459F5-08BE-4980-83D8-FE28341867E0}" dt="2025-04-01T10:46:31.401" v="300"/>
          <ac:spMkLst>
            <pc:docMk/>
            <pc:sldMk cId="2988887948" sldId="334"/>
            <ac:spMk id="4" creationId="{0D99E9CC-E337-8EC8-EF6C-EF9FA9E26400}"/>
          </ac:spMkLst>
        </pc:spChg>
        <pc:spChg chg="mod">
          <ac:chgData name="Nutan Zine" userId="0c3b8da9ff15b3e2" providerId="LiveId" clId="{51F459F5-08BE-4980-83D8-FE28341867E0}" dt="2025-04-01T10:46:27.340" v="299" actId="255"/>
          <ac:spMkLst>
            <pc:docMk/>
            <pc:sldMk cId="2988887948" sldId="334"/>
            <ac:spMk id="11" creationId="{0C756AC3-60C1-41D2-1146-F16D8964FA4E}"/>
          </ac:spMkLst>
        </pc:spChg>
        <pc:graphicFrameChg chg="add mod modGraphic">
          <ac:chgData name="Nutan Zine" userId="0c3b8da9ff15b3e2" providerId="LiveId" clId="{51F459F5-08BE-4980-83D8-FE28341867E0}" dt="2025-04-01T10:50:38.945" v="328" actId="14100"/>
          <ac:graphicFrameMkLst>
            <pc:docMk/>
            <pc:sldMk cId="2988887948" sldId="334"/>
            <ac:graphicFrameMk id="2" creationId="{10AB4037-6F0A-31B0-6591-9C49A3F89F4B}"/>
          </ac:graphicFrameMkLst>
        </pc:graphicFrameChg>
        <pc:graphicFrameChg chg="add mod">
          <ac:chgData name="Nutan Zine" userId="0c3b8da9ff15b3e2" providerId="LiveId" clId="{51F459F5-08BE-4980-83D8-FE28341867E0}" dt="2025-04-01T10:50:57.845" v="330"/>
          <ac:graphicFrameMkLst>
            <pc:docMk/>
            <pc:sldMk cId="2988887948" sldId="334"/>
            <ac:graphicFrameMk id="3" creationId="{4C959354-DB39-4A68-AC0D-E8203F9C03F1}"/>
          </ac:graphicFrameMkLst>
        </pc:graphicFrameChg>
      </pc:sldChg>
      <pc:sldChg chg="add del">
        <pc:chgData name="Nutan Zine" userId="0c3b8da9ff15b3e2" providerId="LiveId" clId="{51F459F5-08BE-4980-83D8-FE28341867E0}" dt="2025-04-01T10:58:09.350" v="349" actId="2696"/>
        <pc:sldMkLst>
          <pc:docMk/>
          <pc:sldMk cId="675580797" sldId="33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c3b8da9ff15b3e2/Documents/Adv%20Excel%20Module/Project%20-%20Google%20Playstore%20Dashboard%20(Main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d.docs.live.net/0c3b8da9ff15b3e2/Documents/Adv%20Excel%20Module/Project%20-%20Google%20Playstore%20Dashboard%20(Main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c3b8da9ff15b3e2/Documents/Adv%20Excel%20Module/Project%20-%20Google%20Playstore%20Dashboard%20(Main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c3b8da9ff15b3e2/Documents/Adv%20Excel%20Module/Project%20-%20Google%20Playstore%20Dashboard%20(Main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0c3b8da9ff15b3e2/Documents/Adv%20Excel%20Module/Project%20-%20Google%20Playstore%20Dashboard%20(Main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c3b8da9ff15b3e2/Documents/Adv%20Excel%20Module/Project%20-%20Google%20Playstore%20Dashboard%20(Main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c3b8da9ff15b3e2/Documents/Adv%20Excel%20Module/Project%20-%20Google%20Playstore%20Dashboard%20(Main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https://d.docs.live.net/0c3b8da9ff15b3e2/Documents/Adv%20Excel%20Module/Project%20-%20Google%20Playstore%20Dashboard%20(Main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Google Playstore Dashboard (Main).xlsx]Total App Rating!PivotTable1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App Rating</a:t>
            </a:r>
            <a:endParaRPr lang="en-US"/>
          </a:p>
        </c:rich>
      </c:tx>
      <c:layout>
        <c:manualLayout>
          <c:xMode val="edge"/>
          <c:yMode val="edge"/>
          <c:x val="0.22659011373578303"/>
          <c:y val="7.3053368328958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'Total App Rating'!$B$3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E7B-4D62-90E0-E39F50C52D2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E7B-4D62-90E0-E39F50C52D2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7B-4D62-90E0-E39F50C52D2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7B-4D62-90E0-E39F50C52D2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E7B-4D62-90E0-E39F50C52D2C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E7B-4D62-90E0-E39F50C52D2C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E7B-4D62-90E0-E39F50C52D2C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E7B-4D62-90E0-E39F50C52D2C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E7B-4D62-90E0-E39F50C52D2C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E7B-4D62-90E0-E39F50C52D2C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E7B-4D62-90E0-E39F50C52D2C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0E7B-4D62-90E0-E39F50C52D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'Total App Rating'!$A$4:$A$14</c:f>
              <c:strCache>
                <c:ptCount val="10"/>
                <c:pt idx="0">
                  <c:v>8 Ball Pool</c:v>
                </c:pt>
                <c:pt idx="1">
                  <c:v>Bowmasters</c:v>
                </c:pt>
                <c:pt idx="2">
                  <c:v>Candy Crush Saga</c:v>
                </c:pt>
                <c:pt idx="3">
                  <c:v>CBS Sports App - Scores, News, Stats &amp; Watch Live</c:v>
                </c:pt>
                <c:pt idx="4">
                  <c:v>Duolingo: Learn Languages Free</c:v>
                </c:pt>
                <c:pt idx="5">
                  <c:v>ESPN</c:v>
                </c:pt>
                <c:pt idx="6">
                  <c:v>ROBLOX</c:v>
                </c:pt>
                <c:pt idx="7">
                  <c:v>Sniper 3D Gun Shooter: Free Shooting Games - FPS</c:v>
                </c:pt>
                <c:pt idx="8">
                  <c:v>Subway Surfers</c:v>
                </c:pt>
                <c:pt idx="9">
                  <c:v>Zombie Catchers</c:v>
                </c:pt>
              </c:strCache>
            </c:strRef>
          </c:cat>
          <c:val>
            <c:numRef>
              <c:f>'Total App Rating'!$B$4:$B$14</c:f>
              <c:numCache>
                <c:formatCode>General</c:formatCode>
                <c:ptCount val="10"/>
                <c:pt idx="0">
                  <c:v>31.5</c:v>
                </c:pt>
                <c:pt idx="1">
                  <c:v>28.2</c:v>
                </c:pt>
                <c:pt idx="2">
                  <c:v>30.799999999999997</c:v>
                </c:pt>
                <c:pt idx="3">
                  <c:v>34.4</c:v>
                </c:pt>
                <c:pt idx="4">
                  <c:v>32.9</c:v>
                </c:pt>
                <c:pt idx="5">
                  <c:v>29.4</c:v>
                </c:pt>
                <c:pt idx="6">
                  <c:v>40.5</c:v>
                </c:pt>
                <c:pt idx="7">
                  <c:v>27.6</c:v>
                </c:pt>
                <c:pt idx="8">
                  <c:v>27</c:v>
                </c:pt>
                <c:pt idx="9">
                  <c:v>28.2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E7B-4D62-90E0-E39F50C52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740740740740743"/>
          <c:y val="2.9581146106736657E-2"/>
          <c:w val="0.33333333333333331"/>
          <c:h val="0.970048483522893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solidFill>
        <a:sysClr val="windowText" lastClr="000000"/>
      </a:solidFill>
    </a:ln>
    <a:effectLst/>
    <a:scene3d>
      <a:camera prst="orthographicFront"/>
      <a:lightRig rig="threePt" dir="t"/>
    </a:scene3d>
    <a:sp3d>
      <a:bevelT w="152400" h="50800" prst="softRound"/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Google Playstore Dashboard (Main).xlsx]Type &amp; Price!PivotTable2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Categorywise</a:t>
            </a:r>
            <a:r>
              <a:rPr lang="en-GB" baseline="0"/>
              <a:t> Count Of Type &amp; Price</a:t>
            </a:r>
            <a:endParaRPr lang="en-GB"/>
          </a:p>
        </c:rich>
      </c:tx>
      <c:layout>
        <c:manualLayout>
          <c:xMode val="edge"/>
          <c:yMode val="edge"/>
          <c:x val="0.22401612653260283"/>
          <c:y val="9.2470759116275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6135870516185478"/>
          <c:y val="0.3162478127734033"/>
          <c:w val="0.71781649168853889"/>
          <c:h val="0.326447214931466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'Type &amp; Price'!$B$3</c:f>
              <c:strCache>
                <c:ptCount val="1"/>
                <c:pt idx="0">
                  <c:v>Count of Type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pictureOptions>
            <c:pictureFormat val="stack"/>
          </c:pictureOptions>
          <c:cat>
            <c:strRef>
              <c:f>'Type &amp; Price'!$A$4:$A$38</c:f>
              <c:strCache>
                <c:ptCount val="34"/>
                <c:pt idx="0">
                  <c:v>1.9</c:v>
                </c:pt>
                <c:pt idx="1">
                  <c:v>ART_AND_DESIGN</c:v>
                </c:pt>
                <c:pt idx="2">
                  <c:v>AUTO_AND_VEHICLES</c:v>
                </c:pt>
                <c:pt idx="3">
                  <c:v>BEAUTY</c:v>
                </c:pt>
                <c:pt idx="4">
                  <c:v>BOOKS_AND_REFERENCE</c:v>
                </c:pt>
                <c:pt idx="5">
                  <c:v>BUSINESS</c:v>
                </c:pt>
                <c:pt idx="6">
                  <c:v>COMICS</c:v>
                </c:pt>
                <c:pt idx="7">
                  <c:v>COMMUNICATION</c:v>
                </c:pt>
                <c:pt idx="8">
                  <c:v>DATING</c:v>
                </c:pt>
                <c:pt idx="9">
                  <c:v>EDUCATION</c:v>
                </c:pt>
                <c:pt idx="10">
                  <c:v>ENTERTAINMENT</c:v>
                </c:pt>
                <c:pt idx="11">
                  <c:v>EVENTS</c:v>
                </c:pt>
                <c:pt idx="12">
                  <c:v>FAMILY</c:v>
                </c:pt>
                <c:pt idx="13">
                  <c:v>FINANCE</c:v>
                </c:pt>
                <c:pt idx="14">
                  <c:v>FOOD_AND_DRINK</c:v>
                </c:pt>
                <c:pt idx="15">
                  <c:v>GAME</c:v>
                </c:pt>
                <c:pt idx="16">
                  <c:v>HEALTH_AND_FITNESS</c:v>
                </c:pt>
                <c:pt idx="17">
                  <c:v>HOUSE_AND_HOME</c:v>
                </c:pt>
                <c:pt idx="18">
                  <c:v>LIBRARIES_AND_DEMO</c:v>
                </c:pt>
                <c:pt idx="19">
                  <c:v>LIFESTYLE</c:v>
                </c:pt>
                <c:pt idx="20">
                  <c:v>MAPS_AND_NAVIGATION</c:v>
                </c:pt>
                <c:pt idx="21">
                  <c:v>MEDICAL</c:v>
                </c:pt>
                <c:pt idx="22">
                  <c:v>NEWS_AND_MAGAZINES</c:v>
                </c:pt>
                <c:pt idx="23">
                  <c:v>PARENTING</c:v>
                </c:pt>
                <c:pt idx="24">
                  <c:v>PERSONALIZATION</c:v>
                </c:pt>
                <c:pt idx="25">
                  <c:v>PHOTOGRAPHY</c:v>
                </c:pt>
                <c:pt idx="26">
                  <c:v>PRODUCTIVITY</c:v>
                </c:pt>
                <c:pt idx="27">
                  <c:v>SHOPPING</c:v>
                </c:pt>
                <c:pt idx="28">
                  <c:v>SOCIAL</c:v>
                </c:pt>
                <c:pt idx="29">
                  <c:v>SPORTS</c:v>
                </c:pt>
                <c:pt idx="30">
                  <c:v>TOOLS</c:v>
                </c:pt>
                <c:pt idx="31">
                  <c:v>TRAVEL_AND_LOCAL</c:v>
                </c:pt>
                <c:pt idx="32">
                  <c:v>VIDEO_PLAYERS</c:v>
                </c:pt>
                <c:pt idx="33">
                  <c:v>WEATHER</c:v>
                </c:pt>
              </c:strCache>
            </c:strRef>
          </c:cat>
          <c:val>
            <c:numRef>
              <c:f>'Type &amp; Price'!$B$4:$B$38</c:f>
              <c:numCache>
                <c:formatCode>General</c:formatCode>
                <c:ptCount val="34"/>
                <c:pt idx="0">
                  <c:v>1</c:v>
                </c:pt>
                <c:pt idx="1">
                  <c:v>65</c:v>
                </c:pt>
                <c:pt idx="2">
                  <c:v>85</c:v>
                </c:pt>
                <c:pt idx="3">
                  <c:v>53</c:v>
                </c:pt>
                <c:pt idx="4">
                  <c:v>231</c:v>
                </c:pt>
                <c:pt idx="5">
                  <c:v>460</c:v>
                </c:pt>
                <c:pt idx="6">
                  <c:v>60</c:v>
                </c:pt>
                <c:pt idx="7">
                  <c:v>387</c:v>
                </c:pt>
                <c:pt idx="8">
                  <c:v>234</c:v>
                </c:pt>
                <c:pt idx="9">
                  <c:v>156</c:v>
                </c:pt>
                <c:pt idx="10">
                  <c:v>149</c:v>
                </c:pt>
                <c:pt idx="11">
                  <c:v>64</c:v>
                </c:pt>
                <c:pt idx="12">
                  <c:v>1972</c:v>
                </c:pt>
                <c:pt idx="13">
                  <c:v>366</c:v>
                </c:pt>
                <c:pt idx="14">
                  <c:v>127</c:v>
                </c:pt>
                <c:pt idx="15">
                  <c:v>1144</c:v>
                </c:pt>
                <c:pt idx="16">
                  <c:v>341</c:v>
                </c:pt>
                <c:pt idx="17">
                  <c:v>88</c:v>
                </c:pt>
                <c:pt idx="18">
                  <c:v>85</c:v>
                </c:pt>
                <c:pt idx="19">
                  <c:v>382</c:v>
                </c:pt>
                <c:pt idx="20">
                  <c:v>137</c:v>
                </c:pt>
                <c:pt idx="21">
                  <c:v>463</c:v>
                </c:pt>
                <c:pt idx="22">
                  <c:v>283</c:v>
                </c:pt>
                <c:pt idx="23">
                  <c:v>60</c:v>
                </c:pt>
                <c:pt idx="24">
                  <c:v>392</c:v>
                </c:pt>
                <c:pt idx="25">
                  <c:v>335</c:v>
                </c:pt>
                <c:pt idx="26">
                  <c:v>424</c:v>
                </c:pt>
                <c:pt idx="27">
                  <c:v>260</c:v>
                </c:pt>
                <c:pt idx="28">
                  <c:v>295</c:v>
                </c:pt>
                <c:pt idx="29">
                  <c:v>384</c:v>
                </c:pt>
                <c:pt idx="30">
                  <c:v>843</c:v>
                </c:pt>
                <c:pt idx="31">
                  <c:v>258</c:v>
                </c:pt>
                <c:pt idx="32">
                  <c:v>175</c:v>
                </c:pt>
                <c:pt idx="33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4-4D95-9F30-E6E928BD3D08}"/>
            </c:ext>
          </c:extLst>
        </c:ser>
        <c:ser>
          <c:idx val="1"/>
          <c:order val="1"/>
          <c:tx>
            <c:strRef>
              <c:f>'Type &amp; Price'!$C$3</c:f>
              <c:strCache>
                <c:ptCount val="1"/>
                <c:pt idx="0">
                  <c:v>Count of Price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'Type &amp; Price'!$A$4:$A$38</c:f>
              <c:strCache>
                <c:ptCount val="34"/>
                <c:pt idx="0">
                  <c:v>1.9</c:v>
                </c:pt>
                <c:pt idx="1">
                  <c:v>ART_AND_DESIGN</c:v>
                </c:pt>
                <c:pt idx="2">
                  <c:v>AUTO_AND_VEHICLES</c:v>
                </c:pt>
                <c:pt idx="3">
                  <c:v>BEAUTY</c:v>
                </c:pt>
                <c:pt idx="4">
                  <c:v>BOOKS_AND_REFERENCE</c:v>
                </c:pt>
                <c:pt idx="5">
                  <c:v>BUSINESS</c:v>
                </c:pt>
                <c:pt idx="6">
                  <c:v>COMICS</c:v>
                </c:pt>
                <c:pt idx="7">
                  <c:v>COMMUNICATION</c:v>
                </c:pt>
                <c:pt idx="8">
                  <c:v>DATING</c:v>
                </c:pt>
                <c:pt idx="9">
                  <c:v>EDUCATION</c:v>
                </c:pt>
                <c:pt idx="10">
                  <c:v>ENTERTAINMENT</c:v>
                </c:pt>
                <c:pt idx="11">
                  <c:v>EVENTS</c:v>
                </c:pt>
                <c:pt idx="12">
                  <c:v>FAMILY</c:v>
                </c:pt>
                <c:pt idx="13">
                  <c:v>FINANCE</c:v>
                </c:pt>
                <c:pt idx="14">
                  <c:v>FOOD_AND_DRINK</c:v>
                </c:pt>
                <c:pt idx="15">
                  <c:v>GAME</c:v>
                </c:pt>
                <c:pt idx="16">
                  <c:v>HEALTH_AND_FITNESS</c:v>
                </c:pt>
                <c:pt idx="17">
                  <c:v>HOUSE_AND_HOME</c:v>
                </c:pt>
                <c:pt idx="18">
                  <c:v>LIBRARIES_AND_DEMO</c:v>
                </c:pt>
                <c:pt idx="19">
                  <c:v>LIFESTYLE</c:v>
                </c:pt>
                <c:pt idx="20">
                  <c:v>MAPS_AND_NAVIGATION</c:v>
                </c:pt>
                <c:pt idx="21">
                  <c:v>MEDICAL</c:v>
                </c:pt>
                <c:pt idx="22">
                  <c:v>NEWS_AND_MAGAZINES</c:v>
                </c:pt>
                <c:pt idx="23">
                  <c:v>PARENTING</c:v>
                </c:pt>
                <c:pt idx="24">
                  <c:v>PERSONALIZATION</c:v>
                </c:pt>
                <c:pt idx="25">
                  <c:v>PHOTOGRAPHY</c:v>
                </c:pt>
                <c:pt idx="26">
                  <c:v>PRODUCTIVITY</c:v>
                </c:pt>
                <c:pt idx="27">
                  <c:v>SHOPPING</c:v>
                </c:pt>
                <c:pt idx="28">
                  <c:v>SOCIAL</c:v>
                </c:pt>
                <c:pt idx="29">
                  <c:v>SPORTS</c:v>
                </c:pt>
                <c:pt idx="30">
                  <c:v>TOOLS</c:v>
                </c:pt>
                <c:pt idx="31">
                  <c:v>TRAVEL_AND_LOCAL</c:v>
                </c:pt>
                <c:pt idx="32">
                  <c:v>VIDEO_PLAYERS</c:v>
                </c:pt>
                <c:pt idx="33">
                  <c:v>WEATHER</c:v>
                </c:pt>
              </c:strCache>
            </c:strRef>
          </c:cat>
          <c:val>
            <c:numRef>
              <c:f>'Type &amp; Price'!$C$4:$C$38</c:f>
              <c:numCache>
                <c:formatCode>General</c:formatCode>
                <c:ptCount val="34"/>
                <c:pt idx="0">
                  <c:v>1</c:v>
                </c:pt>
                <c:pt idx="1">
                  <c:v>65</c:v>
                </c:pt>
                <c:pt idx="2">
                  <c:v>85</c:v>
                </c:pt>
                <c:pt idx="3">
                  <c:v>53</c:v>
                </c:pt>
                <c:pt idx="4">
                  <c:v>231</c:v>
                </c:pt>
                <c:pt idx="5">
                  <c:v>460</c:v>
                </c:pt>
                <c:pt idx="6">
                  <c:v>60</c:v>
                </c:pt>
                <c:pt idx="7">
                  <c:v>387</c:v>
                </c:pt>
                <c:pt idx="8">
                  <c:v>234</c:v>
                </c:pt>
                <c:pt idx="9">
                  <c:v>156</c:v>
                </c:pt>
                <c:pt idx="10">
                  <c:v>149</c:v>
                </c:pt>
                <c:pt idx="11">
                  <c:v>64</c:v>
                </c:pt>
                <c:pt idx="12">
                  <c:v>1972</c:v>
                </c:pt>
                <c:pt idx="13">
                  <c:v>366</c:v>
                </c:pt>
                <c:pt idx="14">
                  <c:v>127</c:v>
                </c:pt>
                <c:pt idx="15">
                  <c:v>1144</c:v>
                </c:pt>
                <c:pt idx="16">
                  <c:v>341</c:v>
                </c:pt>
                <c:pt idx="17">
                  <c:v>88</c:v>
                </c:pt>
                <c:pt idx="18">
                  <c:v>85</c:v>
                </c:pt>
                <c:pt idx="19">
                  <c:v>382</c:v>
                </c:pt>
                <c:pt idx="20">
                  <c:v>137</c:v>
                </c:pt>
                <c:pt idx="21">
                  <c:v>463</c:v>
                </c:pt>
                <c:pt idx="22">
                  <c:v>283</c:v>
                </c:pt>
                <c:pt idx="23">
                  <c:v>60</c:v>
                </c:pt>
                <c:pt idx="24">
                  <c:v>392</c:v>
                </c:pt>
                <c:pt idx="25">
                  <c:v>335</c:v>
                </c:pt>
                <c:pt idx="26">
                  <c:v>424</c:v>
                </c:pt>
                <c:pt idx="27">
                  <c:v>260</c:v>
                </c:pt>
                <c:pt idx="28">
                  <c:v>295</c:v>
                </c:pt>
                <c:pt idx="29">
                  <c:v>384</c:v>
                </c:pt>
                <c:pt idx="30">
                  <c:v>843</c:v>
                </c:pt>
                <c:pt idx="31">
                  <c:v>258</c:v>
                </c:pt>
                <c:pt idx="32">
                  <c:v>175</c:v>
                </c:pt>
                <c:pt idx="33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4-4D95-9F30-E6E928BD3D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95096032"/>
        <c:axId val="1495083552"/>
      </c:barChart>
      <c:catAx>
        <c:axId val="1495096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083552"/>
        <c:crosses val="autoZero"/>
        <c:auto val="1"/>
        <c:lblAlgn val="ctr"/>
        <c:lblOffset val="100"/>
        <c:noMultiLvlLbl val="0"/>
      </c:catAx>
      <c:valAx>
        <c:axId val="1495083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09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820494313210849"/>
          <c:y val="0.18661818314377371"/>
          <c:w val="0.40914566929133861"/>
          <c:h val="0.145391878098571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solidFill>
        <a:sysClr val="windowText" lastClr="000000"/>
      </a:solidFill>
    </a:ln>
    <a:effectLst/>
    <a:scene3d>
      <a:camera prst="orthographicFront"/>
      <a:lightRig rig="threePt" dir="t"/>
    </a:scene3d>
    <a:sp3d>
      <a:bevelT w="152400" h="50800" prst="softRound"/>
    </a:sp3d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Google Playstore Dashboard (Main).xlsx]Reviews Of App!PivotTable3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5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Percentage Of Reviews Of App</a:t>
            </a:r>
            <a:endParaRPr lang="en-US" sz="1600" b="1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8816534202250349"/>
          <c:y val="4.4799633690648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69804"/>
            </a:schemeClr>
          </a:solidFill>
          <a:ln w="28575" cap="rnd" cmpd="sng" algn="ctr">
            <a:solidFill>
              <a:schemeClr val="accent1"/>
            </a:solidFill>
            <a:miter lim="800000"/>
          </a:ln>
          <a:effectLst>
            <a:glow rad="76200">
              <a:schemeClr val="accent1">
                <a:satMod val="175000"/>
                <a:alpha val="3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69804"/>
            </a:schemeClr>
          </a:solidFill>
          <a:ln w="28575" cap="rnd" cmpd="sng" algn="ctr">
            <a:solidFill>
              <a:schemeClr val="accent1"/>
            </a:solidFill>
            <a:miter lim="800000"/>
          </a:ln>
          <a:effectLst>
            <a:glow rad="76200">
              <a:schemeClr val="accent1">
                <a:satMod val="175000"/>
                <a:alpha val="3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69804"/>
            </a:schemeClr>
          </a:solidFill>
          <a:ln w="28575" cap="rnd" cmpd="sng" algn="ctr">
            <a:solidFill>
              <a:schemeClr val="accent1"/>
            </a:solidFill>
            <a:miter lim="800000"/>
          </a:ln>
          <a:effectLst>
            <a:glow rad="76200">
              <a:schemeClr val="accent1">
                <a:satMod val="175000"/>
                <a:alpha val="3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69804"/>
            </a:schemeClr>
          </a:solidFill>
          <a:ln w="28575" cap="rnd" cmpd="sng" algn="ctr">
            <a:solidFill>
              <a:schemeClr val="accent1"/>
            </a:solidFill>
            <a:miter lim="800000"/>
          </a:ln>
          <a:effectLst>
            <a:glow rad="76200">
              <a:schemeClr val="accent1">
                <a:satMod val="175000"/>
                <a:alpha val="3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69804"/>
            </a:schemeClr>
          </a:solidFill>
          <a:ln w="28575" cap="rnd" cmpd="sng" algn="ctr">
            <a:solidFill>
              <a:schemeClr val="accent1"/>
            </a:solidFill>
            <a:miter lim="800000"/>
          </a:ln>
          <a:effectLst>
            <a:glow rad="76200">
              <a:schemeClr val="accent1">
                <a:satMod val="175000"/>
                <a:alpha val="3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7082731809130073"/>
          <c:y val="0.22050318476545572"/>
          <c:w val="0.32643616316828833"/>
          <c:h val="0.61751907179826815"/>
        </c:manualLayout>
      </c:layout>
      <c:radarChart>
        <c:radarStyle val="marker"/>
        <c:varyColors val="0"/>
        <c:ser>
          <c:idx val="0"/>
          <c:order val="0"/>
          <c:tx>
            <c:strRef>
              <c:f>'Reviews Of App'!$C$3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</a:ln>
            <a:effectLst>
              <a:glow rad="76200">
                <a:schemeClr val="accent1">
                  <a:satMod val="175000"/>
                  <a:alpha val="3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'Reviews Of App'!$A$4:$B$23</c:f>
              <c:multiLvlStrCache>
                <c:ptCount val="10"/>
                <c:lvl>
                  <c:pt idx="0">
                    <c:v>98M</c:v>
                  </c:pt>
                  <c:pt idx="1">
                    <c:v>97M</c:v>
                  </c:pt>
                  <c:pt idx="2">
                    <c:v>Varies with device</c:v>
                  </c:pt>
                  <c:pt idx="3">
                    <c:v>Varies with device</c:v>
                  </c:pt>
                  <c:pt idx="4">
                    <c:v>Varies with device</c:v>
                  </c:pt>
                  <c:pt idx="5">
                    <c:v>Varies with device</c:v>
                  </c:pt>
                  <c:pt idx="6">
                    <c:v>Varies with device</c:v>
                  </c:pt>
                  <c:pt idx="8">
                    <c:v>Varies with device</c:v>
                  </c:pt>
                  <c:pt idx="9">
                    <c:v>Varies with device</c:v>
                  </c:pt>
                </c:lvl>
                <c:lvl>
                  <c:pt idx="0">
                    <c:v>Clash of Clans</c:v>
                  </c:pt>
                  <c:pt idx="1">
                    <c:v>Clash Royale</c:v>
                  </c:pt>
                  <c:pt idx="2">
                    <c:v>Clean Master- Space Cleaner &amp; Antivirus</c:v>
                  </c:pt>
                  <c:pt idx="3">
                    <c:v>Facebook</c:v>
                  </c:pt>
                  <c:pt idx="4">
                    <c:v>Instagram</c:v>
                  </c:pt>
                  <c:pt idx="5">
                    <c:v>Messenger â€“ Text and Video Chat for Free</c:v>
                  </c:pt>
                  <c:pt idx="6">
                    <c:v>Security Master - Antivirus, VPN, AppLock, Booster</c:v>
                  </c:pt>
                  <c:pt idx="7">
                    <c:v>Subway Surfers</c:v>
                  </c:pt>
                  <c:pt idx="8">
                    <c:v>WhatsApp Messenger</c:v>
                  </c:pt>
                  <c:pt idx="9">
                    <c:v>YouTube</c:v>
                  </c:pt>
                </c:lvl>
              </c:multiLvlStrCache>
            </c:multiLvlStrRef>
          </c:cat>
          <c:val>
            <c:numRef>
              <c:f>'Reviews Of App'!$C$4:$C$23</c:f>
              <c:numCache>
                <c:formatCode>0.00%</c:formatCode>
                <c:ptCount val="10"/>
                <c:pt idx="0">
                  <c:v>0.99216427547313457</c:v>
                </c:pt>
                <c:pt idx="1">
                  <c:v>0.5112824645121824</c:v>
                </c:pt>
                <c:pt idx="2">
                  <c:v>0.9485527510818631</c:v>
                </c:pt>
                <c:pt idx="3">
                  <c:v>1.7271435578417287</c:v>
                </c:pt>
                <c:pt idx="4">
                  <c:v>1.4711382459023892</c:v>
                </c:pt>
                <c:pt idx="5">
                  <c:v>1.251963125682567</c:v>
                </c:pt>
                <c:pt idx="6">
                  <c:v>0.55036866465232348</c:v>
                </c:pt>
                <c:pt idx="7">
                  <c:v>0.61271904267419386</c:v>
                </c:pt>
                <c:pt idx="8">
                  <c:v>1.5276229036755247</c:v>
                </c:pt>
                <c:pt idx="9">
                  <c:v>0.56668959045604539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E-48D5-8944-5AFF9E8F6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2346608"/>
        <c:axId val="1562343280"/>
      </c:radarChart>
      <c:catAx>
        <c:axId val="1562346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343280"/>
        <c:crosses val="autoZero"/>
        <c:auto val="1"/>
        <c:lblAlgn val="ctr"/>
        <c:lblOffset val="100"/>
        <c:noMultiLvlLbl val="0"/>
      </c:catAx>
      <c:valAx>
        <c:axId val="156234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34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ysClr val="windowText" lastClr="000000"/>
      </a:solidFill>
      <a:round/>
    </a:ln>
    <a:effectLst/>
    <a:scene3d>
      <a:camera prst="orthographicFront"/>
      <a:lightRig rig="threePt" dir="t"/>
    </a:scene3d>
    <a:sp3d>
      <a:bevelT w="152400" h="50800" prst="softRound"/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Google Playstore Dashboard (Main).xlsx]Rating Of Genres!PivotTable4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Percentage</a:t>
            </a:r>
            <a:r>
              <a:rPr lang="en-US" baseline="0"/>
              <a:t> Of Content Rating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'Rating Of Genres'!$B$3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'Rating Of Genres'!$A$4:$A$14</c:f>
              <c:strCache>
                <c:ptCount val="10"/>
                <c:pt idx="0">
                  <c:v>Business</c:v>
                </c:pt>
                <c:pt idx="1">
                  <c:v>Communication</c:v>
                </c:pt>
                <c:pt idx="2">
                  <c:v>Education</c:v>
                </c:pt>
                <c:pt idx="3">
                  <c:v>Entertainment</c:v>
                </c:pt>
                <c:pt idx="4">
                  <c:v>Lifestyle</c:v>
                </c:pt>
                <c:pt idx="5">
                  <c:v>Medical</c:v>
                </c:pt>
                <c:pt idx="6">
                  <c:v>Personalization</c:v>
                </c:pt>
                <c:pt idx="7">
                  <c:v>Productivity</c:v>
                </c:pt>
                <c:pt idx="8">
                  <c:v>Sports</c:v>
                </c:pt>
                <c:pt idx="9">
                  <c:v>Tools</c:v>
                </c:pt>
              </c:strCache>
            </c:strRef>
          </c:cat>
          <c:val>
            <c:numRef>
              <c:f>'Rating Of Genres'!$B$4:$B$14</c:f>
              <c:numCache>
                <c:formatCode>0.00%</c:formatCode>
                <c:ptCount val="10"/>
                <c:pt idx="0">
                  <c:v>9.3514942061394588E-2</c:v>
                </c:pt>
                <c:pt idx="1">
                  <c:v>7.867452734295588E-2</c:v>
                </c:pt>
                <c:pt idx="2">
                  <c:v>0.11160805041675137</c:v>
                </c:pt>
                <c:pt idx="3">
                  <c:v>0.12665175848749746</c:v>
                </c:pt>
                <c:pt idx="4">
                  <c:v>7.7454767229111612E-2</c:v>
                </c:pt>
                <c:pt idx="5">
                  <c:v>9.4124822118316728E-2</c:v>
                </c:pt>
                <c:pt idx="6">
                  <c:v>7.9690994104492777E-2</c:v>
                </c:pt>
                <c:pt idx="7">
                  <c:v>8.6196381378328926E-2</c:v>
                </c:pt>
                <c:pt idx="8">
                  <c:v>8.0910754218337058E-2</c:v>
                </c:pt>
                <c:pt idx="9">
                  <c:v>0.17117300264281357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E8-4091-A6FD-742BFA291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9406960"/>
        <c:axId val="759409040"/>
      </c:lineChart>
      <c:catAx>
        <c:axId val="759406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aseline="0"/>
                  <a:t>Genres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409040"/>
        <c:crosses val="autoZero"/>
        <c:auto val="1"/>
        <c:lblAlgn val="ctr"/>
        <c:lblOffset val="100"/>
        <c:noMultiLvlLbl val="0"/>
      </c:catAx>
      <c:valAx>
        <c:axId val="759409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baseline="0"/>
                  <a:t>Content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40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solidFill>
        <a:sysClr val="windowText" lastClr="000000"/>
      </a:solidFill>
    </a:ln>
    <a:effectLst/>
    <a:scene3d>
      <a:camera prst="orthographicFront"/>
      <a:lightRig rig="threePt" dir="t"/>
    </a:scene3d>
    <a:sp3d>
      <a:bevelT w="152400" h="50800" prst="softRound"/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Google Playstore Dashboard (Main).xlsx]Count Of App Version!PivotTable1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Count</a:t>
            </a:r>
            <a:r>
              <a:rPr lang="en-GB" baseline="0"/>
              <a:t> Of App Version</a:t>
            </a:r>
            <a:endParaRPr lang="en-GB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5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9"/>
        <c:spPr>
          <a:gradFill rotWithShape="1">
            <a:gsLst>
              <a:gs pos="0">
                <a:schemeClr val="accent1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0"/>
        <c:spPr>
          <a:gradFill rotWithShape="1">
            <a:gsLst>
              <a:gs pos="0">
                <a:schemeClr val="accent2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1"/>
        <c:spPr>
          <a:gradFill rotWithShape="1">
            <a:gsLst>
              <a:gs pos="0">
                <a:schemeClr val="accent3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3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2"/>
        <c:spPr>
          <a:gradFill rotWithShape="1">
            <a:gsLst>
              <a:gs pos="0">
                <a:schemeClr val="accent4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4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3"/>
        <c:spPr>
          <a:gradFill rotWithShape="1">
            <a:gsLst>
              <a:gs pos="0">
                <a:schemeClr val="accent5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4"/>
        <c:spPr>
          <a:gradFill rotWithShape="1">
            <a:gsLst>
              <a:gs pos="0">
                <a:schemeClr val="accent6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5"/>
        <c:spPr>
          <a:gradFill rotWithShape="1">
            <a:gsLst>
              <a:gs pos="0">
                <a:schemeClr val="accent1">
                  <a:lumMod val="80000"/>
                  <a:lumOff val="2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80000"/>
                  <a:lumOff val="2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80000"/>
                  <a:lumOff val="2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6"/>
        <c:spPr>
          <a:gradFill rotWithShape="1">
            <a:gsLst>
              <a:gs pos="0">
                <a:schemeClr val="accent2">
                  <a:lumMod val="80000"/>
                  <a:lumOff val="2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80000"/>
                  <a:lumOff val="2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80000"/>
                  <a:lumOff val="2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7"/>
        <c:spPr>
          <a:gradFill rotWithShape="1">
            <a:gsLst>
              <a:gs pos="0">
                <a:schemeClr val="accent3">
                  <a:lumMod val="80000"/>
                  <a:lumOff val="20000"/>
                  <a:satMod val="103000"/>
                  <a:lumMod val="102000"/>
                  <a:tint val="94000"/>
                </a:schemeClr>
              </a:gs>
              <a:gs pos="50000">
                <a:schemeClr val="accent3">
                  <a:lumMod val="80000"/>
                  <a:lumOff val="20000"/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80000"/>
                  <a:lumOff val="2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3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5"/>
        <c:spPr>
          <a:gradFill rotWithShape="1">
            <a:gsLst>
              <a:gs pos="0">
                <a:schemeClr val="accent1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6"/>
        <c:spPr>
          <a:gradFill rotWithShape="1">
            <a:gsLst>
              <a:gs pos="0">
                <a:schemeClr val="accent2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7"/>
        <c:spPr>
          <a:gradFill rotWithShape="1">
            <a:gsLst>
              <a:gs pos="0">
                <a:schemeClr val="accent3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3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8"/>
        <c:spPr>
          <a:gradFill rotWithShape="1">
            <a:gsLst>
              <a:gs pos="0">
                <a:schemeClr val="accent4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4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9"/>
        <c:spPr>
          <a:gradFill rotWithShape="1">
            <a:gsLst>
              <a:gs pos="0">
                <a:schemeClr val="accent5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0"/>
        <c:spPr>
          <a:gradFill rotWithShape="1">
            <a:gsLst>
              <a:gs pos="0">
                <a:schemeClr val="accent6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1"/>
        <c:spPr>
          <a:gradFill rotWithShape="1">
            <a:gsLst>
              <a:gs pos="0">
                <a:schemeClr val="accent1">
                  <a:lumMod val="80000"/>
                  <a:lumOff val="2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80000"/>
                  <a:lumOff val="2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80000"/>
                  <a:lumOff val="2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2"/>
        <c:spPr>
          <a:gradFill rotWithShape="1">
            <a:gsLst>
              <a:gs pos="0">
                <a:schemeClr val="accent2">
                  <a:lumMod val="80000"/>
                  <a:lumOff val="2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80000"/>
                  <a:lumOff val="2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80000"/>
                  <a:lumOff val="2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3"/>
        <c:spPr>
          <a:gradFill rotWithShape="1">
            <a:gsLst>
              <a:gs pos="0">
                <a:schemeClr val="accent3">
                  <a:lumMod val="80000"/>
                  <a:lumOff val="20000"/>
                  <a:satMod val="103000"/>
                  <a:lumMod val="102000"/>
                  <a:tint val="94000"/>
                </a:schemeClr>
              </a:gs>
              <a:gs pos="50000">
                <a:schemeClr val="accent3">
                  <a:lumMod val="80000"/>
                  <a:lumOff val="20000"/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80000"/>
                  <a:lumOff val="2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8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9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0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2"/>
        <c:spPr>
          <a:gradFill rotWithShape="1">
            <a:gsLst>
              <a:gs pos="0">
                <a:schemeClr val="accent1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3"/>
        <c:spPr>
          <a:gradFill rotWithShape="1">
            <a:gsLst>
              <a:gs pos="0">
                <a:schemeClr val="accent2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4"/>
        <c:spPr>
          <a:gradFill rotWithShape="1">
            <a:gsLst>
              <a:gs pos="0">
                <a:schemeClr val="accent3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3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5"/>
        <c:spPr>
          <a:gradFill rotWithShape="1">
            <a:gsLst>
              <a:gs pos="0">
                <a:schemeClr val="accent4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4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6"/>
        <c:spPr>
          <a:gradFill rotWithShape="1">
            <a:gsLst>
              <a:gs pos="0">
                <a:schemeClr val="accent5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7"/>
        <c:spPr>
          <a:gradFill rotWithShape="1">
            <a:gsLst>
              <a:gs pos="0">
                <a:schemeClr val="accent6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8"/>
        <c:spPr>
          <a:gradFill rotWithShape="1">
            <a:gsLst>
              <a:gs pos="0">
                <a:schemeClr val="accent1">
                  <a:lumMod val="80000"/>
                  <a:lumOff val="2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80000"/>
                  <a:lumOff val="2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80000"/>
                  <a:lumOff val="2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9"/>
        <c:spPr>
          <a:gradFill rotWithShape="1">
            <a:gsLst>
              <a:gs pos="0">
                <a:schemeClr val="accent2">
                  <a:lumMod val="80000"/>
                  <a:lumOff val="2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80000"/>
                  <a:lumOff val="2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80000"/>
                  <a:lumOff val="2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50"/>
        <c:spPr>
          <a:gradFill rotWithShape="1">
            <a:gsLst>
              <a:gs pos="0">
                <a:schemeClr val="accent3">
                  <a:lumMod val="80000"/>
                  <a:lumOff val="20000"/>
                  <a:satMod val="103000"/>
                  <a:lumMod val="102000"/>
                  <a:tint val="94000"/>
                </a:schemeClr>
              </a:gs>
              <a:gs pos="50000">
                <a:schemeClr val="accent3">
                  <a:lumMod val="80000"/>
                  <a:lumOff val="20000"/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80000"/>
                  <a:lumOff val="2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55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56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57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59"/>
        <c:spPr>
          <a:gradFill rotWithShape="1">
            <a:gsLst>
              <a:gs pos="0">
                <a:schemeClr val="accent1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0"/>
        <c:spPr>
          <a:gradFill rotWithShape="1">
            <a:gsLst>
              <a:gs pos="0">
                <a:schemeClr val="accent2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1"/>
        <c:spPr>
          <a:gradFill rotWithShape="1">
            <a:gsLst>
              <a:gs pos="0">
                <a:schemeClr val="accent3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3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2"/>
        <c:spPr>
          <a:gradFill rotWithShape="1">
            <a:gsLst>
              <a:gs pos="0">
                <a:schemeClr val="accent4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4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3"/>
        <c:spPr>
          <a:gradFill rotWithShape="1">
            <a:gsLst>
              <a:gs pos="0">
                <a:schemeClr val="accent5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4"/>
        <c:spPr>
          <a:gradFill rotWithShape="1">
            <a:gsLst>
              <a:gs pos="0">
                <a:schemeClr val="accent6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5"/>
        <c:spPr>
          <a:gradFill rotWithShape="1">
            <a:gsLst>
              <a:gs pos="0">
                <a:schemeClr val="accent1">
                  <a:lumMod val="80000"/>
                  <a:lumOff val="2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80000"/>
                  <a:lumOff val="2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80000"/>
                  <a:lumOff val="2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6"/>
        <c:spPr>
          <a:gradFill rotWithShape="1">
            <a:gsLst>
              <a:gs pos="0">
                <a:schemeClr val="accent2">
                  <a:lumMod val="80000"/>
                  <a:lumOff val="2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80000"/>
                  <a:lumOff val="2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80000"/>
                  <a:lumOff val="2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7"/>
        <c:spPr>
          <a:gradFill rotWithShape="1">
            <a:gsLst>
              <a:gs pos="0">
                <a:schemeClr val="accent3">
                  <a:lumMod val="80000"/>
                  <a:lumOff val="20000"/>
                  <a:satMod val="103000"/>
                  <a:lumMod val="102000"/>
                  <a:tint val="94000"/>
                </a:schemeClr>
              </a:gs>
              <a:gs pos="50000">
                <a:schemeClr val="accent3">
                  <a:lumMod val="80000"/>
                  <a:lumOff val="20000"/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80000"/>
                  <a:lumOff val="2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3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4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6"/>
        <c:spPr>
          <a:gradFill rotWithShape="1">
            <a:gsLst>
              <a:gs pos="0">
                <a:schemeClr val="accent1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7"/>
        <c:spPr>
          <a:gradFill rotWithShape="1">
            <a:gsLst>
              <a:gs pos="0">
                <a:schemeClr val="accent2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8"/>
        <c:spPr>
          <a:gradFill rotWithShape="1">
            <a:gsLst>
              <a:gs pos="0">
                <a:schemeClr val="accent3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3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9"/>
        <c:spPr>
          <a:gradFill rotWithShape="1">
            <a:gsLst>
              <a:gs pos="0">
                <a:schemeClr val="accent4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4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80"/>
        <c:spPr>
          <a:gradFill rotWithShape="1">
            <a:gsLst>
              <a:gs pos="0">
                <a:schemeClr val="accent5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81"/>
        <c:spPr>
          <a:gradFill rotWithShape="1">
            <a:gsLst>
              <a:gs pos="0">
                <a:schemeClr val="accent6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82"/>
        <c:spPr>
          <a:gradFill rotWithShape="1">
            <a:gsLst>
              <a:gs pos="0">
                <a:schemeClr val="accent1">
                  <a:lumMod val="80000"/>
                  <a:lumOff val="2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80000"/>
                  <a:lumOff val="2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80000"/>
                  <a:lumOff val="2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83"/>
        <c:spPr>
          <a:gradFill rotWithShape="1">
            <a:gsLst>
              <a:gs pos="0">
                <a:schemeClr val="accent2">
                  <a:lumMod val="80000"/>
                  <a:lumOff val="2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80000"/>
                  <a:lumOff val="2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80000"/>
                  <a:lumOff val="2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84"/>
        <c:spPr>
          <a:gradFill rotWithShape="1">
            <a:gsLst>
              <a:gs pos="0">
                <a:schemeClr val="accent3">
                  <a:lumMod val="80000"/>
                  <a:lumOff val="20000"/>
                  <a:satMod val="103000"/>
                  <a:lumMod val="102000"/>
                  <a:tint val="94000"/>
                </a:schemeClr>
              </a:gs>
              <a:gs pos="50000">
                <a:schemeClr val="accent3">
                  <a:lumMod val="80000"/>
                  <a:lumOff val="20000"/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80000"/>
                  <a:lumOff val="2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8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4994970065194999"/>
          <c:y val="0.27458114610673667"/>
          <c:w val="0.49625281313364095"/>
          <c:h val="0.23726013414989794"/>
        </c:manualLayout>
      </c:layout>
      <c:surface3DChart>
        <c:wireframe val="0"/>
        <c:ser>
          <c:idx val="0"/>
          <c:order val="0"/>
          <c:tx>
            <c:strRef>
              <c:f>'Count Of App Version'!$B$3</c:f>
              <c:strCache>
                <c:ptCount val="1"/>
                <c:pt idx="0">
                  <c:v>Count of Android Ver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'Count Of App Version'!$A$4:$A$20</c:f>
              <c:strCache>
                <c:ptCount val="16"/>
                <c:pt idx="0">
                  <c:v>8 Ball Pool</c:v>
                </c:pt>
                <c:pt idx="1">
                  <c:v>Bleacher Report: sports news, scores, &amp; highlights</c:v>
                </c:pt>
                <c:pt idx="2">
                  <c:v>Bowmasters</c:v>
                </c:pt>
                <c:pt idx="3">
                  <c:v>Bubble Shooter</c:v>
                </c:pt>
                <c:pt idx="4">
                  <c:v>Candy Crush Saga</c:v>
                </c:pt>
                <c:pt idx="5">
                  <c:v>CBS Sports App - Scores, News, Stats &amp; Watch Live</c:v>
                </c:pt>
                <c:pt idx="6">
                  <c:v>Duolingo: Learn Languages Free</c:v>
                </c:pt>
                <c:pt idx="7">
                  <c:v>ESPN</c:v>
                </c:pt>
                <c:pt idx="8">
                  <c:v>Helix Jump</c:v>
                </c:pt>
                <c:pt idx="9">
                  <c:v>Nick</c:v>
                </c:pt>
                <c:pt idx="10">
                  <c:v>ROBLOX</c:v>
                </c:pt>
                <c:pt idx="11">
                  <c:v>slither.io</c:v>
                </c:pt>
                <c:pt idx="12">
                  <c:v>Sniper 3D Gun Shooter: Free Shooting Games - FPS</c:v>
                </c:pt>
                <c:pt idx="13">
                  <c:v>Subway Surfers</c:v>
                </c:pt>
                <c:pt idx="14">
                  <c:v>Temple Run 2</c:v>
                </c:pt>
                <c:pt idx="15">
                  <c:v>Zombie Catchers</c:v>
                </c:pt>
              </c:strCache>
            </c:strRef>
          </c:cat>
          <c:val>
            <c:numRef>
              <c:f>'Count Of App Version'!$B$4:$B$20</c:f>
              <c:numCache>
                <c:formatCode>General</c:formatCode>
                <c:ptCount val="16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6</c:v>
                </c:pt>
                <c:pt idx="10">
                  <c:v>9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F-4481-8136-2E21ABCEEC75}"/>
            </c:ext>
          </c:extLst>
        </c:ser>
        <c:ser>
          <c:idx val="1"/>
          <c:order val="1"/>
          <c:tx>
            <c:strRef>
              <c:f>'Count Of App Version'!$C$3</c:f>
              <c:strCache>
                <c:ptCount val="1"/>
                <c:pt idx="0">
                  <c:v>Count of Current Ver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'Count Of App Version'!$A$4:$A$20</c:f>
              <c:strCache>
                <c:ptCount val="16"/>
                <c:pt idx="0">
                  <c:v>8 Ball Pool</c:v>
                </c:pt>
                <c:pt idx="1">
                  <c:v>Bleacher Report: sports news, scores, &amp; highlights</c:v>
                </c:pt>
                <c:pt idx="2">
                  <c:v>Bowmasters</c:v>
                </c:pt>
                <c:pt idx="3">
                  <c:v>Bubble Shooter</c:v>
                </c:pt>
                <c:pt idx="4">
                  <c:v>Candy Crush Saga</c:v>
                </c:pt>
                <c:pt idx="5">
                  <c:v>CBS Sports App - Scores, News, Stats &amp; Watch Live</c:v>
                </c:pt>
                <c:pt idx="6">
                  <c:v>Duolingo: Learn Languages Free</c:v>
                </c:pt>
                <c:pt idx="7">
                  <c:v>ESPN</c:v>
                </c:pt>
                <c:pt idx="8">
                  <c:v>Helix Jump</c:v>
                </c:pt>
                <c:pt idx="9">
                  <c:v>Nick</c:v>
                </c:pt>
                <c:pt idx="10">
                  <c:v>ROBLOX</c:v>
                </c:pt>
                <c:pt idx="11">
                  <c:v>slither.io</c:v>
                </c:pt>
                <c:pt idx="12">
                  <c:v>Sniper 3D Gun Shooter: Free Shooting Games - FPS</c:v>
                </c:pt>
                <c:pt idx="13">
                  <c:v>Subway Surfers</c:v>
                </c:pt>
                <c:pt idx="14">
                  <c:v>Temple Run 2</c:v>
                </c:pt>
                <c:pt idx="15">
                  <c:v>Zombie Catchers</c:v>
                </c:pt>
              </c:strCache>
            </c:strRef>
          </c:cat>
          <c:val>
            <c:numRef>
              <c:f>'Count Of App Version'!$C$4:$C$20</c:f>
              <c:numCache>
                <c:formatCode>General</c:formatCode>
                <c:ptCount val="16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6</c:v>
                </c:pt>
                <c:pt idx="10">
                  <c:v>9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EF-4481-8136-2E21ABCEEC75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</c:bandFmts>
        <c:axId val="1816897616"/>
        <c:axId val="1816887216"/>
        <c:axId val="811402192"/>
      </c:surface3DChart>
      <c:catAx>
        <c:axId val="181689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App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887216"/>
        <c:crosses val="autoZero"/>
        <c:auto val="1"/>
        <c:lblAlgn val="ctr"/>
        <c:lblOffset val="100"/>
        <c:noMultiLvlLbl val="0"/>
      </c:catAx>
      <c:valAx>
        <c:axId val="1816887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Version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897616"/>
        <c:crosses val="autoZero"/>
        <c:crossBetween val="midCat"/>
      </c:valAx>
      <c:serAx>
        <c:axId val="8114021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887216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solidFill>
        <a:sysClr val="windowText" lastClr="000000"/>
      </a:solidFill>
    </a:ln>
    <a:effectLst/>
    <a:scene3d>
      <a:camera prst="orthographicFront"/>
      <a:lightRig rig="threePt" dir="t"/>
    </a:scene3d>
    <a:sp3d>
      <a:bevelT w="152400" h="50800" prst="softRound"/>
    </a:sp3d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Google Playstore Dashboard (Main).xlsx]Percentage Of Price!PivotTable3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/>
              <a:t>Percentage Of Price</a:t>
            </a:r>
            <a:endParaRPr lang="en-US"/>
          </a:p>
        </c:rich>
      </c:tx>
      <c:layout>
        <c:manualLayout>
          <c:xMode val="edge"/>
          <c:yMode val="edge"/>
          <c:x val="0.33174825121052559"/>
          <c:y val="7.49836903295721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'Percentage Of Price'!$C$3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'Percentage Of Price'!$A$4:$B$20</c:f>
              <c:strCache>
                <c:ptCount val="16"/>
                <c:pt idx="0">
                  <c:v>8 Ball Pool</c:v>
                </c:pt>
                <c:pt idx="1">
                  <c:v>Bleacher Report: sports news, scores, &amp; highlights</c:v>
                </c:pt>
                <c:pt idx="2">
                  <c:v>Bowmasters</c:v>
                </c:pt>
                <c:pt idx="3">
                  <c:v>Bubble Shooter</c:v>
                </c:pt>
                <c:pt idx="4">
                  <c:v>Candy Crush Saga</c:v>
                </c:pt>
                <c:pt idx="5">
                  <c:v>CBS Sports App - Scores, News, Stats &amp; Watch Live</c:v>
                </c:pt>
                <c:pt idx="6">
                  <c:v>Duolingo: Learn Languages Free</c:v>
                </c:pt>
                <c:pt idx="7">
                  <c:v>ESPN</c:v>
                </c:pt>
                <c:pt idx="8">
                  <c:v>Helix Jump</c:v>
                </c:pt>
                <c:pt idx="9">
                  <c:v>Nick</c:v>
                </c:pt>
                <c:pt idx="10">
                  <c:v>ROBLOX</c:v>
                </c:pt>
                <c:pt idx="11">
                  <c:v>slither.io</c:v>
                </c:pt>
                <c:pt idx="12">
                  <c:v>Sniper 3D Gun Shooter: Free Shooting Games - FPS</c:v>
                </c:pt>
                <c:pt idx="13">
                  <c:v>Subway Surfers</c:v>
                </c:pt>
                <c:pt idx="14">
                  <c:v>Temple Run 2</c:v>
                </c:pt>
                <c:pt idx="15">
                  <c:v>Zombie Catchers</c:v>
                </c:pt>
              </c:strCache>
            </c:strRef>
          </c:cat>
          <c:val>
            <c:numRef>
              <c:f>'Percentage Of Price'!$C$4:$C$20</c:f>
              <c:numCache>
                <c:formatCode>0.00%</c:formatCode>
                <c:ptCount val="16"/>
                <c:pt idx="0">
                  <c:v>6.6666666666666666E-2</c:v>
                </c:pt>
                <c:pt idx="1">
                  <c:v>5.7142857142857141E-2</c:v>
                </c:pt>
                <c:pt idx="2">
                  <c:v>5.7142857142857141E-2</c:v>
                </c:pt>
                <c:pt idx="3">
                  <c:v>5.7142857142857141E-2</c:v>
                </c:pt>
                <c:pt idx="4">
                  <c:v>6.6666666666666666E-2</c:v>
                </c:pt>
                <c:pt idx="5">
                  <c:v>7.6190476190476197E-2</c:v>
                </c:pt>
                <c:pt idx="6">
                  <c:v>6.6666666666666666E-2</c:v>
                </c:pt>
                <c:pt idx="7">
                  <c:v>6.6666666666666666E-2</c:v>
                </c:pt>
                <c:pt idx="8">
                  <c:v>5.7142857142857141E-2</c:v>
                </c:pt>
                <c:pt idx="9">
                  <c:v>5.7142857142857141E-2</c:v>
                </c:pt>
                <c:pt idx="10">
                  <c:v>8.5714285714285715E-2</c:v>
                </c:pt>
                <c:pt idx="11">
                  <c:v>5.7142857142857141E-2</c:v>
                </c:pt>
                <c:pt idx="12">
                  <c:v>5.7142857142857141E-2</c:v>
                </c:pt>
                <c:pt idx="13">
                  <c:v>5.7142857142857141E-2</c:v>
                </c:pt>
                <c:pt idx="14">
                  <c:v>5.7142857142857141E-2</c:v>
                </c:pt>
                <c:pt idx="15">
                  <c:v>5.7142857142857141E-2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9-4303-B88D-AE700DA29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878064"/>
        <c:axId val="1816894288"/>
      </c:areaChart>
      <c:catAx>
        <c:axId val="1816878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App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894288"/>
        <c:crosses val="autoZero"/>
        <c:auto val="1"/>
        <c:lblAlgn val="ctr"/>
        <c:lblOffset val="100"/>
        <c:noMultiLvlLbl val="0"/>
      </c:catAx>
      <c:valAx>
        <c:axId val="18168942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878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solidFill>
        <a:sysClr val="windowText" lastClr="000000"/>
      </a:solidFill>
    </a:ln>
    <a:effectLst/>
    <a:scene3d>
      <a:camera prst="orthographicFront"/>
      <a:lightRig rig="threePt" dir="t"/>
    </a:scene3d>
    <a:sp3d>
      <a:bevelT w="152400" h="50800" prst="softRound"/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68077363671849"/>
          <c:y val="4.0553730499704982E-2"/>
          <c:w val="0.86136614415344226"/>
          <c:h val="0.66237972696659875"/>
        </c:manualLayout>
      </c:layout>
      <c:lineChart>
        <c:grouping val="standard"/>
        <c:varyColors val="0"/>
        <c:ser>
          <c:idx val="0"/>
          <c:order val="0"/>
          <c:tx>
            <c:strRef>
              <c:f>'Forecast chart'!$B$1</c:f>
              <c:strCache>
                <c:ptCount val="1"/>
                <c:pt idx="0">
                  <c:v>Instagram user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'Forecast chart'!$B$2:$B$12</c:f>
              <c:numCache>
                <c:formatCode>General</c:formatCode>
                <c:ptCount val="11"/>
                <c:pt idx="0">
                  <c:v>170000000</c:v>
                </c:pt>
                <c:pt idx="1">
                  <c:v>70000000</c:v>
                </c:pt>
                <c:pt idx="2">
                  <c:v>70000000</c:v>
                </c:pt>
                <c:pt idx="3">
                  <c:v>50000000</c:v>
                </c:pt>
                <c:pt idx="4">
                  <c:v>40000000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8F-4167-8E07-4CC7219817F4}"/>
            </c:ext>
          </c:extLst>
        </c:ser>
        <c:ser>
          <c:idx val="1"/>
          <c:order val="1"/>
          <c:tx>
            <c:strRef>
              <c:f>'Forecast chart'!$C$1</c:f>
              <c:strCache>
                <c:ptCount val="1"/>
                <c:pt idx="0">
                  <c:v>Forecast(Instagram user)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'Forecast chart'!$A$2:$A$12</c:f>
              <c:numCache>
                <c:formatCode>General</c:formatCod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numCache>
            </c:numRef>
          </c:cat>
          <c:val>
            <c:numRef>
              <c:f>'Forecast chart'!$C$2:$C$12</c:f>
              <c:numCache>
                <c:formatCode>General</c:formatCode>
                <c:ptCount val="11"/>
                <c:pt idx="4">
                  <c:v>40000000</c:v>
                </c:pt>
                <c:pt idx="5">
                  <c:v>7521945.1163586341</c:v>
                </c:pt>
                <c:pt idx="6">
                  <c:v>-19656389.949193418</c:v>
                </c:pt>
                <c:pt idx="7">
                  <c:v>-46834725.014745496</c:v>
                </c:pt>
                <c:pt idx="8">
                  <c:v>-74013060.080297559</c:v>
                </c:pt>
                <c:pt idx="9">
                  <c:v>-101191395.14584963</c:v>
                </c:pt>
                <c:pt idx="10">
                  <c:v>-128369730.21140169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8F-4167-8E07-4CC7219817F4}"/>
            </c:ext>
          </c:extLst>
        </c:ser>
        <c:ser>
          <c:idx val="2"/>
          <c:order val="2"/>
          <c:tx>
            <c:strRef>
              <c:f>'Forecast chart'!$D$1</c:f>
              <c:strCache>
                <c:ptCount val="1"/>
                <c:pt idx="0">
                  <c:v>Lower Confidence Bound(Instagram user)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'Forecast chart'!$A$2:$A$12</c:f>
              <c:numCache>
                <c:formatCode>General</c:formatCod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numCache>
            </c:numRef>
          </c:cat>
          <c:val>
            <c:numRef>
              <c:f>'Forecast chart'!$D$2:$D$12</c:f>
              <c:numCache>
                <c:formatCode>General</c:formatCode>
                <c:ptCount val="11"/>
                <c:pt idx="4" formatCode="0.00">
                  <c:v>40000000</c:v>
                </c:pt>
                <c:pt idx="5" formatCode="0.00">
                  <c:v>-62103212.69237566</c:v>
                </c:pt>
                <c:pt idx="6" formatCode="0.00">
                  <c:v>-91441278.270809531</c:v>
                </c:pt>
                <c:pt idx="7" formatCode="0.00">
                  <c:v>-120732736.87629956</c:v>
                </c:pt>
                <c:pt idx="8" formatCode="0.00">
                  <c:v>-149981541.65289989</c:v>
                </c:pt>
                <c:pt idx="9" formatCode="0.00">
                  <c:v>-179191151.50919604</c:v>
                </c:pt>
                <c:pt idx="10" formatCode="0.00">
                  <c:v>-208364612.88085324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8F-4167-8E07-4CC7219817F4}"/>
            </c:ext>
          </c:extLst>
        </c:ser>
        <c:ser>
          <c:idx val="3"/>
          <c:order val="3"/>
          <c:tx>
            <c:strRef>
              <c:f>'Forecast chart'!$E$1</c:f>
              <c:strCache>
                <c:ptCount val="1"/>
                <c:pt idx="0">
                  <c:v>Upper Confidence Bound(Instagram user)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'Forecast chart'!$A$2:$A$12</c:f>
              <c:numCache>
                <c:formatCode>General</c:formatCod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numCache>
            </c:numRef>
          </c:cat>
          <c:val>
            <c:numRef>
              <c:f>'Forecast chart'!$E$2:$E$12</c:f>
              <c:numCache>
                <c:formatCode>General</c:formatCode>
                <c:ptCount val="11"/>
                <c:pt idx="4" formatCode="0.00">
                  <c:v>40000000</c:v>
                </c:pt>
                <c:pt idx="5" formatCode="0.00">
                  <c:v>77147102.925092936</c:v>
                </c:pt>
                <c:pt idx="6" formatCode="0.00">
                  <c:v>52128498.372422695</c:v>
                </c:pt>
                <c:pt idx="7" formatCode="0.00">
                  <c:v>27063286.846808575</c:v>
                </c:pt>
                <c:pt idx="8" formatCode="0.00">
                  <c:v>1955421.4923047721</c:v>
                </c:pt>
                <c:pt idx="9" formatCode="0.00">
                  <c:v>-23191638.782503232</c:v>
                </c:pt>
                <c:pt idx="10" formatCode="0.00">
                  <c:v>-48374847.541950136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8F-4167-8E07-4CC7219817F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22269200"/>
        <c:axId val="1522270032"/>
      </c:lineChart>
      <c:catAx>
        <c:axId val="1522269200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270032"/>
        <c:crosses val="autoZero"/>
        <c:auto val="1"/>
        <c:lblAlgn val="ctr"/>
        <c:lblOffset val="100"/>
        <c:noMultiLvlLbl val="0"/>
      </c:catAx>
      <c:valAx>
        <c:axId val="152227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26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'[Project - Google Playstore Dashboard (Main).xlsx]Last Updated Type'!$A$17:$A$26</cx:f>
        <cx:lvl ptCount="10">
          <cx:pt idx="0">August 1, 2018</cx:pt>
          <cx:pt idx="1">August 2, 2018</cx:pt>
          <cx:pt idx="2">August 3, 2018</cx:pt>
          <cx:pt idx="3">August 6, 2018</cx:pt>
          <cx:pt idx="4">July 24, 2018</cx:pt>
          <cx:pt idx="5">July 25, 2018</cx:pt>
          <cx:pt idx="6">July 26, 2018</cx:pt>
          <cx:pt idx="7">July 27, 2018</cx:pt>
          <cx:pt idx="8">July 30, 2018</cx:pt>
          <cx:pt idx="9">July 31, 2018</cx:pt>
        </cx:lvl>
      </cx:strDim>
      <cx:numDim type="size">
        <cx:f>'[Project - Google Playstore Dashboard (Main).xlsx]Last Updated Type'!$B$17:$B$26</cx:f>
        <cx:lvl ptCount="10" formatCode="General">
          <cx:pt idx="0">285</cx:pt>
          <cx:pt idx="1">304</cx:pt>
          <cx:pt idx="2">326</cx:pt>
          <cx:pt idx="3">158</cx:pt>
          <cx:pt idx="4">148</cx:pt>
          <cx:pt idx="5">164</cx:pt>
          <cx:pt idx="6">161</cx:pt>
          <cx:pt idx="7">151</cx:pt>
          <cx:pt idx="8">211</cx:pt>
          <cx:pt idx="9">294</cx:pt>
        </cx:lvl>
      </cx:numDim>
    </cx:data>
  </cx:chartData>
  <cx:chart>
    <cx:title pos="t" align="ctr" overlay="0">
      <cx:tx>
        <cx:txData>
          <cx:v>Count Of Type Last Updated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GB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Count Of Type Last Updated</a:t>
          </a:r>
        </a:p>
      </cx:txPr>
    </cx:title>
    <cx:plotArea>
      <cx:plotAreaRegion>
        <cx:series layoutId="treemap" uniqueId="{0BDC191F-08A3-417B-8972-F80A13F568AE}">
          <cx:tx>
            <cx:txData>
              <cx:f>'[Project - Google Playstore Dashboard (Main).xlsx]Last Updated Type'!$B$16</cx:f>
              <cx:v/>
            </cx:txData>
          </cx:tx>
          <cx:dataLabels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  <cx:legend pos="r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rgbClr val="FFFFFF">
                <a:lumMod val="95000"/>
              </a:srgbClr>
            </a:solidFill>
            <a:latin typeface="Gill Sans Nova Light"/>
          </a:endParaRPr>
        </a:p>
      </cx:txPr>
    </cx:legend>
  </cx:chart>
  <cx:spPr>
    <a:solidFill>
      <a:schemeClr val="tx1"/>
    </a:solidFill>
    <a:ln>
      <a:solidFill>
        <a:sysClr val="windowText" lastClr="000000"/>
      </a:solidFill>
    </a:ln>
    <a:effectLst>
      <a:softEdge rad="31750"/>
    </a:effectLst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5">
  <cs:axisTitle>
    <cs:lnRef idx="0"/>
    <cs:fillRef idx="0"/>
    <cs:effectRef idx="0"/>
    <cs:fontRef idx="minor">
      <a:schemeClr val="lt1">
        <a:lumMod val="95000"/>
      </a:schemeClr>
    </cs:fontRef>
    <cs:spPr>
      <a:solidFill>
        <a:schemeClr val="bg1">
          <a:lumMod val="65000"/>
        </a:schemeClr>
      </a:solidFill>
      <a:ln>
        <a:solidFill>
          <a:schemeClr val="tx1"/>
        </a:solidFill>
      </a:ln>
    </cs:spPr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E0734-05C9-9F56-8166-5836587C3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CC917C-FF61-CEF9-30D1-34637744B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74B7A0-F03B-23A1-12D9-EC49E17BF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4E81B-1BC6-D195-DBAE-27ADF1D87C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1921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65E14-9FA3-6684-BA57-800A7512E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B73E76-FE2F-9FBC-572A-1F3A54EE1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3669CE-91A1-0D73-F7B9-139923702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8D921-1242-5BE2-FB3C-28385B3C2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9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52F71-A90F-D5D1-C8F1-E7F863410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B3FDE-90B3-F58B-8F05-6E1027035C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490426-DF8D-DF64-18C8-AA640AE46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3FC00-D831-DEDB-B9D2-2405F1E9B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15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F37C1-1FD2-8517-E00A-97B0C277F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4FCC07-81F0-01DA-D2B3-42698B28B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07AED6-DDC4-C818-5DC4-3AABA2B1F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79F1-72B1-25C7-C978-4D8C7C18F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780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65D56-77C6-F896-8F6E-113E0BD9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BDAE3-8D13-862D-781F-37938107D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F0D23-7412-EAFF-58C8-EF507316B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00B23-DB3F-C0CB-0814-A44D471ACD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222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F15AD-C85D-E9BE-1383-1A37EDD7D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49287-1321-F63D-77F2-51143FB9A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359CF4-BFDD-62E8-6F80-3F159DC64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DD47-98EE-4817-6A0A-36C083A93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597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A4A74-B2A8-295C-EAB1-46F14F5F7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AA7E0A-214A-8E18-ADC4-5AD66250D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0E1794-EE17-E043-8553-1D5111FE5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C8D0-E9D0-1776-F427-D5DF2AB9A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853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BB8BC-BCA3-5EFC-FE45-E741D2CDE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6A42C8-EB35-8855-2E83-6C880C55E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5F3756-1E61-1F9E-4D03-562076414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0780-DFE9-89D2-4A6C-3D162B46C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4561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EA409-4BE4-12D6-6BEF-49E55FE75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42B0F9-0B6D-B79C-2692-921C17D3CB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C7B350-686E-7DFF-E185-7F71E675C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660A5-A714-1418-8685-0914F59F6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104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B5FE2-2F55-956A-B488-84B69311B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97FE5B-C708-2A9B-D77D-4D14FC73C1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C62E34-6A92-3A88-41E6-2D3990464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E1BE3-BDFE-F672-905E-BDAAD4474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79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D12E0-ED69-00C8-826A-2F486E2FE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3F322-6223-D203-B16F-17DEAE031E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EBCCB2-3E93-E861-9922-D5A8D3273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65FEB-12B6-7398-8687-EE3143D68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324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C9F26-8707-296D-DE33-4FCFA7006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41E8E8-3153-5B9D-BE74-7E90B9AE5F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B4D424-4F47-1C81-ADCF-6BE64B859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EFA24-0236-AC91-030E-63FF1DC588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4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6F403-9760-B911-9D79-6A1EA8563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179315-A14F-D0E3-C55F-D11593BA2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1387CB-3BA9-74ED-53E6-6ADD2882E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EDECD-CC9B-80CC-23C3-8BE5BCA05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73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53EB3-97F3-4BC9-91FA-1183AFBA1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53D350-DB1E-EC89-6435-270531AAB2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698D96-3196-37C4-BB30-04180828A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27683-792E-8882-B886-1CE8C592E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115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CBAB4-FC36-100F-51CE-C86E2F9CB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D667F4-454B-762E-CB1C-9AE70A340D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4F2D42-6C4E-8345-98FD-B6882E9E1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795DE-C1A6-395A-C9F2-ACBB7E87B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603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99BB6-592F-3BE7-4F50-116AA1458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20B1DD-FBED-FAB0-1151-8B112DF82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28488D-0B66-3D75-2AA3-FA7FF8A37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7CE4B-A79C-4052-8CC2-0E6DEF505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53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pPr algn="ctr">
              <a:buNone/>
              <a:tabLst>
                <a:tab pos="2865755" algn="ctr"/>
                <a:tab pos="5731510" algn="r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FC716-56BF-C253-9E64-CA6ED39C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95092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A3B744-0D11-3C88-224F-C0C0D068C2C6}"/>
              </a:ext>
            </a:extLst>
          </p:cNvPr>
          <p:cNvSpPr txBox="1"/>
          <p:nvPr/>
        </p:nvSpPr>
        <p:spPr>
          <a:xfrm>
            <a:off x="8125097" y="104504"/>
            <a:ext cx="390144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  <a:tabLst>
                <a:tab pos="2865755" algn="ctr"/>
                <a:tab pos="5731510" algn="r"/>
              </a:tabLst>
            </a:pPr>
            <a:r>
              <a:rPr lang="en-IN" sz="44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Advance Excel Project –  “Google </a:t>
            </a:r>
            <a:r>
              <a:rPr lang="en-IN" sz="4400" b="1" kern="1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playstore</a:t>
            </a:r>
            <a:r>
              <a:rPr lang="en-IN" sz="44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 Dashboard</a:t>
            </a:r>
            <a:r>
              <a:rPr lang="en-IN" sz="4400" b="1" kern="100" dirty="0">
                <a:solidFill>
                  <a:srgbClr val="002060"/>
                </a:solidFill>
                <a:effectLst/>
                <a:highlight>
                  <a:srgbClr val="D3D3D3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” – Presented By</a:t>
            </a:r>
            <a:endParaRPr lang="en-IN" sz="4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tabLst>
                <a:tab pos="2865755" algn="ctr"/>
                <a:tab pos="5731510" algn="r"/>
              </a:tabLst>
            </a:pPr>
            <a:r>
              <a:rPr lang="en-IN" sz="4400" b="1" kern="100" dirty="0">
                <a:solidFill>
                  <a:srgbClr val="002060"/>
                </a:solidFill>
                <a:effectLst/>
                <a:highlight>
                  <a:srgbClr val="D3D3D3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       “Nutan Zine”</a:t>
            </a:r>
            <a:endParaRPr lang="en-IN" sz="4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43D21-B137-DC24-74E7-6359616A9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BD01E-E265-2622-7970-93180501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023600-3332-2364-F51C-ACB56D3D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6" y="914400"/>
            <a:ext cx="9509779" cy="5029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C8CDA-26F1-D061-649A-B78DC1B50096}"/>
              </a:ext>
            </a:extLst>
          </p:cNvPr>
          <p:cNvSpPr txBox="1"/>
          <p:nvPr/>
        </p:nvSpPr>
        <p:spPr>
          <a:xfrm>
            <a:off x="3727269" y="275709"/>
            <a:ext cx="5891347" cy="62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Slicers - </a:t>
            </a:r>
            <a:r>
              <a:rPr lang="en-IN" sz="320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Rating Slicer</a:t>
            </a:r>
            <a:r>
              <a:rPr lang="en-IN" sz="1800" dirty="0">
                <a:solidFill>
                  <a:srgbClr val="7030A0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C4D8A42-9FD7-F1DD-A5D0-75D7A80BF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914400"/>
            <a:ext cx="12191999" cy="59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1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635C4-2A43-8B9B-206A-2604EC21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51EF4-CDE9-4BCE-77CD-602B5034B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561524E-B736-DDC5-85F6-BC7F6CD7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6" y="914400"/>
            <a:ext cx="9509779" cy="5029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4DB3D-DFA8-CED4-8103-F4A658766F94}"/>
              </a:ext>
            </a:extLst>
          </p:cNvPr>
          <p:cNvSpPr txBox="1"/>
          <p:nvPr/>
        </p:nvSpPr>
        <p:spPr>
          <a:xfrm>
            <a:off x="2656113" y="87482"/>
            <a:ext cx="6736069" cy="62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Slicers - </a:t>
            </a:r>
            <a:r>
              <a:rPr lang="en-IN" sz="320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Last Updated Slicer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69060F6-71F8-8A75-51B2-F9E98365D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836022"/>
            <a:ext cx="12192000" cy="60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0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5EE7-D87C-2415-325D-08FA113C7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F2988-4B1B-9F3C-F258-2F5DF4B29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C255E-A63C-9F29-B1E9-7791DBF60E83}"/>
              </a:ext>
            </a:extLst>
          </p:cNvPr>
          <p:cNvSpPr txBox="1"/>
          <p:nvPr/>
        </p:nvSpPr>
        <p:spPr>
          <a:xfrm>
            <a:off x="1841852" y="279799"/>
            <a:ext cx="7567749" cy="62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Insights 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C5CBD-BD57-4513-8E37-87D4B24E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" y="907278"/>
            <a:ext cx="11991703" cy="1460863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000" kern="1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Roblox App is the Highest Rating App.</a:t>
            </a:r>
            <a:endParaRPr lang="en-IN" sz="12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B4F67592-6F1B-48C1-A3C4-68156007F1D0}"/>
              </a:ext>
            </a:extLst>
          </p:cNvPr>
          <p:cNvSpPr/>
          <p:nvPr/>
        </p:nvSpPr>
        <p:spPr>
          <a:xfrm>
            <a:off x="113212" y="2603864"/>
            <a:ext cx="11991702" cy="1584960"/>
          </a:xfrm>
          <a:prstGeom prst="wedgeEllipseCallout">
            <a:avLst/>
          </a:prstGeom>
          <a:solidFill>
            <a:srgbClr val="993366"/>
          </a:solidFill>
          <a:ln>
            <a:solidFill>
              <a:srgbClr val="993366"/>
            </a:solidFill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400" kern="100" dirty="0">
                <a:solidFill>
                  <a:srgbClr val="FFFF00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Total App Rating is more for the Roblox i.e. 40.5</a:t>
            </a:r>
            <a:endParaRPr lang="en-IN" sz="12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A32FE29-960B-4BD7-A935-DBD4DB6B5854}"/>
              </a:ext>
            </a:extLst>
          </p:cNvPr>
          <p:cNvSpPr/>
          <p:nvPr/>
        </p:nvSpPr>
        <p:spPr>
          <a:xfrm>
            <a:off x="113212" y="4598125"/>
            <a:ext cx="11991702" cy="1878437"/>
          </a:xfrm>
          <a:prstGeom prst="wedgeEllipseCallout">
            <a:avLst/>
          </a:prstGeom>
          <a:solidFill>
            <a:srgbClr val="993366"/>
          </a:solidFill>
          <a:ln>
            <a:solidFill>
              <a:srgbClr val="99336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Categorywise</a:t>
            </a:r>
            <a:r>
              <a:rPr lang="en-GB" sz="2400" baseline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count of Type &amp; Price is 1972 for Family.</a:t>
            </a:r>
            <a:endParaRPr lang="en-GB" sz="24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96F0B-70EA-8329-124D-991F92ABB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3A9B8-14CD-2CAF-E3ED-8BCD108C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7876F98-847B-3DF4-9CE5-C588916C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6" y="914400"/>
            <a:ext cx="9509779" cy="5029200"/>
          </a:xfrm>
        </p:spPr>
        <p:txBody>
          <a:bodyPr/>
          <a:lstStyle/>
          <a:p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A122B-1D54-C75E-7ADF-258BE83FCE12}"/>
              </a:ext>
            </a:extLst>
          </p:cNvPr>
          <p:cNvSpPr txBox="1"/>
          <p:nvPr/>
        </p:nvSpPr>
        <p:spPr>
          <a:xfrm>
            <a:off x="2076994" y="79504"/>
            <a:ext cx="7567749" cy="61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Insights</a:t>
            </a:r>
            <a:r>
              <a:rPr lang="en-IN" sz="18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98CC1A8-DD1B-4DCA-83F6-B02DC7C016CE}"/>
              </a:ext>
            </a:extLst>
          </p:cNvPr>
          <p:cNvSpPr/>
          <p:nvPr/>
        </p:nvSpPr>
        <p:spPr>
          <a:xfrm>
            <a:off x="104504" y="769121"/>
            <a:ext cx="12087496" cy="1521233"/>
          </a:xfrm>
          <a:prstGeom prst="wedgeEllipseCallout">
            <a:avLst/>
          </a:prstGeom>
          <a:solidFill>
            <a:srgbClr val="993366"/>
          </a:solidFill>
          <a:ln>
            <a:solidFill>
              <a:srgbClr val="99336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400" kern="100" dirty="0">
                <a:solidFill>
                  <a:srgbClr val="FFFF00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Highest Percentage of Reviews of App is 172.71% for Facebook.</a:t>
            </a:r>
            <a:endParaRPr lang="en-IN" sz="12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0AB978AA-902E-4EAE-A241-1877557702F5}"/>
              </a:ext>
            </a:extLst>
          </p:cNvPr>
          <p:cNvSpPr/>
          <p:nvPr/>
        </p:nvSpPr>
        <p:spPr>
          <a:xfrm>
            <a:off x="104504" y="2639951"/>
            <a:ext cx="12087496" cy="1521233"/>
          </a:xfrm>
          <a:prstGeom prst="wedgeEllipseCallout">
            <a:avLst/>
          </a:prstGeom>
          <a:solidFill>
            <a:srgbClr val="993366"/>
          </a:solidFill>
          <a:ln>
            <a:solidFill>
              <a:srgbClr val="99336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>
                <a:solidFill>
                  <a:srgbClr val="FFFF00"/>
                </a:solidFill>
                <a:latin typeface="Arial Rounded MT Bold" panose="020F0704030504030204" pitchFamily="34" charset="0"/>
              </a:rPr>
              <a:t>Percentage Of</a:t>
            </a:r>
            <a:r>
              <a:rPr lang="en-GB" sz="2400" baseline="0">
                <a:solidFill>
                  <a:srgbClr val="FFFF00"/>
                </a:solidFill>
                <a:latin typeface="Arial Rounded MT Bold" panose="020F0704030504030204" pitchFamily="34" charset="0"/>
              </a:rPr>
              <a:t> Content Rating is 17.12% for Tools Genre.</a:t>
            </a:r>
            <a:endParaRPr lang="en-GB" sz="240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93A57448-8885-4465-A217-218E324594B4}"/>
              </a:ext>
            </a:extLst>
          </p:cNvPr>
          <p:cNvSpPr/>
          <p:nvPr/>
        </p:nvSpPr>
        <p:spPr>
          <a:xfrm>
            <a:off x="104504" y="4386702"/>
            <a:ext cx="12087496" cy="2127309"/>
          </a:xfrm>
          <a:prstGeom prst="wedgeEllipseCallout">
            <a:avLst/>
          </a:prstGeom>
          <a:solidFill>
            <a:srgbClr val="993366"/>
          </a:solidFill>
          <a:ln>
            <a:solidFill>
              <a:srgbClr val="99336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Roblox App have highest count of Android &amp; Current </a:t>
            </a:r>
          </a:p>
          <a:p>
            <a:pPr algn="ctr"/>
            <a:r>
              <a:rPr lang="en-GB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Version</a:t>
            </a:r>
            <a:r>
              <a:rPr lang="en-GB" sz="2400" baseline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i.e. 9.</a:t>
            </a:r>
            <a:endParaRPr lang="en-GB" sz="24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8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82B4-0472-EE67-CF41-EECD8DEB9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C3A9B-47A5-BF43-4D1A-4DCE3C0D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F5A45-76E5-E66D-F09B-3381808DA2FE}"/>
              </a:ext>
            </a:extLst>
          </p:cNvPr>
          <p:cNvSpPr txBox="1"/>
          <p:nvPr/>
        </p:nvSpPr>
        <p:spPr>
          <a:xfrm>
            <a:off x="2207622" y="172621"/>
            <a:ext cx="7567749" cy="62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Insights - 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E7A1E32F-54C7-4E90-94E3-11EFB49F3BD9}"/>
              </a:ext>
            </a:extLst>
          </p:cNvPr>
          <p:cNvSpPr/>
          <p:nvPr/>
        </p:nvSpPr>
        <p:spPr>
          <a:xfrm>
            <a:off x="1" y="800100"/>
            <a:ext cx="12191999" cy="3504625"/>
          </a:xfrm>
          <a:prstGeom prst="wedgeEllipseCallout">
            <a:avLst/>
          </a:prstGeom>
          <a:solidFill>
            <a:srgbClr val="993366"/>
          </a:solidFill>
          <a:ln>
            <a:solidFill>
              <a:srgbClr val="99336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algn="ctr"/>
            <a:endParaRPr lang="en-GB" sz="24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GB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The Last Updated Count Of Type is 326, for 3</a:t>
            </a:r>
            <a:r>
              <a:rPr lang="en-GB" sz="2400" baseline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Aug, </a:t>
            </a:r>
          </a:p>
          <a:p>
            <a:pPr algn="ctr"/>
            <a:r>
              <a:rPr lang="en-GB" sz="2400" baseline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2018 date.</a:t>
            </a:r>
            <a:endParaRPr lang="en-GB" sz="24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1F0975-5668-40F4-A466-DFEC6212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8755"/>
            <a:ext cx="12252957" cy="1767840"/>
          </a:xfrm>
          <a:prstGeom prst="wedgeEllipseCallout">
            <a:avLst/>
          </a:prstGeom>
          <a:solidFill>
            <a:srgbClr val="993366"/>
          </a:solidFill>
          <a:ln>
            <a:solidFill>
              <a:srgbClr val="99336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The Highest Percentage Of Price is 8.57% for Roblox App.</a:t>
            </a:r>
          </a:p>
        </p:txBody>
      </p:sp>
    </p:spTree>
    <p:extLst>
      <p:ext uri="{BB962C8B-B14F-4D97-AF65-F5344CB8AC3E}">
        <p14:creationId xmlns:p14="http://schemas.microsoft.com/office/powerpoint/2010/main" val="334302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5383E-529D-1D83-C8EF-7FC9B5BB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D1A30-E753-62FE-63D1-AA25D360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6BE12-CB03-365A-FB13-3DE5C1210D58}"/>
              </a:ext>
            </a:extLst>
          </p:cNvPr>
          <p:cNvSpPr txBox="1"/>
          <p:nvPr/>
        </p:nvSpPr>
        <p:spPr>
          <a:xfrm>
            <a:off x="2207622" y="172621"/>
            <a:ext cx="7567749" cy="62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Future Scope -  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0FF46D-DC63-402C-8D96-F47B182E66B6}"/>
              </a:ext>
            </a:extLst>
          </p:cNvPr>
          <p:cNvSpPr/>
          <p:nvPr/>
        </p:nvSpPr>
        <p:spPr>
          <a:xfrm>
            <a:off x="0" y="914400"/>
            <a:ext cx="12192000" cy="141605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rgbClr val="FFFF00"/>
                </a:solidFill>
                <a:latin typeface="Arial Black" panose="020B0A04020102020204" pitchFamily="34" charset="0"/>
              </a:rPr>
              <a:t>In Future, Google Playstore have Highest Rating of App Installers.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9F9AB09-79B5-450A-8A3C-8B404DF0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7283"/>
            <a:ext cx="12113623" cy="1820546"/>
          </a:xfrm>
          <a:prstGeom prst="flowChartDecision">
            <a:avLst/>
          </a:prstGeom>
          <a:solidFill>
            <a:srgbClr val="993366"/>
          </a:solidFill>
          <a:ln>
            <a:solidFill>
              <a:srgbClr val="99336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solidFill>
                  <a:srgbClr val="FFFF00"/>
                </a:solidFill>
                <a:latin typeface="Arial Black" panose="020B0A040201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After</a:t>
            </a:r>
            <a:r>
              <a:rPr lang="en-GB" sz="1200" baseline="0" dirty="0">
                <a:solidFill>
                  <a:srgbClr val="FFFF00"/>
                </a:solidFill>
                <a:latin typeface="Arial Black" panose="020B0A040201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Completion Of Analysis, I conducted that user prefer more of free Apps. &amp; in Future also Free Apps are more preferred. Most of the apps, present in </a:t>
            </a:r>
            <a:r>
              <a:rPr lang="en-GB" sz="1200" baseline="0" dirty="0" err="1">
                <a:solidFill>
                  <a:srgbClr val="FFFF00"/>
                </a:solidFill>
                <a:latin typeface="Arial Black" panose="020B0A040201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Playstore</a:t>
            </a:r>
            <a:r>
              <a:rPr lang="en-GB" sz="1200" baseline="0" dirty="0">
                <a:solidFill>
                  <a:srgbClr val="FFFF00"/>
                </a:solidFill>
                <a:latin typeface="Arial Black" panose="020B0A040201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are more or less of same size so size doesn't affect their decision much.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3EE5FEDA-B5F4-4834-9242-DE858EA82A41}"/>
              </a:ext>
            </a:extLst>
          </p:cNvPr>
          <p:cNvSpPr/>
          <p:nvPr/>
        </p:nvSpPr>
        <p:spPr>
          <a:xfrm>
            <a:off x="0" y="4597279"/>
            <a:ext cx="12191999" cy="1977691"/>
          </a:xfrm>
          <a:prstGeom prst="flowChartDecision">
            <a:avLst/>
          </a:prstGeom>
          <a:solidFill>
            <a:srgbClr val="993366"/>
          </a:solidFill>
          <a:ln>
            <a:solidFill>
              <a:srgbClr val="99336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solidFill>
                  <a:srgbClr val="FFFF00"/>
                </a:solidFill>
                <a:latin typeface="Arial Black" panose="020B0A04020102020204" pitchFamily="34" charset="0"/>
              </a:rPr>
              <a:t>In all the</a:t>
            </a:r>
            <a:r>
              <a:rPr lang="en-GB" sz="1200" baseline="0" dirty="0">
                <a:solidFill>
                  <a:srgbClr val="FFFF00"/>
                </a:solidFill>
                <a:latin typeface="Arial Black" panose="020B0A04020102020204" pitchFamily="34" charset="0"/>
              </a:rPr>
              <a:t> App, the Facebook Reviews are more than the other App. The size of the App doesn't much matter still the installs are more.</a:t>
            </a:r>
          </a:p>
          <a:p>
            <a:pPr algn="l"/>
            <a:endParaRPr lang="en-GB" sz="1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7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59424-D1C1-77C1-DE0C-C16B2EEB1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CCA82-A024-EFD0-236C-E70B0F2A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6A2D4-4B31-68A4-B23C-0CBD6840B007}"/>
              </a:ext>
            </a:extLst>
          </p:cNvPr>
          <p:cNvSpPr txBox="1"/>
          <p:nvPr/>
        </p:nvSpPr>
        <p:spPr>
          <a:xfrm>
            <a:off x="2238101" y="-23791"/>
            <a:ext cx="7567749" cy="61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Future Scope </a:t>
            </a:r>
            <a:r>
              <a:rPr lang="en-IN" sz="18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5C4FF-B92F-4106-A2E7-98C13FD9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2341"/>
            <a:ext cx="12043953" cy="1462882"/>
          </a:xfrm>
          <a:prstGeom prst="flowChartDecision">
            <a:avLst/>
          </a:prstGeom>
          <a:solidFill>
            <a:srgbClr val="993366"/>
          </a:solidFill>
          <a:ln>
            <a:solidFill>
              <a:srgbClr val="99336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>
                <a:solidFill>
                  <a:srgbClr val="FFFF00"/>
                </a:solidFill>
                <a:latin typeface="Arial Black" panose="020B0A04020102020204" pitchFamily="34" charset="0"/>
              </a:rPr>
              <a:t>In the</a:t>
            </a:r>
            <a:r>
              <a:rPr lang="en-GB" sz="1200" baseline="0">
                <a:solidFill>
                  <a:srgbClr val="FFFF00"/>
                </a:solidFill>
                <a:latin typeface="Arial Black" panose="020B0A04020102020204" pitchFamily="34" charset="0"/>
              </a:rPr>
              <a:t> Category, the family is major in use Free App, in which you will find Diff Genres, </a:t>
            </a:r>
          </a:p>
          <a:p>
            <a:pPr algn="l"/>
            <a:r>
              <a:rPr lang="en-GB" sz="1200" baseline="0">
                <a:solidFill>
                  <a:srgbClr val="FFFF00"/>
                </a:solidFill>
                <a:latin typeface="Arial Black" panose="020B0A04020102020204" pitchFamily="34" charset="0"/>
              </a:rPr>
              <a:t>like Educational, Entertainment are the use more.</a:t>
            </a:r>
            <a:endParaRPr lang="en-GB" sz="120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B9541C01-3386-43B0-A5DD-8B344025AC45}"/>
              </a:ext>
            </a:extLst>
          </p:cNvPr>
          <p:cNvSpPr/>
          <p:nvPr/>
        </p:nvSpPr>
        <p:spPr>
          <a:xfrm>
            <a:off x="-26126" y="2209869"/>
            <a:ext cx="12192000" cy="2368731"/>
          </a:xfrm>
          <a:prstGeom prst="flowChartDecision">
            <a:avLst/>
          </a:prstGeom>
          <a:solidFill>
            <a:srgbClr val="993366"/>
          </a:solidFill>
          <a:ln>
            <a:solidFill>
              <a:srgbClr val="99336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solidFill>
                  <a:srgbClr val="FFFF00"/>
                </a:solidFill>
                <a:latin typeface="Arial Black" panose="020B0A04020102020204" pitchFamily="34" charset="0"/>
              </a:rPr>
              <a:t>In Future also, the installers of the Google </a:t>
            </a:r>
            <a:r>
              <a:rPr lang="en-GB" sz="12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Playstore</a:t>
            </a:r>
            <a:r>
              <a:rPr lang="en-GB" sz="1200" dirty="0">
                <a:solidFill>
                  <a:srgbClr val="FFFF00"/>
                </a:solidFill>
                <a:latin typeface="Arial Black" panose="020B0A04020102020204" pitchFamily="34" charset="0"/>
              </a:rPr>
              <a:t> are increasing. The diff types </a:t>
            </a:r>
          </a:p>
          <a:p>
            <a:pPr algn="l"/>
            <a:r>
              <a:rPr lang="en-GB" sz="1200" dirty="0">
                <a:solidFill>
                  <a:srgbClr val="FFFF00"/>
                </a:solidFill>
                <a:latin typeface="Arial Black" panose="020B0A04020102020204" pitchFamily="34" charset="0"/>
              </a:rPr>
              <a:t>of</a:t>
            </a:r>
            <a:r>
              <a:rPr lang="en-GB" sz="1200" baseline="0" dirty="0">
                <a:solidFill>
                  <a:srgbClr val="FFFF00"/>
                </a:solidFill>
                <a:latin typeface="Arial Black" panose="020B0A04020102020204" pitchFamily="34" charset="0"/>
              </a:rPr>
              <a:t> apps are installs for diff kind of reasons. But the drawback is that the Children install the Games, &amp; play the games for much time. From that, the deficiency in eyes are increasing in Children, it affects the Children's Health.</a:t>
            </a:r>
            <a:endParaRPr lang="en-GB" sz="1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0787808B-E86C-4DF8-AA61-0E92CCC3C56B}"/>
              </a:ext>
            </a:extLst>
          </p:cNvPr>
          <p:cNvSpPr/>
          <p:nvPr/>
        </p:nvSpPr>
        <p:spPr>
          <a:xfrm>
            <a:off x="0" y="4733246"/>
            <a:ext cx="12165873" cy="2025649"/>
          </a:xfrm>
          <a:prstGeom prst="flowChartDecision">
            <a:avLst/>
          </a:prstGeom>
          <a:solidFill>
            <a:srgbClr val="993366"/>
          </a:solidFill>
          <a:ln>
            <a:solidFill>
              <a:srgbClr val="99336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solidFill>
                  <a:srgbClr val="FFFF00"/>
                </a:solidFill>
                <a:latin typeface="Arial Black" panose="020B0A04020102020204" pitchFamily="34" charset="0"/>
              </a:rPr>
              <a:t>The Dataset contains</a:t>
            </a:r>
            <a:r>
              <a:rPr lang="en-GB" sz="1200" baseline="0" dirty="0">
                <a:solidFill>
                  <a:srgbClr val="FFFF00"/>
                </a:solidFill>
                <a:latin typeface="Arial Black" panose="020B0A04020102020204" pitchFamily="34" charset="0"/>
              </a:rPr>
              <a:t> Possibilities to deliver insights to understand Customer </a:t>
            </a:r>
          </a:p>
          <a:p>
            <a:pPr algn="l"/>
            <a:r>
              <a:rPr lang="en-GB" sz="1200" baseline="0" dirty="0">
                <a:solidFill>
                  <a:srgbClr val="FFFF00"/>
                </a:solidFill>
                <a:latin typeface="Arial Black" panose="020B0A04020102020204" pitchFamily="34" charset="0"/>
              </a:rPr>
              <a:t>Demands better &amp; thus help developers to Popularize the Product.</a:t>
            </a:r>
            <a:endParaRPr lang="en-GB" sz="1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4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196AE-06BC-64E2-5CE3-B577F53EF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2ACF860-1C37-1BE9-AB40-38902328B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053003"/>
              </p:ext>
            </p:extLst>
          </p:nvPr>
        </p:nvGraphicFramePr>
        <p:xfrm>
          <a:off x="2699657" y="1018903"/>
          <a:ext cx="8360454" cy="276643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45649">
                  <a:extLst>
                    <a:ext uri="{9D8B030D-6E8A-4147-A177-3AD203B41FA5}">
                      <a16:colId xmlns:a16="http://schemas.microsoft.com/office/drawing/2014/main" val="1049629650"/>
                    </a:ext>
                  </a:extLst>
                </a:gridCol>
                <a:gridCol w="437275">
                  <a:extLst>
                    <a:ext uri="{9D8B030D-6E8A-4147-A177-3AD203B41FA5}">
                      <a16:colId xmlns:a16="http://schemas.microsoft.com/office/drawing/2014/main" val="2996592912"/>
                    </a:ext>
                  </a:extLst>
                </a:gridCol>
                <a:gridCol w="437275">
                  <a:extLst>
                    <a:ext uri="{9D8B030D-6E8A-4147-A177-3AD203B41FA5}">
                      <a16:colId xmlns:a16="http://schemas.microsoft.com/office/drawing/2014/main" val="3997907944"/>
                    </a:ext>
                  </a:extLst>
                </a:gridCol>
                <a:gridCol w="437275">
                  <a:extLst>
                    <a:ext uri="{9D8B030D-6E8A-4147-A177-3AD203B41FA5}">
                      <a16:colId xmlns:a16="http://schemas.microsoft.com/office/drawing/2014/main" val="588122530"/>
                    </a:ext>
                  </a:extLst>
                </a:gridCol>
                <a:gridCol w="437275">
                  <a:extLst>
                    <a:ext uri="{9D8B030D-6E8A-4147-A177-3AD203B41FA5}">
                      <a16:colId xmlns:a16="http://schemas.microsoft.com/office/drawing/2014/main" val="36256424"/>
                    </a:ext>
                  </a:extLst>
                </a:gridCol>
                <a:gridCol w="665705">
                  <a:extLst>
                    <a:ext uri="{9D8B030D-6E8A-4147-A177-3AD203B41FA5}">
                      <a16:colId xmlns:a16="http://schemas.microsoft.com/office/drawing/2014/main" val="1682495038"/>
                    </a:ext>
                  </a:extLst>
                </a:gridCol>
              </a:tblGrid>
              <a:tr h="1383217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I can take the Own data of Instagram App User in Google Playstore from 2020-2024 by Google.</a:t>
                      </a:r>
                      <a:endParaRPr lang="en-US" sz="8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u="none" strike="noStrike">
                          <a:effectLst/>
                        </a:rPr>
                        <a:t> 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2679186"/>
                  </a:ext>
                </a:extLst>
              </a:tr>
              <a:tr h="138321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                                &amp; Make a Forecast Chart of that, for Future Scope.</a:t>
                      </a:r>
                      <a:endParaRPr lang="en-US" sz="8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u="none" strike="noStrike">
                          <a:effectLst/>
                        </a:rPr>
                        <a:t> </a:t>
                      </a:r>
                      <a:endParaRPr lang="en-IN" sz="4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u="none" strike="noStrike">
                          <a:effectLst/>
                        </a:rPr>
                        <a:t> </a:t>
                      </a:r>
                      <a:endParaRPr lang="en-IN" sz="4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u="none" strike="noStrike">
                          <a:effectLst/>
                        </a:rPr>
                        <a:t> </a:t>
                      </a:r>
                      <a:endParaRPr lang="en-IN" sz="4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u="none" strike="noStrike">
                          <a:effectLst/>
                        </a:rPr>
                        <a:t> </a:t>
                      </a:r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u="none" strike="noStrike" dirty="0">
                          <a:effectLst/>
                        </a:rPr>
                        <a:t> </a:t>
                      </a:r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8547972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F488499-31DE-5983-BCEC-04CC91D6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6" y="914400"/>
            <a:ext cx="9509779" cy="5029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10402-93D1-1705-91F9-CA4D4B2FF4B2}"/>
              </a:ext>
            </a:extLst>
          </p:cNvPr>
          <p:cNvSpPr txBox="1"/>
          <p:nvPr/>
        </p:nvSpPr>
        <p:spPr>
          <a:xfrm>
            <a:off x="2207622" y="172621"/>
            <a:ext cx="7567749" cy="61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Create Own Page </a:t>
            </a:r>
            <a:r>
              <a:rPr lang="en-IN" sz="18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F04FFB-1BD0-9EAA-27B1-01FA0E56E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15242"/>
              </p:ext>
            </p:extLst>
          </p:nvPr>
        </p:nvGraphicFramePr>
        <p:xfrm>
          <a:off x="339634" y="914400"/>
          <a:ext cx="10515600" cy="15725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478308">
                  <a:extLst>
                    <a:ext uri="{9D8B030D-6E8A-4147-A177-3AD203B41FA5}">
                      <a16:colId xmlns:a16="http://schemas.microsoft.com/office/drawing/2014/main" val="1037828021"/>
                    </a:ext>
                  </a:extLst>
                </a:gridCol>
                <a:gridCol w="549996">
                  <a:extLst>
                    <a:ext uri="{9D8B030D-6E8A-4147-A177-3AD203B41FA5}">
                      <a16:colId xmlns:a16="http://schemas.microsoft.com/office/drawing/2014/main" val="3170996084"/>
                    </a:ext>
                  </a:extLst>
                </a:gridCol>
                <a:gridCol w="549996">
                  <a:extLst>
                    <a:ext uri="{9D8B030D-6E8A-4147-A177-3AD203B41FA5}">
                      <a16:colId xmlns:a16="http://schemas.microsoft.com/office/drawing/2014/main" val="425163168"/>
                    </a:ext>
                  </a:extLst>
                </a:gridCol>
                <a:gridCol w="549996">
                  <a:extLst>
                    <a:ext uri="{9D8B030D-6E8A-4147-A177-3AD203B41FA5}">
                      <a16:colId xmlns:a16="http://schemas.microsoft.com/office/drawing/2014/main" val="2884647593"/>
                    </a:ext>
                  </a:extLst>
                </a:gridCol>
                <a:gridCol w="549996">
                  <a:extLst>
                    <a:ext uri="{9D8B030D-6E8A-4147-A177-3AD203B41FA5}">
                      <a16:colId xmlns:a16="http://schemas.microsoft.com/office/drawing/2014/main" val="1196954417"/>
                    </a:ext>
                  </a:extLst>
                </a:gridCol>
                <a:gridCol w="837308">
                  <a:extLst>
                    <a:ext uri="{9D8B030D-6E8A-4147-A177-3AD203B41FA5}">
                      <a16:colId xmlns:a16="http://schemas.microsoft.com/office/drawing/2014/main" val="2982902160"/>
                    </a:ext>
                  </a:extLst>
                </a:gridCol>
              </a:tblGrid>
              <a:tr h="1021269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 I can take the Own data of Instagram App User in Google </a:t>
                      </a:r>
                      <a:r>
                        <a:rPr lang="en-US" sz="1900" b="1" u="none" strike="noStrike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Playstore</a:t>
                      </a:r>
                      <a:r>
                        <a:rPr lang="en-US" sz="1900" b="1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from 2020-2024 by Google.</a:t>
                      </a:r>
                      <a:endParaRPr lang="en-US" sz="1900" b="1" i="0" u="none" strike="noStrike" dirty="0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057573"/>
                  </a:ext>
                </a:extLst>
              </a:tr>
              <a:tr h="551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                                     &amp; Make a Forecast Chart of that, for Future Scope.</a:t>
                      </a:r>
                      <a:endParaRPr lang="en-US" sz="1900" b="1" i="0" u="none" strike="noStrike" dirty="0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748953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1360EA-AC69-F642-46EC-E96B9059B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941145"/>
              </p:ext>
            </p:extLst>
          </p:nvPr>
        </p:nvGraphicFramePr>
        <p:xfrm>
          <a:off x="0" y="2612570"/>
          <a:ext cx="12192000" cy="42454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703261">
                  <a:extLst>
                    <a:ext uri="{9D8B030D-6E8A-4147-A177-3AD203B41FA5}">
                      <a16:colId xmlns:a16="http://schemas.microsoft.com/office/drawing/2014/main" val="107589908"/>
                    </a:ext>
                  </a:extLst>
                </a:gridCol>
                <a:gridCol w="6488739">
                  <a:extLst>
                    <a:ext uri="{9D8B030D-6E8A-4147-A177-3AD203B41FA5}">
                      <a16:colId xmlns:a16="http://schemas.microsoft.com/office/drawing/2014/main" val="107976152"/>
                    </a:ext>
                  </a:extLst>
                </a:gridCol>
              </a:tblGrid>
              <a:tr h="7523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D1D8B7"/>
                          </a:highlight>
                        </a:rPr>
                        <a:t>Year </a:t>
                      </a:r>
                      <a:endParaRPr lang="en-IN" sz="18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D1D8B7"/>
                        </a:highlight>
                        <a:latin typeface="Arial Black" panose="020B0A040201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D1D8B7"/>
                          </a:highlight>
                        </a:rPr>
                        <a:t>Instagram User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highlight>
                          <a:srgbClr val="D1D8B7"/>
                        </a:highlight>
                        <a:latin typeface="Arial Black" panose="020B0A04020102020204" pitchFamily="34" charset="0"/>
                      </a:endParaRPr>
                    </a:p>
                  </a:txBody>
                  <a:tcPr marL="190500" marR="6350" marT="6350" marB="0" anchor="b"/>
                </a:tc>
                <a:extLst>
                  <a:ext uri="{0D108BD9-81ED-4DB2-BD59-A6C34878D82A}">
                    <a16:rowId xmlns:a16="http://schemas.microsoft.com/office/drawing/2014/main" val="3095111349"/>
                  </a:ext>
                </a:extLst>
              </a:tr>
              <a:tr h="6986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D1D8B7"/>
                          </a:highlight>
                        </a:rPr>
                        <a:t>2020</a:t>
                      </a:r>
                      <a:endParaRPr lang="en-IN" sz="20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D1D8B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D1D8B7"/>
                          </a:highlight>
                        </a:rPr>
                        <a:t>170,000,000</a:t>
                      </a:r>
                      <a:endParaRPr lang="en-IN" sz="20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D1D8B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8713279"/>
                  </a:ext>
                </a:extLst>
              </a:tr>
              <a:tr h="6986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D1D8B7"/>
                          </a:highlight>
                        </a:rPr>
                        <a:t>2021</a:t>
                      </a:r>
                      <a:endParaRPr lang="en-IN" sz="20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D1D8B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D1D8B7"/>
                          </a:highlight>
                        </a:rPr>
                        <a:t>70,000,000</a:t>
                      </a:r>
                      <a:endParaRPr lang="en-IN" sz="20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D1D8B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3373486"/>
                  </a:ext>
                </a:extLst>
              </a:tr>
              <a:tr h="6986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D1D8B7"/>
                          </a:highlight>
                        </a:rPr>
                        <a:t>2022</a:t>
                      </a:r>
                      <a:endParaRPr lang="en-IN" sz="20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D1D8B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D1D8B7"/>
                          </a:highlight>
                        </a:rPr>
                        <a:t>70,000,000</a:t>
                      </a:r>
                      <a:endParaRPr lang="en-IN" sz="20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D1D8B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3162275"/>
                  </a:ext>
                </a:extLst>
              </a:tr>
              <a:tr h="6986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D1D8B7"/>
                          </a:highlight>
                        </a:rPr>
                        <a:t>2023</a:t>
                      </a:r>
                      <a:endParaRPr lang="en-IN" sz="20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D1D8B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D1D8B7"/>
                          </a:highlight>
                        </a:rPr>
                        <a:t>50,000,000</a:t>
                      </a:r>
                      <a:endParaRPr lang="en-IN" sz="20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D1D8B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5323086"/>
                  </a:ext>
                </a:extLst>
              </a:tr>
              <a:tr h="6986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D1D8B7"/>
                          </a:highlight>
                        </a:rPr>
                        <a:t>2024</a:t>
                      </a:r>
                      <a:endParaRPr lang="en-IN" sz="20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D1D8B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D1D8B7"/>
                          </a:highlight>
                        </a:rPr>
                        <a:t>40,000,000</a:t>
                      </a:r>
                      <a:endParaRPr lang="en-IN" sz="2000" b="1" i="0" u="none" strike="noStrike" dirty="0">
                        <a:solidFill>
                          <a:srgbClr val="002060"/>
                        </a:solidFill>
                        <a:effectLst/>
                        <a:highlight>
                          <a:srgbClr val="D1D8B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2695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7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A6377-9552-2C3A-B630-2A95911FB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0AB4037-6F0A-31B0-6591-9C49A3F89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717272"/>
              </p:ext>
            </p:extLst>
          </p:nvPr>
        </p:nvGraphicFramePr>
        <p:xfrm>
          <a:off x="0" y="914399"/>
          <a:ext cx="12192000" cy="193330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68426">
                  <a:extLst>
                    <a:ext uri="{9D8B030D-6E8A-4147-A177-3AD203B41FA5}">
                      <a16:colId xmlns:a16="http://schemas.microsoft.com/office/drawing/2014/main" val="3615755660"/>
                    </a:ext>
                  </a:extLst>
                </a:gridCol>
                <a:gridCol w="1515486">
                  <a:extLst>
                    <a:ext uri="{9D8B030D-6E8A-4147-A177-3AD203B41FA5}">
                      <a16:colId xmlns:a16="http://schemas.microsoft.com/office/drawing/2014/main" val="1128035590"/>
                    </a:ext>
                  </a:extLst>
                </a:gridCol>
                <a:gridCol w="2349856">
                  <a:extLst>
                    <a:ext uri="{9D8B030D-6E8A-4147-A177-3AD203B41FA5}">
                      <a16:colId xmlns:a16="http://schemas.microsoft.com/office/drawing/2014/main" val="4066013126"/>
                    </a:ext>
                  </a:extLst>
                </a:gridCol>
                <a:gridCol w="3729116">
                  <a:extLst>
                    <a:ext uri="{9D8B030D-6E8A-4147-A177-3AD203B41FA5}">
                      <a16:colId xmlns:a16="http://schemas.microsoft.com/office/drawing/2014/main" val="3910558283"/>
                    </a:ext>
                  </a:extLst>
                </a:gridCol>
                <a:gridCol w="3729116">
                  <a:extLst>
                    <a:ext uri="{9D8B030D-6E8A-4147-A177-3AD203B41FA5}">
                      <a16:colId xmlns:a16="http://schemas.microsoft.com/office/drawing/2014/main" val="3287252454"/>
                    </a:ext>
                  </a:extLst>
                </a:gridCol>
              </a:tblGrid>
              <a:tr h="14487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year 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Instagram user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Forecast(Instagram user)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Lower Confidence Bound(Instagram user)</a:t>
                      </a:r>
                      <a:endParaRPr lang="en-US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Upper Confidence Bound(Instagram user)</a:t>
                      </a:r>
                      <a:endParaRPr lang="en-US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2967905384"/>
                  </a:ext>
                </a:extLst>
              </a:tr>
              <a:tr h="339701"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2020</a:t>
                      </a:r>
                      <a:endParaRPr lang="en-IN" sz="500" b="1" i="0" u="none" strike="noStrike" dirty="0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170000000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450524239"/>
                  </a:ext>
                </a:extLst>
              </a:tr>
              <a:tr h="144873"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2021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70000000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178988059"/>
                  </a:ext>
                </a:extLst>
              </a:tr>
              <a:tr h="144873"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2022</a:t>
                      </a:r>
                      <a:endParaRPr lang="en-IN" sz="500" b="1" i="0" u="none" strike="noStrike" dirty="0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70000000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3879610994"/>
                  </a:ext>
                </a:extLst>
              </a:tr>
              <a:tr h="144873"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2023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50000000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2810576943"/>
                  </a:ext>
                </a:extLst>
              </a:tr>
              <a:tr h="144873"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2024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40000000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40000000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40000000.00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40000000.00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2601787167"/>
                  </a:ext>
                </a:extLst>
              </a:tr>
              <a:tr h="144873"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2025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7521945.116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-62103212.69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77147102.93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2377715705"/>
                  </a:ext>
                </a:extLst>
              </a:tr>
              <a:tr h="144873"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2026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-19656389.95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-91441278.27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52128498.37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3610785322"/>
                  </a:ext>
                </a:extLst>
              </a:tr>
              <a:tr h="144873"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2027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-46834725.01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-120732736.88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27063286.85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2110657980"/>
                  </a:ext>
                </a:extLst>
              </a:tr>
              <a:tr h="144873"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2028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-74013060.08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-149981541.65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1955421.49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2174790227"/>
                  </a:ext>
                </a:extLst>
              </a:tr>
              <a:tr h="144873"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2029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-101191395.1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-179191151.51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-23191638.78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443644401"/>
                  </a:ext>
                </a:extLst>
              </a:tr>
              <a:tr h="144873"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2030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-128369730.2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-208364612.88</a:t>
                      </a:r>
                      <a:endParaRPr lang="en-IN" sz="500" b="1" i="0" u="none" strike="noStrike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1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-48374847.54</a:t>
                      </a:r>
                      <a:endParaRPr lang="en-IN" sz="500" b="1" i="0" u="none" strike="noStrike" dirty="0">
                        <a:solidFill>
                          <a:srgbClr val="00206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927" marR="2927" marT="2927" marB="0" anchor="b"/>
                </a:tc>
                <a:extLst>
                  <a:ext uri="{0D108BD9-81ED-4DB2-BD59-A6C34878D82A}">
                    <a16:rowId xmlns:a16="http://schemas.microsoft.com/office/drawing/2014/main" val="3667621953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385EA297-C7CB-E1A8-EEBE-FD1E810F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6" y="914400"/>
            <a:ext cx="9509779" cy="5029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56AC3-60C1-41D2-1146-F16D8964FA4E}"/>
              </a:ext>
            </a:extLst>
          </p:cNvPr>
          <p:cNvSpPr txBox="1"/>
          <p:nvPr/>
        </p:nvSpPr>
        <p:spPr>
          <a:xfrm>
            <a:off x="2207622" y="172621"/>
            <a:ext cx="7567749" cy="61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Forecast Chart </a:t>
            </a:r>
            <a:r>
              <a:rPr lang="en-IN" sz="18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959354-DB39-4A68-AC0D-E8203F9C03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1007631"/>
              </p:ext>
            </p:extLst>
          </p:nvPr>
        </p:nvGraphicFramePr>
        <p:xfrm>
          <a:off x="0" y="3048000"/>
          <a:ext cx="12192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888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637945" y="-6629400"/>
            <a:ext cx="26746538" cy="201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70B7-C3F9-111C-2857-0070D90BAD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11E648-D4D4-E25F-5B4E-5F753BEAD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F9E14-5F18-28F0-0CD3-16EEA06B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6E50DB3-DC6B-A2BE-6CE3-9399EACA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6" y="914400"/>
            <a:ext cx="9509779" cy="50292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08066D9-8C1A-4C95-AE58-E8873F298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971574"/>
              </p:ext>
            </p:extLst>
          </p:nvPr>
        </p:nvGraphicFramePr>
        <p:xfrm>
          <a:off x="0" y="1035169"/>
          <a:ext cx="12192000" cy="5822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8C146-59DC-8B69-B0C3-DDA3349097FE}"/>
              </a:ext>
            </a:extLst>
          </p:cNvPr>
          <p:cNvSpPr txBox="1"/>
          <p:nvPr/>
        </p:nvSpPr>
        <p:spPr>
          <a:xfrm>
            <a:off x="2050867" y="275709"/>
            <a:ext cx="7567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7030A0"/>
                </a:solidFill>
                <a:effectLst/>
                <a:highlight>
                  <a:srgbClr val="D3D3D3"/>
                </a:highlight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App Rating of Donut Chart</a:t>
            </a:r>
            <a:r>
              <a:rPr lang="en-IN" sz="3200" b="1" dirty="0">
                <a:solidFill>
                  <a:srgbClr val="7030A0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64C32-5898-DF30-F019-33E57DEA4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7F773-7ED5-4F8B-C997-E1FE447B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0AC0B49-4CF3-794F-72D5-DF6DDA5B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6" y="914400"/>
            <a:ext cx="9509779" cy="5029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6DE39-C308-15C0-FB2C-629391A07B12}"/>
              </a:ext>
            </a:extLst>
          </p:cNvPr>
          <p:cNvSpPr txBox="1"/>
          <p:nvPr/>
        </p:nvSpPr>
        <p:spPr>
          <a:xfrm>
            <a:off x="478971" y="275709"/>
            <a:ext cx="11390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865755" algn="ctr"/>
                <a:tab pos="5731510" algn="r"/>
                <a:tab pos="232410" algn="l"/>
                <a:tab pos="554990" algn="l"/>
                <a:tab pos="2865755" algn="ctr"/>
                <a:tab pos="5731510" algn="r"/>
              </a:tabLst>
            </a:pPr>
            <a:r>
              <a:rPr lang="en-IN" sz="3200" b="1" kern="1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Categorywise</a:t>
            </a:r>
            <a:r>
              <a:rPr lang="en-IN" sz="32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 Count Of Type &amp; Price - </a:t>
            </a:r>
            <a:r>
              <a:rPr lang="en-IN" sz="3200" b="1" kern="10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Column Chart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tabLst>
                <a:tab pos="2865755" algn="ctr"/>
                <a:tab pos="5731510" algn="r"/>
                <a:tab pos="232410" algn="l"/>
                <a:tab pos="554990" algn="l"/>
                <a:tab pos="2865755" algn="ctr"/>
                <a:tab pos="5731510" algn="r"/>
              </a:tabLst>
            </a:pP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1AF8B5B-D248-4C3E-A04D-E39AA3402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572570"/>
              </p:ext>
            </p:extLst>
          </p:nvPr>
        </p:nvGraphicFramePr>
        <p:xfrm>
          <a:off x="0" y="914400"/>
          <a:ext cx="12131040" cy="5873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020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6A1B4-5770-7F2A-E49A-E243514B8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5DA9F-1DE1-1E72-819F-E1DA19E0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E29EF1-0F52-359B-6504-116950E7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6" y="914400"/>
            <a:ext cx="9509779" cy="5029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6D7B9-AA09-85FD-8C76-47C75706F746}"/>
              </a:ext>
            </a:extLst>
          </p:cNvPr>
          <p:cNvSpPr txBox="1"/>
          <p:nvPr/>
        </p:nvSpPr>
        <p:spPr>
          <a:xfrm>
            <a:off x="156755" y="275709"/>
            <a:ext cx="11695612" cy="1366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Percentage Of Reviews Of App - </a:t>
            </a:r>
            <a:r>
              <a:rPr lang="en-IN" sz="3200" b="1" kern="10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Radar Chart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n-IN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868AFC1-F75C-4FE1-BE5C-5B0922DFEF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298232"/>
              </p:ext>
            </p:extLst>
          </p:nvPr>
        </p:nvGraphicFramePr>
        <p:xfrm>
          <a:off x="0" y="914400"/>
          <a:ext cx="12192000" cy="5943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129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AD9C4-DDB7-14FD-2A27-4A570663D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70F1E-A1D7-F3F0-8603-248D29C9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6521A5-F71F-4E45-9B3D-88683F67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6" y="914400"/>
            <a:ext cx="9509779" cy="5029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52A1B-CB40-86CE-474D-D1562A1B9987}"/>
              </a:ext>
            </a:extLst>
          </p:cNvPr>
          <p:cNvSpPr txBox="1"/>
          <p:nvPr/>
        </p:nvSpPr>
        <p:spPr>
          <a:xfrm>
            <a:off x="653143" y="275709"/>
            <a:ext cx="10907504" cy="10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Percentage Of Content Rating - </a:t>
            </a:r>
            <a:r>
              <a:rPr lang="en-IN" sz="3200" b="1" kern="10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 Chart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483059E-505A-476A-B5AB-EFDCA1BAD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565487"/>
              </p:ext>
            </p:extLst>
          </p:nvPr>
        </p:nvGraphicFramePr>
        <p:xfrm>
          <a:off x="1" y="914400"/>
          <a:ext cx="12192000" cy="5943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66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813B2-5AE2-D2E4-DE64-08EA42805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EF178-7375-928A-0458-A0B54ED5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01D1EDB-2410-08B2-8E50-479538A5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6" y="914400"/>
            <a:ext cx="9509779" cy="5029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0D079-7D4A-CD5B-E57B-BE892ED142AB}"/>
              </a:ext>
            </a:extLst>
          </p:cNvPr>
          <p:cNvSpPr txBox="1"/>
          <p:nvPr/>
        </p:nvSpPr>
        <p:spPr>
          <a:xfrm>
            <a:off x="1393354" y="275709"/>
            <a:ext cx="9509778" cy="62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Count Of App Version - </a:t>
            </a:r>
            <a:r>
              <a:rPr lang="en-IN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Surface Chart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DB5F711-34D8-44D4-9D61-17D464143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5815591"/>
              </p:ext>
            </p:extLst>
          </p:nvPr>
        </p:nvGraphicFramePr>
        <p:xfrm>
          <a:off x="0" y="914400"/>
          <a:ext cx="12191999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741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F0423-01FB-E29E-420A-6528C29F6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2796B-3163-F05D-5CDD-15CD32DD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C62C9E-03BA-EBAA-A23C-B327302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6" y="914400"/>
            <a:ext cx="9509779" cy="5029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ACBA4-A8E9-AEEF-02BD-30DC3825FD6B}"/>
              </a:ext>
            </a:extLst>
          </p:cNvPr>
          <p:cNvSpPr txBox="1"/>
          <p:nvPr/>
        </p:nvSpPr>
        <p:spPr>
          <a:xfrm>
            <a:off x="1088571" y="208855"/>
            <a:ext cx="10685418" cy="62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Count Of Type Last Updated - </a:t>
            </a:r>
            <a:r>
              <a:rPr lang="en-IN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 – Map Chart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49346F91-93AA-42DD-9BB8-678131465C6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72346403"/>
                  </p:ext>
                </p:extLst>
              </p:nvPr>
            </p:nvGraphicFramePr>
            <p:xfrm>
              <a:off x="0" y="836333"/>
              <a:ext cx="12192000" cy="647727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49346F91-93AA-42DD-9BB8-678131465C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836333"/>
                <a:ext cx="12192000" cy="64772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42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C6C7C-718B-0497-AF1D-8FAE6FC49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2E727-F2FC-1B63-6223-4D212D0C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0BD71A5-8741-5A0A-CB76-FD98DD79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6" y="914400"/>
            <a:ext cx="9509779" cy="5029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5DB8C-C758-E616-0659-D88CBC15A895}"/>
              </a:ext>
            </a:extLst>
          </p:cNvPr>
          <p:cNvSpPr txBox="1"/>
          <p:nvPr/>
        </p:nvSpPr>
        <p:spPr>
          <a:xfrm>
            <a:off x="2198914" y="270515"/>
            <a:ext cx="7920446" cy="62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Percentage Of Price - </a:t>
            </a:r>
            <a:r>
              <a:rPr lang="en-IN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Area Chart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CF0BFCB-F968-44F4-9D56-C619AAE6C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686937"/>
              </p:ext>
            </p:extLst>
          </p:nvPr>
        </p:nvGraphicFramePr>
        <p:xfrm>
          <a:off x="0" y="914400"/>
          <a:ext cx="12192000" cy="642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650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6449-FA0F-DB74-8C6E-79ED509DC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17DA-0C83-3DFA-7A91-F02E8B09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BB3ED65-9464-E313-9FF7-59B8E55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6" y="914400"/>
            <a:ext cx="9509779" cy="5029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EE4FA-24B8-EA15-6D7D-E316C2C97AAC}"/>
              </a:ext>
            </a:extLst>
          </p:cNvPr>
          <p:cNvSpPr txBox="1"/>
          <p:nvPr/>
        </p:nvSpPr>
        <p:spPr>
          <a:xfrm>
            <a:off x="2050867" y="275709"/>
            <a:ext cx="7981407" cy="10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Slicers - </a:t>
            </a:r>
            <a:r>
              <a:rPr lang="en-IN" sz="3200" b="1" kern="10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Category Slicer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82FDA43-BEEF-E96E-437F-546E73BF9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914400"/>
            <a:ext cx="12191999" cy="61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347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{EAE15F17-43E5-410F-9B7B-621618D2EF71}tf11964407_win32</Template>
  <TotalTime>143</TotalTime>
  <Words>624</Words>
  <Application>Microsoft Office PowerPoint</Application>
  <PresentationFormat>Widescreen</PresentationFormat>
  <Paragraphs>145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Algerian</vt:lpstr>
      <vt:lpstr>Aptos</vt:lpstr>
      <vt:lpstr>Arial</vt:lpstr>
      <vt:lpstr>Arial Black</vt:lpstr>
      <vt:lpstr>Arial Rounded MT Bold</vt:lpstr>
      <vt:lpstr>Calibri</vt:lpstr>
      <vt:lpstr>Courier New</vt:lpstr>
      <vt:lpstr>Gill Sans Nova Light</vt:lpstr>
      <vt:lpstr>Sagona Book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Roblox App is the Highest Rating App.</vt:lpstr>
      <vt:lpstr> </vt:lpstr>
      <vt:lpstr>The Highest Percentage Of Price is 8.57% for Roblox App.</vt:lpstr>
      <vt:lpstr>After Completion Of Analysis, I conducted that user prefer more of free Apps. &amp; in Future also Free Apps are more preferred. Most of the apps, present in Playstore are more or less of same size so size doesn't affect their decision much.</vt:lpstr>
      <vt:lpstr>In the Category, the family is major in use Free App, in which you will find Diff Genres,  like Educational, Entertainment are the use more.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Nutan Zine</dc:creator>
  <cp:lastModifiedBy>Nutan Zine</cp:lastModifiedBy>
  <cp:revision>1</cp:revision>
  <dcterms:created xsi:type="dcterms:W3CDTF">2025-03-30T12:06:15Z</dcterms:created>
  <dcterms:modified xsi:type="dcterms:W3CDTF">2025-04-01T10:58:10Z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