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5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15D7-D63C-483C-8C5E-CC05DC83EE1E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1F02-5B16-4691-8264-94DEA33236A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15D7-D63C-483C-8C5E-CC05DC83EE1E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1F02-5B16-4691-8264-94DEA33236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15D7-D63C-483C-8C5E-CC05DC83EE1E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1F02-5B16-4691-8264-94DEA33236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15D7-D63C-483C-8C5E-CC05DC83EE1E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1F02-5B16-4691-8264-94DEA33236A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15D7-D63C-483C-8C5E-CC05DC83EE1E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1F02-5B16-4691-8264-94DEA33236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15D7-D63C-483C-8C5E-CC05DC83EE1E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1F02-5B16-4691-8264-94DEA33236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15D7-D63C-483C-8C5E-CC05DC83EE1E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1F02-5B16-4691-8264-94DEA33236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15D7-D63C-483C-8C5E-CC05DC83EE1E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1F02-5B16-4691-8264-94DEA33236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15D7-D63C-483C-8C5E-CC05DC83EE1E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1F02-5B16-4691-8264-94DEA33236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15D7-D63C-483C-8C5E-CC05DC83EE1E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1F02-5B16-4691-8264-94DEA33236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15D7-D63C-483C-8C5E-CC05DC83EE1E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1F02-5B16-4691-8264-94DEA33236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D60815D7-D63C-483C-8C5E-CC05DC83EE1E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837D1F02-5B16-4691-8264-94DEA33236A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C000"/>
                </a:solidFill>
                <a:latin typeface="ArcadeClassic" panose="00000400000000000000" pitchFamily="2" charset="0"/>
                <a:cs typeface="Angsana New" pitchFamily="18" charset="-34"/>
              </a:rPr>
              <a:t>By </a:t>
            </a:r>
            <a:r>
              <a:rPr lang="en-US" sz="4000" dirty="0">
                <a:solidFill>
                  <a:srgbClr val="FFC000"/>
                </a:solidFill>
                <a:latin typeface="ZoodHarit8Bit" panose="02040508020000020004" pitchFamily="18" charset="-34"/>
                <a:cs typeface="ZoodHarit8Bit" panose="02040508020000020004" pitchFamily="18" charset="-34"/>
              </a:rPr>
              <a:t>‘</a:t>
            </a:r>
            <a:r>
              <a:rPr lang="en-US" sz="4000" dirty="0">
                <a:solidFill>
                  <a:srgbClr val="FFC000"/>
                </a:solidFill>
                <a:latin typeface="ArcadeClassic" panose="00000400000000000000" pitchFamily="2" charset="0"/>
                <a:cs typeface="Angsana New" pitchFamily="18" charset="-34"/>
              </a:rPr>
              <a:t>Untitled</a:t>
            </a:r>
            <a:r>
              <a:rPr lang="en-US" sz="4000" dirty="0">
                <a:solidFill>
                  <a:srgbClr val="FFC000"/>
                </a:solidFill>
                <a:latin typeface="ZoodHarit8Bit" panose="02040508020000020004" pitchFamily="18" charset="-34"/>
                <a:cs typeface="ZoodHarit8Bit" panose="02040508020000020004" pitchFamily="18" charset="-34"/>
              </a:rPr>
              <a:t>’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latin typeface="ArcadeClassic" panose="00000400000000000000" pitchFamily="2" charset="0"/>
                <a:cs typeface="Angsana New" pitchFamily="18" charset="-34"/>
              </a:rPr>
              <a:t>Project  204113</a:t>
            </a:r>
          </a:p>
        </p:txBody>
      </p:sp>
    </p:spTree>
    <p:extLst>
      <p:ext uri="{BB962C8B-B14F-4D97-AF65-F5344CB8AC3E}">
        <p14:creationId xmlns:p14="http://schemas.microsoft.com/office/powerpoint/2010/main" val="115244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solidFill>
                  <a:srgbClr val="FFC000"/>
                </a:solidFill>
                <a:latin typeface="Angsana New" pitchFamily="18" charset="-34"/>
                <a:cs typeface="Angsana New" pitchFamily="18" charset="-34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Angsana New" pitchFamily="18" charset="-34"/>
                <a:cs typeface="Angsana New" pitchFamily="18" charset="-34"/>
              </a:rPr>
              <a:t>สร้างจาก 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Python3</a:t>
            </a:r>
          </a:p>
          <a:p>
            <a:r>
              <a:rPr lang="en-US" sz="2400" dirty="0">
                <a:latin typeface="Angsana New" pitchFamily="18" charset="-34"/>
                <a:cs typeface="Angsana New" pitchFamily="18" charset="-34"/>
              </a:rPr>
              <a:t>Run 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บน 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Python3</a:t>
            </a:r>
          </a:p>
          <a:p>
            <a:r>
              <a:rPr lang="th-TH" sz="2400" dirty="0">
                <a:latin typeface="Angsana New" pitchFamily="18" charset="-34"/>
                <a:cs typeface="Angsana New" pitchFamily="18" charset="-34"/>
              </a:rPr>
              <a:t>แสดงผลบน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 Python3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sz="2400" dirty="0">
                <a:latin typeface="Angsana New" pitchFamily="18" charset="-34"/>
                <a:cs typeface="Angsana New" pitchFamily="18" charset="-34"/>
              </a:rPr>
              <a:t>สามารถเล่นได้โดยผ่านวง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 LAN 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เดียวกัน</a:t>
            </a:r>
            <a:endParaRPr lang="en-US" sz="2400" dirty="0">
              <a:latin typeface="Angsana New" pitchFamily="18" charset="-34"/>
              <a:cs typeface="Angsana New" pitchFamily="18" charset="-34"/>
            </a:endParaRPr>
          </a:p>
          <a:p>
            <a:r>
              <a:rPr lang="en-US" sz="2400" dirty="0">
                <a:latin typeface="Angsana New" pitchFamily="18" charset="-34"/>
                <a:cs typeface="Angsana New" pitchFamily="18" charset="-34"/>
              </a:rPr>
              <a:t>Server : Police 1 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คน</a:t>
            </a:r>
          </a:p>
          <a:p>
            <a:r>
              <a:rPr lang="en-US" sz="2400" dirty="0">
                <a:latin typeface="Angsana New" pitchFamily="18" charset="-34"/>
                <a:cs typeface="Angsana New" pitchFamily="18" charset="-34"/>
              </a:rPr>
              <a:t>Client : Thief 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1 – 5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คน ( เพื่อความสมดุล )</a:t>
            </a:r>
          </a:p>
          <a:p>
            <a:r>
              <a:rPr lang="th-TH" sz="2400" dirty="0">
                <a:latin typeface="Angsana New" pitchFamily="18" charset="-34"/>
                <a:cs typeface="Angsana New" pitchFamily="18" charset="-34"/>
              </a:rPr>
              <a:t>ฝ่าย 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Thief 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สามารถเล่นบนเครื่องเดียวกันได้โดยการแยกหน้าต่างแสดงผล</a:t>
            </a:r>
            <a:endParaRPr lang="en-US" sz="2400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0413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solidFill>
                  <a:srgbClr val="00B0F0"/>
                </a:solidFill>
                <a:latin typeface="Angsana New" pitchFamily="18" charset="-34"/>
                <a:cs typeface="Angsana New" pitchFamily="18" charset="-34"/>
              </a:rPr>
              <a:t>Police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343400"/>
          </a:xfrm>
        </p:spPr>
        <p:txBody>
          <a:bodyPr>
            <a:normAutofit/>
          </a:bodyPr>
          <a:lstStyle/>
          <a:p>
            <a:pPr>
              <a:buFont typeface="+mj-lt"/>
              <a:buAutoNum type="arabicParenR"/>
            </a:pPr>
            <a:r>
              <a:rPr lang="en-US" sz="2400" dirty="0">
                <a:latin typeface="Angsana New" pitchFamily="18" charset="-34"/>
                <a:cs typeface="Angsana New" pitchFamily="18" charset="-34"/>
              </a:rPr>
              <a:t>Run 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ไฟล์ “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server.py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”</a:t>
            </a:r>
            <a:endParaRPr lang="en-US" sz="2400" dirty="0">
              <a:latin typeface="Angsana New" pitchFamily="18" charset="-34"/>
              <a:cs typeface="Angsana New" pitchFamily="18" charset="-34"/>
            </a:endParaRPr>
          </a:p>
          <a:p>
            <a:pPr>
              <a:buFont typeface="+mj-lt"/>
              <a:buAutoNum type="arabicParenR"/>
            </a:pPr>
            <a:r>
              <a:rPr lang="th-TH" sz="2400" dirty="0">
                <a:latin typeface="Angsana New" pitchFamily="18" charset="-34"/>
                <a:cs typeface="Angsana New" pitchFamily="18" charset="-34"/>
              </a:rPr>
              <a:t>กำหนดจำนวน 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Thief 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แล้วรอการเชื่อมต่อ</a:t>
            </a:r>
            <a:endParaRPr lang="en-US" sz="2400" dirty="0">
              <a:latin typeface="Angsana New" pitchFamily="18" charset="-34"/>
              <a:cs typeface="Angsana New" pitchFamily="18" charset="-34"/>
            </a:endParaRPr>
          </a:p>
          <a:p>
            <a:pPr lvl="1"/>
            <a:r>
              <a:rPr lang="en-US" sz="2400" dirty="0">
                <a:latin typeface="Angsana New" pitchFamily="18" charset="-34"/>
                <a:cs typeface="Angsana New" pitchFamily="18" charset="-34"/>
              </a:rPr>
              <a:t>Police 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ต้องแจ้ง 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IP – Address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 ของคอมพิวเตอร์ของตนเองให้ 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Thief 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ทราบ    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      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   เพื่อการเข้าเกม</a:t>
            </a:r>
          </a:p>
          <a:p>
            <a:pPr lvl="1"/>
            <a:r>
              <a:rPr lang="th-TH" sz="2400" dirty="0">
                <a:latin typeface="Angsana New" pitchFamily="18" charset="-34"/>
                <a:cs typeface="Angsana New" pitchFamily="18" charset="-34"/>
              </a:rPr>
              <a:t>สามารถเริ่มเกมได้ก็ต่อเมื่อ 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Thief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 ทำการ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 Log – in 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เข้ามาครบทั้งหมด</a:t>
            </a:r>
            <a:endParaRPr lang="en-US" sz="2400" dirty="0">
              <a:latin typeface="Angsana New" pitchFamily="18" charset="-34"/>
              <a:cs typeface="Angsana New" pitchFamily="18" charset="-34"/>
            </a:endParaRPr>
          </a:p>
          <a:p>
            <a:pPr>
              <a:buFont typeface="+mj-lt"/>
              <a:buAutoNum type="arabicParenR"/>
            </a:pPr>
            <a:endParaRPr lang="th-TH" sz="2400" dirty="0">
              <a:latin typeface="Angsana New" pitchFamily="18" charset="-34"/>
              <a:cs typeface="Angsana New" pitchFamily="18" charset="-34"/>
            </a:endParaRPr>
          </a:p>
          <a:p>
            <a:endParaRPr lang="en-US" sz="2000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0399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Thief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077200" cy="4114800"/>
          </a:xfrm>
        </p:spPr>
        <p:txBody>
          <a:bodyPr>
            <a:normAutofit/>
          </a:bodyPr>
          <a:lstStyle/>
          <a:p>
            <a:pPr>
              <a:buFont typeface="+mj-lt"/>
              <a:buAutoNum type="arabicParenR"/>
            </a:pPr>
            <a:r>
              <a:rPr lang="en-US" sz="2400" dirty="0">
                <a:latin typeface="Angsana New" pitchFamily="18" charset="-34"/>
                <a:cs typeface="Angsana New" pitchFamily="18" charset="-34"/>
              </a:rPr>
              <a:t>Run 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ไฟล์ “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client.py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”</a:t>
            </a:r>
            <a:endParaRPr lang="en-US" sz="2400" dirty="0">
              <a:latin typeface="Angsana New" pitchFamily="18" charset="-34"/>
              <a:cs typeface="Angsana New" pitchFamily="18" charset="-34"/>
            </a:endParaRPr>
          </a:p>
          <a:p>
            <a:pPr>
              <a:buFont typeface="+mj-lt"/>
              <a:buAutoNum type="arabicParenR"/>
            </a:pPr>
            <a:r>
              <a:rPr lang="th-TH" sz="2400" dirty="0">
                <a:latin typeface="Angsana New" pitchFamily="18" charset="-34"/>
                <a:cs typeface="Angsana New" pitchFamily="18" charset="-34"/>
              </a:rPr>
              <a:t>ทำการ 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Log – in 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ด้วย 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IP – Address 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ของคอมพิวเตอร์ฝ่าย 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Police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  <a:p>
            <a:pPr>
              <a:buFont typeface="+mj-lt"/>
              <a:buAutoNum type="arabicParenR"/>
            </a:pPr>
            <a:r>
              <a:rPr lang="th-TH" sz="2400" dirty="0">
                <a:latin typeface="Angsana New" pitchFamily="18" charset="-34"/>
                <a:cs typeface="Angsana New" pitchFamily="18" charset="-34"/>
              </a:rPr>
              <a:t>เมื่อเข้าเกม 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Thief 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คนนั้นจะได้รับชื่อเป็นอักษรภาษาอังกฤษพิมพ์</a:t>
            </a:r>
            <a:r>
              <a:rPr lang="th-TH" sz="2400" dirty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ใหญ่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จำนวน 1 ตัว</a:t>
            </a:r>
          </a:p>
          <a:p>
            <a:pPr lvl="1"/>
            <a:r>
              <a:rPr lang="th-TH" sz="2400" dirty="0">
                <a:latin typeface="Angsana New" pitchFamily="18" charset="-34"/>
                <a:cs typeface="Angsana New" pitchFamily="18" charset="-34"/>
              </a:rPr>
              <a:t>ใช้อักษรตัวนั้นแทนหมากเดิน</a:t>
            </a:r>
            <a:endParaRPr lang="en-US" sz="2400" dirty="0">
              <a:latin typeface="Angsana New" pitchFamily="18" charset="-34"/>
              <a:cs typeface="Angsana New" pitchFamily="18" charset="-34"/>
            </a:endParaRPr>
          </a:p>
          <a:p>
            <a:pPr lvl="1"/>
            <a:r>
              <a:rPr lang="th-TH" sz="2400" dirty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ห้าม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ให้ 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Police 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รู้อักษรตัวนั้นเด็ดขาด เพราะ เขาจะทราบทันทีว่าคุณเป็นหมากตัวไหน</a:t>
            </a:r>
          </a:p>
          <a:p>
            <a:pPr lvl="1"/>
            <a:r>
              <a:rPr lang="th-TH" sz="2400" dirty="0">
                <a:latin typeface="Angsana New" pitchFamily="18" charset="-34"/>
                <a:cs typeface="Angsana New" pitchFamily="18" charset="-34"/>
              </a:rPr>
              <a:t>จอแสดงผลจะปรากฏอักษรพิมพ์ใหญ่ของสมาชิก 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Thief 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คนอื่นๆ เมื่อเข้าเกม</a:t>
            </a:r>
          </a:p>
          <a:p>
            <a:pPr>
              <a:buFont typeface="+mj-lt"/>
              <a:buAutoNum type="arabicParenR"/>
            </a:pP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68420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solidFill>
                  <a:srgbClr val="92D050"/>
                </a:solidFill>
                <a:latin typeface="Angsana New" pitchFamily="18" charset="-34"/>
                <a:cs typeface="Angsana New" pitchFamily="18" charset="-34"/>
              </a:rPr>
              <a:t>People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h-TH" sz="2800" b="1" dirty="0">
                <a:latin typeface="Angsana New" pitchFamily="18" charset="-34"/>
                <a:cs typeface="Angsana New" pitchFamily="18" charset="-34"/>
              </a:rPr>
              <a:t>มุมมองของ </a:t>
            </a:r>
            <a:r>
              <a:rPr lang="en-US" sz="2800" b="1" dirty="0">
                <a:solidFill>
                  <a:srgbClr val="00B0F0"/>
                </a:solidFill>
                <a:latin typeface="Angsana New" pitchFamily="18" charset="-34"/>
                <a:cs typeface="Angsana New" pitchFamily="18" charset="-34"/>
              </a:rPr>
              <a:t>Police</a:t>
            </a:r>
          </a:p>
          <a:p>
            <a:pPr marL="857250" lvl="1" indent="-457200"/>
            <a:r>
              <a:rPr lang="th-TH" sz="2400" dirty="0">
                <a:latin typeface="Angsana New" pitchFamily="18" charset="-34"/>
                <a:cs typeface="Angsana New" pitchFamily="18" charset="-34"/>
              </a:rPr>
              <a:t>เห็น 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People 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ทุกตัวในเกมเป็นอักษรภาษาอังกฤษพิมพ์</a:t>
            </a:r>
            <a:r>
              <a:rPr lang="th-TH" sz="2400" dirty="0">
                <a:solidFill>
                  <a:srgbClr val="00B0F0"/>
                </a:solidFill>
                <a:latin typeface="Angsana New" pitchFamily="18" charset="-34"/>
                <a:cs typeface="Angsana New" pitchFamily="18" charset="-34"/>
              </a:rPr>
              <a:t>ใหญ่</a:t>
            </a:r>
          </a:p>
          <a:p>
            <a:pPr marL="857250" lvl="1" indent="-457200"/>
            <a:r>
              <a:rPr lang="th-TH" sz="2400" dirty="0">
                <a:latin typeface="Angsana New" pitchFamily="18" charset="-34"/>
                <a:cs typeface="Angsana New" pitchFamily="18" charset="-34"/>
              </a:rPr>
              <a:t>สามารถถูกฆ่าโดย 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Police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 / 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Thief 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และจะไม่มีการเกิดใหม่อีกครั้ง</a:t>
            </a:r>
            <a:endParaRPr lang="en-US" sz="2400" dirty="0">
              <a:latin typeface="Angsana New" pitchFamily="18" charset="-34"/>
              <a:cs typeface="Angsana New" pitchFamily="18" charset="-34"/>
            </a:endParaRPr>
          </a:p>
          <a:p>
            <a:pPr marL="0" indent="0">
              <a:buNone/>
            </a:pPr>
            <a:endParaRPr lang="en-US" sz="2800" b="1" dirty="0">
              <a:latin typeface="Angsana New" pitchFamily="18" charset="-34"/>
              <a:cs typeface="Angsana New" pitchFamily="18" charset="-34"/>
            </a:endParaRPr>
          </a:p>
          <a:p>
            <a:pPr marL="0" indent="0">
              <a:buNone/>
            </a:pPr>
            <a:r>
              <a:rPr lang="th-TH" sz="2800" b="1" dirty="0">
                <a:latin typeface="Angsana New" pitchFamily="18" charset="-34"/>
                <a:cs typeface="Angsana New" pitchFamily="18" charset="-34"/>
              </a:rPr>
              <a:t>มุมมองของ </a:t>
            </a:r>
            <a:r>
              <a:rPr lang="en-US" sz="2800" b="1" dirty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Thief</a:t>
            </a:r>
            <a:endParaRPr lang="en-US" sz="2800" b="1" dirty="0">
              <a:solidFill>
                <a:srgbClr val="00B0F0"/>
              </a:solidFill>
              <a:latin typeface="Angsana New" pitchFamily="18" charset="-34"/>
              <a:cs typeface="Angsana New" pitchFamily="18" charset="-34"/>
            </a:endParaRPr>
          </a:p>
          <a:p>
            <a:pPr marL="857250" lvl="1" indent="-457200"/>
            <a:r>
              <a:rPr lang="th-TH" sz="2400" dirty="0">
                <a:latin typeface="Angsana New" pitchFamily="18" charset="-34"/>
                <a:cs typeface="Angsana New" pitchFamily="18" charset="-34"/>
              </a:rPr>
              <a:t>เห็น 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People 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ทุกตัวในเกมเป็นอักษรภาษาอังกฤษพิมพ์</a:t>
            </a:r>
            <a:r>
              <a:rPr lang="th-TH" sz="2400" dirty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เล็ก</a:t>
            </a:r>
          </a:p>
          <a:p>
            <a:pPr marL="857250" lvl="1" indent="-457200"/>
            <a:r>
              <a:rPr lang="th-TH" sz="2400" dirty="0">
                <a:latin typeface="Angsana New" pitchFamily="18" charset="-34"/>
                <a:cs typeface="Angsana New" pitchFamily="18" charset="-34"/>
              </a:rPr>
              <a:t>มีจำนวนมากกว่าฝั่ง 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Thief 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1 ตัว</a:t>
            </a:r>
          </a:p>
          <a:p>
            <a:pPr marL="857250" lvl="1" indent="-457200"/>
            <a:r>
              <a:rPr lang="th-TH" sz="2400" dirty="0">
                <a:latin typeface="Angsana New" pitchFamily="18" charset="-34"/>
                <a:cs typeface="Angsana New" pitchFamily="18" charset="-34"/>
              </a:rPr>
              <a:t>สามารถถูกใช้ 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Item 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โดยฝั่ง 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Thief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87201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solidFill>
                  <a:srgbClr val="00B0F0"/>
                </a:solidFill>
                <a:latin typeface="Angsana New" pitchFamily="18" charset="-34"/>
                <a:cs typeface="Angsana New" pitchFamily="18" charset="-34"/>
              </a:rPr>
              <a:t>Police’s Items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50005872"/>
              </p:ext>
            </p:extLst>
          </p:nvPr>
        </p:nvGraphicFramePr>
        <p:xfrm>
          <a:off x="609600" y="1905000"/>
          <a:ext cx="7924800" cy="411480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ngsana New" pitchFamily="18" charset="-34"/>
                          <a:cs typeface="Angsana New" pitchFamily="18" charset="-34"/>
                        </a:rPr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ngsana New" pitchFamily="18" charset="-34"/>
                          <a:cs typeface="Angsana New" pitchFamily="18" charset="-34"/>
                        </a:rPr>
                        <a:t>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ngsana New" pitchFamily="18" charset="-34"/>
                          <a:cs typeface="Angsana New" pitchFamily="18" charset="-34"/>
                        </a:rPr>
                        <a:t>EFFECT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ngsana New" pitchFamily="18" charset="-34"/>
                          <a:cs typeface="Angsana New" pitchFamily="18" charset="-34"/>
                        </a:rPr>
                        <a:t>[A]</a:t>
                      </a:r>
                      <a:r>
                        <a:rPr lang="en-US" sz="2400" dirty="0" err="1">
                          <a:latin typeface="Angsana New" pitchFamily="18" charset="-34"/>
                          <a:cs typeface="Angsana New" pitchFamily="18" charset="-34"/>
                        </a:rPr>
                        <a:t>dd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ngsana New" pitchFamily="18" charset="-34"/>
                          <a:cs typeface="Angsana New" pitchFamily="18" charset="-34"/>
                        </a:rPr>
                        <a:t>‘ A ’</a:t>
                      </a:r>
                      <a:r>
                        <a:rPr lang="en-US" sz="2400" baseline="0" dirty="0">
                          <a:latin typeface="Angsana New" pitchFamily="18" charset="-34"/>
                          <a:cs typeface="Angsana New" pitchFamily="18" charset="-34"/>
                        </a:rPr>
                        <a:t> or ‘ a ’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itchFamily="18" charset="-34"/>
                          <a:cs typeface="Angsana New" pitchFamily="18" charset="-34"/>
                        </a:rPr>
                        <a:t>เพิ่มการ์ด</a:t>
                      </a:r>
                      <a:r>
                        <a:rPr lang="th-TH" sz="1800" baseline="0" dirty="0">
                          <a:latin typeface="Angsana New" pitchFamily="18" charset="-34"/>
                          <a:cs typeface="Angsana New" pitchFamily="18" charset="-34"/>
                        </a:rPr>
                        <a:t> 1 ใบ</a:t>
                      </a:r>
                      <a:endParaRPr lang="en-US" sz="18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ngsana New" pitchFamily="18" charset="-34"/>
                          <a:cs typeface="Angsana New" pitchFamily="18" charset="-34"/>
                        </a:rPr>
                        <a:t>[K]ill</a:t>
                      </a:r>
                    </a:p>
                  </a:txBody>
                  <a:tcPr anchor="ctr">
                    <a:lnL w="127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ngsana New" pitchFamily="18" charset="-34"/>
                          <a:cs typeface="Angsana New" pitchFamily="18" charset="-34"/>
                        </a:rPr>
                        <a:t>‘ K ’ or ‘ k ’</a:t>
                      </a:r>
                    </a:p>
                  </a:txBody>
                  <a:tcPr anchor="ctr">
                    <a:lnL w="127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itchFamily="18" charset="-34"/>
                          <a:cs typeface="Angsana New" pitchFamily="18" charset="-34"/>
                        </a:rPr>
                        <a:t>เลือกฆ่า 1 คน</a:t>
                      </a:r>
                      <a:endParaRPr lang="en-US" sz="18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ngsana New" pitchFamily="18" charset="-34"/>
                          <a:cs typeface="Angsana New" pitchFamily="18" charset="-34"/>
                        </a:rPr>
                        <a:t>[C]</a:t>
                      </a:r>
                      <a:r>
                        <a:rPr lang="en-US" sz="2400" dirty="0" err="1">
                          <a:latin typeface="Angsana New" pitchFamily="18" charset="-34"/>
                          <a:cs typeface="Angsana New" pitchFamily="18" charset="-34"/>
                        </a:rPr>
                        <a:t>hain</a:t>
                      </a:r>
                      <a:r>
                        <a:rPr lang="en-US" sz="2400" dirty="0">
                          <a:latin typeface="Angsana New" pitchFamily="18" charset="-34"/>
                          <a:cs typeface="Angsana New" pitchFamily="18" charset="-34"/>
                        </a:rPr>
                        <a:t> Kill</a:t>
                      </a:r>
                    </a:p>
                  </a:txBody>
                  <a:tcPr anchor="ctr">
                    <a:lnT w="127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ngsana New" pitchFamily="18" charset="-34"/>
                          <a:cs typeface="Angsana New" pitchFamily="18" charset="-34"/>
                        </a:rPr>
                        <a:t>‘ C ’ or ‘ c 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itchFamily="18" charset="-34"/>
                          <a:cs typeface="Angsana New" pitchFamily="18" charset="-34"/>
                        </a:rPr>
                        <a:t>สร้างคิวขึ้นมา</a:t>
                      </a:r>
                      <a:r>
                        <a:rPr lang="th-TH" sz="1800" baseline="0" dirty="0">
                          <a:latin typeface="Angsana New" pitchFamily="18" charset="-34"/>
                          <a:cs typeface="Angsana New" pitchFamily="18" charset="-34"/>
                        </a:rPr>
                        <a:t> และฆ่าคนตามคิวไปเรื่อยๆ จะหยุดเมื่อฆ่าโดน </a:t>
                      </a:r>
                      <a:r>
                        <a:rPr lang="en-US" sz="1800" dirty="0">
                          <a:latin typeface="Angsana New" pitchFamily="18" charset="-34"/>
                          <a:cs typeface="Angsana New" pitchFamily="18" charset="-34"/>
                        </a:rPr>
                        <a:t>People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ngsana New" pitchFamily="18" charset="-34"/>
                          <a:cs typeface="Angsana New" pitchFamily="18" charset="-34"/>
                        </a:rPr>
                        <a:t>[1-9]detect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latin typeface="Angsana New" pitchFamily="18" charset="-34"/>
                          <a:cs typeface="Angsana New" pitchFamily="18" charset="-34"/>
                        </a:rPr>
                        <a:t>1 - 9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itchFamily="18" charset="-34"/>
                          <a:cs typeface="Angsana New" pitchFamily="18" charset="-34"/>
                        </a:rPr>
                        <a:t>ตรวจจับผู้เล่นในโซนต่างๆ</a:t>
                      </a:r>
                      <a:r>
                        <a:rPr lang="th-TH" sz="1800" baseline="0" dirty="0">
                          <a:latin typeface="Angsana New" pitchFamily="18" charset="-34"/>
                          <a:cs typeface="Angsana New" pitchFamily="18" charset="-34"/>
                        </a:rPr>
                        <a:t> (1 - 9)</a:t>
                      </a:r>
                      <a:endParaRPr lang="en-US" sz="18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ngsana New" pitchFamily="18" charset="-34"/>
                          <a:cs typeface="Angsana New" pitchFamily="18" charset="-34"/>
                        </a:rPr>
                        <a:t>[D]</a:t>
                      </a:r>
                      <a:r>
                        <a:rPr lang="en-US" sz="2400" dirty="0" err="1">
                          <a:latin typeface="Angsana New" pitchFamily="18" charset="-34"/>
                          <a:cs typeface="Angsana New" pitchFamily="18" charset="-34"/>
                        </a:rPr>
                        <a:t>ouble</a:t>
                      </a:r>
                      <a:r>
                        <a:rPr lang="en-US" sz="2400" dirty="0">
                          <a:latin typeface="Angsana New" pitchFamily="18" charset="-34"/>
                          <a:cs typeface="Angsana New" pitchFamily="18" charset="-34"/>
                        </a:rPr>
                        <a:t> Draw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ngsana New" pitchFamily="18" charset="-34"/>
                          <a:cs typeface="Angsana New" pitchFamily="18" charset="-34"/>
                        </a:rPr>
                        <a:t>‘ D ’ or ‘ d 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itchFamily="18" charset="-34"/>
                          <a:cs typeface="Angsana New" pitchFamily="18" charset="-34"/>
                        </a:rPr>
                        <a:t>เพิ่มการ์ด 2 ใบ</a:t>
                      </a:r>
                      <a:endParaRPr lang="en-US" sz="18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ngsana New" pitchFamily="18" charset="-34"/>
                          <a:cs typeface="Angsana New" pitchFamily="18" charset="-34"/>
                        </a:rPr>
                        <a:t>[U]</a:t>
                      </a:r>
                      <a:r>
                        <a:rPr lang="en-US" sz="2400" dirty="0" err="1">
                          <a:latin typeface="Angsana New" pitchFamily="18" charset="-34"/>
                          <a:cs typeface="Angsana New" pitchFamily="18" charset="-34"/>
                        </a:rPr>
                        <a:t>ncursed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ngsana New" pitchFamily="18" charset="-34"/>
                          <a:cs typeface="Angsana New" pitchFamily="18" charset="-34"/>
                        </a:rPr>
                        <a:t>‘ U ’ or ‘ u 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itchFamily="18" charset="-34"/>
                          <a:cs typeface="Angsana New" pitchFamily="18" charset="-34"/>
                        </a:rPr>
                        <a:t>ถอน </a:t>
                      </a:r>
                      <a:r>
                        <a:rPr lang="en-US" sz="1800" dirty="0">
                          <a:latin typeface="Angsana New" pitchFamily="18" charset="-34"/>
                          <a:cs typeface="Angsana New" pitchFamily="18" charset="-34"/>
                        </a:rPr>
                        <a:t>Curse </a:t>
                      </a:r>
                      <a:r>
                        <a:rPr lang="th-TH" sz="1800" dirty="0">
                          <a:latin typeface="Angsana New" pitchFamily="18" charset="-34"/>
                          <a:cs typeface="Angsana New" pitchFamily="18" charset="-34"/>
                        </a:rPr>
                        <a:t>จากฝ่ายตรงข้าม</a:t>
                      </a:r>
                      <a:endParaRPr lang="en-US" sz="18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ngsana New" pitchFamily="18" charset="-34"/>
                          <a:cs typeface="Angsana New" pitchFamily="18" charset="-34"/>
                        </a:rPr>
                        <a:t>[H]</a:t>
                      </a:r>
                      <a:r>
                        <a:rPr lang="en-US" sz="2400" dirty="0" err="1">
                          <a:latin typeface="Angsana New" pitchFamily="18" charset="-34"/>
                          <a:cs typeface="Angsana New" pitchFamily="18" charset="-34"/>
                        </a:rPr>
                        <a:t>istory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ngsana New" pitchFamily="18" charset="-34"/>
                          <a:cs typeface="Angsana New" pitchFamily="18" charset="-34"/>
                        </a:rPr>
                        <a:t>‘ H ’ or ‘ h 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itchFamily="18" charset="-34"/>
                          <a:cs typeface="Angsana New" pitchFamily="18" charset="-34"/>
                        </a:rPr>
                        <a:t>ดูประวัติการใช้ </a:t>
                      </a:r>
                      <a:r>
                        <a:rPr lang="en-US" sz="1800" dirty="0">
                          <a:latin typeface="Angsana New" pitchFamily="18" charset="-34"/>
                          <a:cs typeface="Angsana New" pitchFamily="18" charset="-34"/>
                        </a:rPr>
                        <a:t>Item </a:t>
                      </a:r>
                      <a:r>
                        <a:rPr lang="th-TH" sz="1800" dirty="0">
                          <a:latin typeface="Angsana New" pitchFamily="18" charset="-34"/>
                          <a:cs typeface="Angsana New" pitchFamily="18" charset="-34"/>
                        </a:rPr>
                        <a:t>ทั้งหมดใน</a:t>
                      </a:r>
                      <a:r>
                        <a:rPr lang="th-TH" sz="1800" dirty="0" err="1">
                          <a:latin typeface="Angsana New" pitchFamily="18" charset="-34"/>
                          <a:cs typeface="Angsana New" pitchFamily="18" charset="-34"/>
                        </a:rPr>
                        <a:t>เทิร์นก่อน</a:t>
                      </a:r>
                      <a:endParaRPr lang="en-US" sz="18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ngsana New" pitchFamily="18" charset="-34"/>
                          <a:cs typeface="Angsana New" pitchFamily="18" charset="-34"/>
                        </a:rPr>
                        <a:t>[R]</a:t>
                      </a:r>
                      <a:r>
                        <a:rPr lang="en-US" sz="2400" dirty="0" err="1">
                          <a:latin typeface="Angsana New" pitchFamily="18" charset="-34"/>
                          <a:cs typeface="Angsana New" pitchFamily="18" charset="-34"/>
                        </a:rPr>
                        <a:t>eset</a:t>
                      </a:r>
                      <a:r>
                        <a:rPr lang="en-US" sz="2400" dirty="0"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lang="en-US" sz="2400" dirty="0" err="1">
                          <a:latin typeface="Angsana New" pitchFamily="18" charset="-34"/>
                          <a:cs typeface="Angsana New" pitchFamily="18" charset="-34"/>
                        </a:rPr>
                        <a:t>Dect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ngsana New" pitchFamily="18" charset="-34"/>
                          <a:cs typeface="Angsana New" pitchFamily="18" charset="-34"/>
                        </a:rPr>
                        <a:t>‘ R ’ or ‘ r 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itchFamily="18" charset="-34"/>
                          <a:cs typeface="Angsana New" pitchFamily="18" charset="-34"/>
                        </a:rPr>
                        <a:t>นำการ์ดที่ถูกใช้แล้วกลับเข้าสำรับ</a:t>
                      </a:r>
                      <a:endParaRPr lang="en-US" sz="18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71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Thief’s Items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52545930"/>
              </p:ext>
            </p:extLst>
          </p:nvPr>
        </p:nvGraphicFramePr>
        <p:xfrm>
          <a:off x="609600" y="1630680"/>
          <a:ext cx="7924800" cy="484632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ngsana New" pitchFamily="18" charset="-34"/>
                          <a:cs typeface="Angsana New" pitchFamily="18" charset="-34"/>
                        </a:rPr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ngsana New" pitchFamily="18" charset="-34"/>
                          <a:cs typeface="Angsana New" pitchFamily="18" charset="-34"/>
                        </a:rPr>
                        <a:t>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ngsana New" pitchFamily="18" charset="-34"/>
                          <a:cs typeface="Angsana New" pitchFamily="18" charset="-34"/>
                        </a:rPr>
                        <a:t>EFFECT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ngsana New" pitchFamily="18" charset="-34"/>
                          <a:cs typeface="Angsana New" pitchFamily="18" charset="-34"/>
                        </a:rPr>
                        <a:t>[H]</a:t>
                      </a:r>
                      <a:r>
                        <a:rPr lang="en-US" sz="2400" dirty="0" err="1">
                          <a:latin typeface="Angsana New" pitchFamily="18" charset="-34"/>
                          <a:cs typeface="Angsana New" pitchFamily="18" charset="-34"/>
                        </a:rPr>
                        <a:t>ack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ngsana New" pitchFamily="18" charset="-34"/>
                          <a:cs typeface="Angsana New" pitchFamily="18" charset="-34"/>
                        </a:rPr>
                        <a:t>‘ H ’ or ‘ h 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>
                          <a:latin typeface="Angsana New" pitchFamily="18" charset="-34"/>
                          <a:cs typeface="Angsana New" pitchFamily="18" charset="-34"/>
                        </a:rPr>
                        <a:t>ใช้ควบคุมการเดินของ </a:t>
                      </a:r>
                      <a:r>
                        <a:rPr lang="en-US" sz="1800" dirty="0">
                          <a:latin typeface="Angsana New" pitchFamily="18" charset="-34"/>
                          <a:cs typeface="Angsana New" pitchFamily="18" charset="-34"/>
                        </a:rPr>
                        <a:t>People</a:t>
                      </a:r>
                      <a:endParaRPr lang="en-US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/>
                      <a:r>
                        <a:rPr lang="th-TH" dirty="0">
                          <a:latin typeface="Angsana New" pitchFamily="18" charset="-34"/>
                          <a:cs typeface="Angsana New" pitchFamily="18" charset="-34"/>
                        </a:rPr>
                        <a:t>หรือใช้เพิ่มจำนวนการเดินของตนเอง</a:t>
                      </a:r>
                      <a:endParaRPr lang="en-US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ngsana New" pitchFamily="18" charset="-34"/>
                          <a:cs typeface="Angsana New" pitchFamily="18" charset="-34"/>
                        </a:rPr>
                        <a:t>[P]</a:t>
                      </a:r>
                      <a:r>
                        <a:rPr lang="en-US" sz="2400" dirty="0" err="1">
                          <a:latin typeface="Angsana New" pitchFamily="18" charset="-34"/>
                          <a:cs typeface="Angsana New" pitchFamily="18" charset="-34"/>
                        </a:rPr>
                        <a:t>ush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ngsana New" pitchFamily="18" charset="-34"/>
                          <a:cs typeface="Angsana New" pitchFamily="18" charset="-34"/>
                        </a:rPr>
                        <a:t>‘ P ’ or ‘ p 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>
                          <a:latin typeface="Angsana New" pitchFamily="18" charset="-34"/>
                          <a:cs typeface="Angsana New" pitchFamily="18" charset="-34"/>
                        </a:rPr>
                        <a:t>ผลักผู้เล่น หรือ </a:t>
                      </a:r>
                      <a:r>
                        <a:rPr lang="en-US" sz="1800" dirty="0">
                          <a:latin typeface="Angsana New" pitchFamily="18" charset="-34"/>
                          <a:cs typeface="Angsana New" pitchFamily="18" charset="-34"/>
                        </a:rPr>
                        <a:t>People</a:t>
                      </a:r>
                      <a:r>
                        <a:rPr lang="th-TH" dirty="0">
                          <a:latin typeface="Angsana New" pitchFamily="18" charset="-34"/>
                          <a:cs typeface="Angsana New" pitchFamily="18" charset="-34"/>
                        </a:rPr>
                        <a:t>ไปในทิศทางใดก็ได้</a:t>
                      </a:r>
                      <a:r>
                        <a:rPr lang="th-TH" baseline="0" dirty="0"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endParaRPr lang="en-US" baseline="0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/>
                      <a:r>
                        <a:rPr lang="th-TH" baseline="0" dirty="0">
                          <a:latin typeface="Angsana New" pitchFamily="18" charset="-34"/>
                          <a:cs typeface="Angsana New" pitchFamily="18" charset="-34"/>
                        </a:rPr>
                        <a:t>เป็นระยะทางระหว่าง 0 – 8 หน่วย</a:t>
                      </a:r>
                      <a:endParaRPr lang="en-US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ngsana New" pitchFamily="18" charset="-34"/>
                          <a:cs typeface="Angsana New" pitchFamily="18" charset="-34"/>
                        </a:rPr>
                        <a:t>[E]</a:t>
                      </a:r>
                      <a:r>
                        <a:rPr lang="en-US" sz="2400" dirty="0" err="1">
                          <a:latin typeface="Angsana New" pitchFamily="18" charset="-34"/>
                          <a:cs typeface="Angsana New" pitchFamily="18" charset="-34"/>
                        </a:rPr>
                        <a:t>xchange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ngsana New" pitchFamily="18" charset="-34"/>
                          <a:cs typeface="Angsana New" pitchFamily="18" charset="-34"/>
                        </a:rPr>
                        <a:t>‘ E ’ or ‘ e 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>
                          <a:latin typeface="Angsana New" pitchFamily="18" charset="-34"/>
                          <a:cs typeface="Angsana New" pitchFamily="18" charset="-34"/>
                        </a:rPr>
                        <a:t>สลับร่างกับ </a:t>
                      </a:r>
                      <a:r>
                        <a:rPr lang="en-US" sz="1800" dirty="0">
                          <a:latin typeface="Angsana New" pitchFamily="18" charset="-34"/>
                          <a:cs typeface="Angsana New" pitchFamily="18" charset="-34"/>
                        </a:rPr>
                        <a:t>People</a:t>
                      </a:r>
                      <a:endParaRPr lang="en-US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ngsana New" pitchFamily="18" charset="-34"/>
                          <a:cs typeface="Angsana New" pitchFamily="18" charset="-34"/>
                        </a:rPr>
                        <a:t>[C]</a:t>
                      </a:r>
                      <a:r>
                        <a:rPr lang="en-US" sz="2400" dirty="0" err="1">
                          <a:latin typeface="Angsana New" pitchFamily="18" charset="-34"/>
                          <a:cs typeface="Angsana New" pitchFamily="18" charset="-34"/>
                        </a:rPr>
                        <a:t>urse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ngsana New" pitchFamily="18" charset="-34"/>
                          <a:cs typeface="Angsana New" pitchFamily="18" charset="-34"/>
                        </a:rPr>
                        <a:t>‘ C ’ or ‘ c 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>
                          <a:latin typeface="Angsana New" pitchFamily="18" charset="-34"/>
                          <a:cs typeface="Angsana New" pitchFamily="18" charset="-34"/>
                        </a:rPr>
                        <a:t>สาป </a:t>
                      </a:r>
                      <a:r>
                        <a:rPr lang="en-US" sz="1800" dirty="0">
                          <a:latin typeface="Angsana New" pitchFamily="18" charset="-34"/>
                          <a:cs typeface="Angsana New" pitchFamily="18" charset="-34"/>
                        </a:rPr>
                        <a:t>People </a:t>
                      </a:r>
                      <a:r>
                        <a:rPr lang="th-TH" baseline="0" dirty="0">
                          <a:latin typeface="Angsana New" pitchFamily="18" charset="-34"/>
                          <a:cs typeface="Angsana New" pitchFamily="18" charset="-34"/>
                        </a:rPr>
                        <a:t>ทำให้ฝ่ายค้นหา </a:t>
                      </a:r>
                      <a:r>
                        <a:rPr lang="en-US" baseline="0" dirty="0">
                          <a:latin typeface="Angsana New" pitchFamily="18" charset="-34"/>
                          <a:cs typeface="Angsana New" pitchFamily="18" charset="-34"/>
                        </a:rPr>
                        <a:t>Detect </a:t>
                      </a:r>
                      <a:r>
                        <a:rPr lang="en-US" sz="1800" dirty="0">
                          <a:latin typeface="Angsana New" pitchFamily="18" charset="-34"/>
                          <a:cs typeface="Angsana New" pitchFamily="18" charset="-34"/>
                        </a:rPr>
                        <a:t>People </a:t>
                      </a:r>
                      <a:r>
                        <a:rPr lang="th-TH" baseline="0" dirty="0">
                          <a:latin typeface="Angsana New" pitchFamily="18" charset="-34"/>
                          <a:cs typeface="Angsana New" pitchFamily="18" charset="-34"/>
                        </a:rPr>
                        <a:t>เห็นเป็นผู้เล่น </a:t>
                      </a:r>
                      <a:endParaRPr lang="en-US" baseline="0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/>
                      <a:r>
                        <a:rPr lang="th-TH" baseline="0" dirty="0">
                          <a:latin typeface="Angsana New" pitchFamily="18" charset="-34"/>
                          <a:cs typeface="Angsana New" pitchFamily="18" charset="-34"/>
                        </a:rPr>
                        <a:t>(ขึ้นเตือนฝ่ายค้นหาว่ามีการสาปเกิดขึ้น)</a:t>
                      </a:r>
                      <a:endParaRPr lang="en-US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ngsana New" pitchFamily="18" charset="-34"/>
                          <a:cs typeface="Angsana New" pitchFamily="18" charset="-34"/>
                        </a:rPr>
                        <a:t>[F]</a:t>
                      </a:r>
                      <a:r>
                        <a:rPr lang="en-US" sz="2400" dirty="0" err="1">
                          <a:latin typeface="Angsana New" pitchFamily="18" charset="-34"/>
                          <a:cs typeface="Angsana New" pitchFamily="18" charset="-34"/>
                        </a:rPr>
                        <a:t>ake</a:t>
                      </a:r>
                      <a:r>
                        <a:rPr lang="en-US" sz="2400" dirty="0">
                          <a:latin typeface="Angsana New" pitchFamily="18" charset="-34"/>
                          <a:cs typeface="Angsana New" pitchFamily="18" charset="-34"/>
                        </a:rPr>
                        <a:t> Curse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ngsana New" pitchFamily="18" charset="-34"/>
                          <a:cs typeface="Angsana New" pitchFamily="18" charset="-34"/>
                        </a:rPr>
                        <a:t>‘ F ’ or ‘ f 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>
                          <a:latin typeface="Angsana New" pitchFamily="18" charset="-34"/>
                          <a:cs typeface="Angsana New" pitchFamily="18" charset="-34"/>
                        </a:rPr>
                        <a:t>ทำการหลอกขึ้นเตือนฝ่ายค้นหาว่ามีการสาปเกิดขึ้น</a:t>
                      </a:r>
                      <a:r>
                        <a:rPr lang="th-TH" baseline="0" dirty="0"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endParaRPr lang="en-US" baseline="0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/>
                      <a:r>
                        <a:rPr lang="th-TH" baseline="0" dirty="0">
                          <a:latin typeface="Angsana New" pitchFamily="18" charset="-34"/>
                          <a:cs typeface="Angsana New" pitchFamily="18" charset="-34"/>
                        </a:rPr>
                        <a:t>(ไม่ได้เกิดขึ้นจริง)</a:t>
                      </a:r>
                      <a:endParaRPr lang="en-US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ngsana New" pitchFamily="18" charset="-34"/>
                          <a:cs typeface="Angsana New" pitchFamily="18" charset="-34"/>
                        </a:rPr>
                        <a:t>Kill [L]</a:t>
                      </a:r>
                      <a:r>
                        <a:rPr lang="en-US" sz="2400" dirty="0" err="1">
                          <a:latin typeface="Angsana New" pitchFamily="18" charset="-34"/>
                          <a:cs typeface="Angsana New" pitchFamily="18" charset="-34"/>
                        </a:rPr>
                        <a:t>ane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ngsana New" pitchFamily="18" charset="-34"/>
                          <a:cs typeface="Angsana New" pitchFamily="18" charset="-34"/>
                        </a:rPr>
                        <a:t>‘ L ’ or ‘ l 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>
                          <a:latin typeface="Angsana New" pitchFamily="18" charset="-34"/>
                          <a:cs typeface="Angsana New" pitchFamily="18" charset="-34"/>
                        </a:rPr>
                        <a:t>ฆ่า </a:t>
                      </a:r>
                      <a:r>
                        <a:rPr lang="en-US" sz="1800" dirty="0">
                          <a:latin typeface="Angsana New" pitchFamily="18" charset="-34"/>
                          <a:cs typeface="Angsana New" pitchFamily="18" charset="-34"/>
                        </a:rPr>
                        <a:t>People </a:t>
                      </a:r>
                      <a:r>
                        <a:rPr lang="th-TH" dirty="0">
                          <a:latin typeface="Angsana New" pitchFamily="18" charset="-34"/>
                          <a:cs typeface="Angsana New" pitchFamily="18" charset="-34"/>
                        </a:rPr>
                        <a:t>ที่อยู่ในแนวตั้ง หรือแนวนอนกับเรา 1 ตัว</a:t>
                      </a:r>
                      <a:endParaRPr lang="en-US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ngsana New" pitchFamily="18" charset="-34"/>
                          <a:cs typeface="Angsana New" pitchFamily="18" charset="-34"/>
                        </a:rPr>
                        <a:t>Kill [X]cross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ngsana New" pitchFamily="18" charset="-34"/>
                          <a:cs typeface="Angsana New" pitchFamily="18" charset="-34"/>
                        </a:rPr>
                        <a:t>‘ X ’ or ‘ x 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>
                          <a:latin typeface="Angsana New" pitchFamily="18" charset="-34"/>
                          <a:cs typeface="Angsana New" pitchFamily="18" charset="-34"/>
                        </a:rPr>
                        <a:t>ฆ่า </a:t>
                      </a:r>
                      <a:r>
                        <a:rPr lang="en-US" sz="1800" dirty="0">
                          <a:latin typeface="Angsana New" pitchFamily="18" charset="-34"/>
                          <a:cs typeface="Angsana New" pitchFamily="18" charset="-34"/>
                        </a:rPr>
                        <a:t>People </a:t>
                      </a:r>
                      <a:r>
                        <a:rPr lang="th-TH" dirty="0">
                          <a:latin typeface="Angsana New" pitchFamily="18" charset="-34"/>
                          <a:cs typeface="Angsana New" pitchFamily="18" charset="-34"/>
                        </a:rPr>
                        <a:t>ที่อยู่ในแนวทะแย่งกับเรา 1 ตัว</a:t>
                      </a:r>
                      <a:endParaRPr lang="en-US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ngsana New" pitchFamily="18" charset="-34"/>
                          <a:cs typeface="Angsana New" pitchFamily="18" charset="-34"/>
                        </a:rPr>
                        <a:t>Kill [Z]one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ngsana New" pitchFamily="18" charset="-34"/>
                          <a:cs typeface="Angsana New" pitchFamily="18" charset="-34"/>
                        </a:rPr>
                        <a:t>‘ Z ’ or ‘ z 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>
                          <a:latin typeface="Angsana New" pitchFamily="18" charset="-34"/>
                          <a:cs typeface="Angsana New" pitchFamily="18" charset="-34"/>
                        </a:rPr>
                        <a:t>ฆ่า </a:t>
                      </a:r>
                      <a:r>
                        <a:rPr lang="en-US" sz="1800" dirty="0">
                          <a:latin typeface="Angsana New" pitchFamily="18" charset="-34"/>
                          <a:cs typeface="Angsana New" pitchFamily="18" charset="-34"/>
                        </a:rPr>
                        <a:t>People </a:t>
                      </a:r>
                      <a:r>
                        <a:rPr lang="th-TH" dirty="0">
                          <a:latin typeface="Angsana New" pitchFamily="18" charset="-34"/>
                          <a:cs typeface="Angsana New" pitchFamily="18" charset="-34"/>
                        </a:rPr>
                        <a:t>ที่อยู่ในโซนเดียวกับเรา 1 ตัว</a:t>
                      </a:r>
                      <a:endParaRPr lang="en-US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991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4114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2400" b="1" dirty="0">
                <a:solidFill>
                  <a:srgbClr val="FFC000"/>
                </a:solidFill>
                <a:latin typeface="Angsana New" pitchFamily="18" charset="-34"/>
                <a:cs typeface="Angsana New" pitchFamily="18" charset="-34"/>
              </a:rPr>
              <a:t>How to Play</a:t>
            </a:r>
            <a:endParaRPr lang="en-US" b="1" dirty="0">
              <a:solidFill>
                <a:srgbClr val="FFC000"/>
              </a:solidFill>
              <a:latin typeface="Angsana New" pitchFamily="18" charset="-34"/>
              <a:cs typeface="Angsana New" pitchFamily="18" charset="-34"/>
            </a:endParaRPr>
          </a:p>
          <a:p>
            <a:pPr marL="285750" indent="-285750">
              <a:buClr>
                <a:schemeClr val="tx1"/>
              </a:buClr>
              <a:buFont typeface="Arial" pitchFamily="34" charset="0"/>
              <a:buChar char="•"/>
            </a:pPr>
            <a:r>
              <a:rPr lang="th-TH" dirty="0">
                <a:latin typeface="Angsana New" pitchFamily="18" charset="-34"/>
                <a:cs typeface="Angsana New" pitchFamily="18" charset="-34"/>
              </a:rPr>
              <a:t>ในเกมแบ่งฝั่งเป็น 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2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 ฝั่ง มีฝั่ง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 Police 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และฝั่ง 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Thief</a:t>
            </a:r>
            <a:endParaRPr lang="th-TH" dirty="0">
              <a:latin typeface="Angsana New" pitchFamily="18" charset="-34"/>
              <a:cs typeface="Angsana New" pitchFamily="18" charset="-34"/>
            </a:endParaRPr>
          </a:p>
          <a:p>
            <a:pPr marL="285750" indent="-285750">
              <a:buClr>
                <a:schemeClr val="tx1"/>
              </a:buClr>
              <a:buFont typeface="Arial" pitchFamily="34" charset="0"/>
              <a:buChar char="•"/>
            </a:pPr>
            <a:r>
              <a:rPr lang="th-TH" dirty="0">
                <a:latin typeface="Angsana New" pitchFamily="18" charset="-34"/>
                <a:cs typeface="Angsana New" pitchFamily="18" charset="-34"/>
              </a:rPr>
              <a:t>ผู้เล่นฝั่ง 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Police 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จะมี 1 คน 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(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เป็นตัว 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Server)</a:t>
            </a:r>
            <a:endParaRPr lang="th-TH" dirty="0">
              <a:latin typeface="Angsana New" pitchFamily="18" charset="-34"/>
              <a:cs typeface="Angsana New" pitchFamily="18" charset="-34"/>
            </a:endParaRPr>
          </a:p>
          <a:p>
            <a:pPr marL="285750" indent="-285750">
              <a:buClr>
                <a:schemeClr val="tx1"/>
              </a:buClr>
              <a:buFont typeface="Arial" pitchFamily="34" charset="0"/>
              <a:buChar char="•"/>
            </a:pPr>
            <a:r>
              <a:rPr lang="th-TH" dirty="0">
                <a:latin typeface="Angsana New" pitchFamily="18" charset="-34"/>
                <a:cs typeface="Angsana New" pitchFamily="18" charset="-34"/>
              </a:rPr>
              <a:t>ผู้เล่นฝั่ง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 Thief 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(1-5 คน) จะถูกส่งลงมาเดินปะปนกับ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    People 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ในตารางแบบ 9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 x 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9</a:t>
            </a:r>
            <a:endParaRPr lang="en-US" dirty="0">
              <a:latin typeface="Angsana New" pitchFamily="18" charset="-34"/>
              <a:cs typeface="Angsana New" pitchFamily="18" charset="-34"/>
            </a:endParaRPr>
          </a:p>
          <a:p>
            <a:pPr marL="285750" indent="-285750">
              <a:buClr>
                <a:schemeClr val="tx1"/>
              </a:buClr>
              <a:buFont typeface="Arial" pitchFamily="34" charset="0"/>
              <a:buChar char="•"/>
            </a:pPr>
            <a:r>
              <a:rPr lang="th-TH" dirty="0">
                <a:latin typeface="Angsana New" pitchFamily="18" charset="-34"/>
                <a:cs typeface="Angsana New" pitchFamily="18" charset="-34"/>
              </a:rPr>
              <a:t>เงื่อนไขการชนะ</a:t>
            </a:r>
          </a:p>
          <a:p>
            <a:pPr marL="742950" lvl="1" indent="-285750">
              <a:buFont typeface="Angsana New" pitchFamily="18" charset="-34"/>
              <a:buChar char="†"/>
            </a:pPr>
            <a:r>
              <a:rPr lang="th-TH" dirty="0">
                <a:latin typeface="Angsana New" pitchFamily="18" charset="-34"/>
                <a:cs typeface="Angsana New" pitchFamily="18" charset="-34"/>
              </a:rPr>
              <a:t>ฝั่ง 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Police 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จะชนะเมื่อ ผู้เล่นฝั่ง 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Thief 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ตายหมด</a:t>
            </a:r>
          </a:p>
          <a:p>
            <a:pPr marL="742950" lvl="1" indent="-285750">
              <a:buFont typeface="Angsana New" pitchFamily="18" charset="-34"/>
              <a:buChar char="†"/>
            </a:pPr>
            <a:r>
              <a:rPr lang="th-TH" dirty="0">
                <a:latin typeface="Angsana New" pitchFamily="18" charset="-34"/>
                <a:cs typeface="Angsana New" pitchFamily="18" charset="-34"/>
              </a:rPr>
              <a:t>ฝั่ง 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Thief 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จะชนะเมื่อ 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People 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ตายหมด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304799"/>
            <a:ext cx="434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Angsana New" pitchFamily="18" charset="-34"/>
                <a:cs typeface="Angsana New" pitchFamily="18" charset="-34"/>
              </a:rPr>
              <a:t>Police</a:t>
            </a:r>
            <a:endParaRPr lang="en-US" b="1" dirty="0">
              <a:solidFill>
                <a:srgbClr val="00B0F0"/>
              </a:solidFill>
              <a:latin typeface="Angsana New" pitchFamily="18" charset="-34"/>
              <a:cs typeface="Angsana New" pitchFamily="18" charset="-34"/>
            </a:endParaRPr>
          </a:p>
          <a:p>
            <a:r>
              <a:rPr lang="en-US" dirty="0">
                <a:latin typeface="Angsana New" pitchFamily="18" charset="-34"/>
                <a:cs typeface="Angsana New" pitchFamily="18" charset="-34"/>
              </a:rPr>
              <a:t>1. 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จั่วการ์ดเพื่อให้ได้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 Item 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มาใช้งาน</a:t>
            </a:r>
          </a:p>
          <a:p>
            <a:r>
              <a:rPr lang="en-US" dirty="0">
                <a:latin typeface="Angsana New" pitchFamily="18" charset="-34"/>
                <a:cs typeface="Angsana New" pitchFamily="18" charset="-34"/>
              </a:rPr>
              <a:t>2. 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ใช้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 Item 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ในการตรวจหาผู้เล่น หรือแก้การรบกวนจากการใช้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 Item        </a:t>
            </a:r>
          </a:p>
          <a:p>
            <a:r>
              <a:rPr lang="en-US" dirty="0">
                <a:latin typeface="Angsana New" pitchFamily="18" charset="-34"/>
                <a:cs typeface="Angsana New" pitchFamily="18" charset="-34"/>
              </a:rPr>
              <a:t>    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โดยผู้เล่นฝั่ง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 Thief</a:t>
            </a:r>
            <a:endParaRPr lang="th-TH" dirty="0">
              <a:latin typeface="Angsana New" pitchFamily="18" charset="-34"/>
              <a:cs typeface="Angsana New" pitchFamily="18" charset="-34"/>
            </a:endParaRPr>
          </a:p>
          <a:p>
            <a:r>
              <a:rPr lang="en-US" dirty="0">
                <a:latin typeface="Angsana New" pitchFamily="18" charset="-34"/>
                <a:cs typeface="Angsana New" pitchFamily="18" charset="-34"/>
              </a:rPr>
              <a:t>3. 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ใช้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 Item 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ที่ได้มาในการฆ่าฝั่ง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 Thief 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(ที่ปะปนกับ 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Bot 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ในตาราง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1999" y="1810941"/>
            <a:ext cx="434340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Thief</a:t>
            </a:r>
            <a:r>
              <a:rPr lang="en-US" dirty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 </a:t>
            </a:r>
          </a:p>
          <a:p>
            <a:r>
              <a:rPr lang="en-US" dirty="0">
                <a:latin typeface="Angsana New" pitchFamily="18" charset="-34"/>
                <a:cs typeface="Angsana New" pitchFamily="18" charset="-34"/>
              </a:rPr>
              <a:t>1. 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เมื่อเริ่มเกมจะได้รับ 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Item 1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 ชิ้น</a:t>
            </a:r>
          </a:p>
          <a:p>
            <a:r>
              <a:rPr lang="en-US" dirty="0">
                <a:latin typeface="Angsana New" pitchFamily="18" charset="-34"/>
                <a:cs typeface="Angsana New" pitchFamily="18" charset="-34"/>
              </a:rPr>
              <a:t>2. 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พยายามทำตัวให้เนียนเพื่อที่จะไม่ถูกเพ่งเล็งจาก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 Police</a:t>
            </a:r>
            <a:endParaRPr lang="th-TH" dirty="0">
              <a:latin typeface="Angsana New" pitchFamily="18" charset="-34"/>
              <a:cs typeface="Angsana New" pitchFamily="18" charset="-34"/>
            </a:endParaRPr>
          </a:p>
          <a:p>
            <a:r>
              <a:rPr lang="en-US" dirty="0">
                <a:latin typeface="Angsana New" pitchFamily="18" charset="-34"/>
                <a:cs typeface="Angsana New" pitchFamily="18" charset="-34"/>
              </a:rPr>
              <a:t>3. 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ใช้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 Item 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ต่างๆที่มีในการรบกวนการรับรู้ของ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 Police</a:t>
            </a:r>
            <a:endParaRPr lang="th-TH" dirty="0">
              <a:latin typeface="Angsana New" pitchFamily="18" charset="-34"/>
              <a:cs typeface="Angsana New" pitchFamily="18" charset="-34"/>
            </a:endParaRPr>
          </a:p>
          <a:p>
            <a:r>
              <a:rPr lang="en-US" dirty="0">
                <a:latin typeface="Angsana New" pitchFamily="18" charset="-34"/>
                <a:cs typeface="Angsana New" pitchFamily="18" charset="-34"/>
              </a:rPr>
              <a:t>4. 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พยายามกำจัด 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People 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ให้หมด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โดยทำให้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 Police 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เป็นผู้ฆ่า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 </a:t>
            </a:r>
          </a:p>
          <a:p>
            <a:r>
              <a:rPr lang="en-US" dirty="0">
                <a:latin typeface="Angsana New" pitchFamily="18" charset="-34"/>
                <a:cs typeface="Angsana New" pitchFamily="18" charset="-34"/>
              </a:rPr>
              <a:t>    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หรือฝั่งเราเป็นผู้ฆ่าโดยใช้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 Item</a:t>
            </a:r>
          </a:p>
        </p:txBody>
      </p:sp>
      <p:graphicFrame>
        <p:nvGraphicFramePr>
          <p:cNvPr id="19" name="ตาราง 24">
            <a:extLst>
              <a:ext uri="{FF2B5EF4-FFF2-40B4-BE49-F238E27FC236}">
                <a16:creationId xmlns:a16="http://schemas.microsoft.com/office/drawing/2014/main" id="{358771B0-8C41-499E-A1AE-0AF42CF59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66604"/>
              </p:ext>
            </p:extLst>
          </p:nvPr>
        </p:nvGraphicFramePr>
        <p:xfrm>
          <a:off x="685800" y="2971800"/>
          <a:ext cx="329184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9550574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6970324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56526124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58656577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03813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74198134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6456048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70588908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75446743"/>
                    </a:ext>
                  </a:extLst>
                </a:gridCol>
              </a:tblGrid>
              <a:tr h="3060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209192"/>
                  </a:ext>
                </a:extLst>
              </a:tr>
              <a:tr h="3060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644079"/>
                  </a:ext>
                </a:extLst>
              </a:tr>
              <a:tr h="3060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272738"/>
                  </a:ext>
                </a:extLst>
              </a:tr>
              <a:tr h="3060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698334"/>
                  </a:ext>
                </a:extLst>
              </a:tr>
              <a:tr h="3060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063702"/>
                  </a:ext>
                </a:extLst>
              </a:tr>
              <a:tr h="3060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0986083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579481"/>
                  </a:ext>
                </a:extLst>
              </a:tr>
              <a:tr h="3060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62545"/>
                  </a:ext>
                </a:extLst>
              </a:tr>
              <a:tr h="3060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29987982"/>
                  </a:ext>
                </a:extLst>
              </a:tr>
            </a:tbl>
          </a:graphicData>
        </a:graphic>
      </p:graphicFrame>
      <p:sp>
        <p:nvSpPr>
          <p:cNvPr id="22" name="Right Brace 21"/>
          <p:cNvSpPr/>
          <p:nvPr/>
        </p:nvSpPr>
        <p:spPr>
          <a:xfrm rot="5400000">
            <a:off x="2230288" y="4762500"/>
            <a:ext cx="190500" cy="3276600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133600" y="6457890"/>
            <a:ext cx="39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>
                <a:latin typeface="Angsana New" pitchFamily="18" charset="-34"/>
                <a:cs typeface="Angsana New" pitchFamily="18" charset="-34"/>
              </a:rPr>
              <a:t>9</a:t>
            </a:r>
            <a:endParaRPr lang="en-US" sz="20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0179" y="4371945"/>
            <a:ext cx="39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>
                <a:latin typeface="Angsana New" pitchFamily="18" charset="-34"/>
                <a:cs typeface="Angsana New" pitchFamily="18" charset="-34"/>
              </a:rPr>
              <a:t>9</a:t>
            </a:r>
            <a:endParaRPr lang="en-US" sz="2000" dirty="0"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29" name="ตาราง 53">
            <a:extLst>
              <a:ext uri="{FF2B5EF4-FFF2-40B4-BE49-F238E27FC236}">
                <a16:creationId xmlns:a16="http://schemas.microsoft.com/office/drawing/2014/main" id="{381513CA-2379-4CAE-A1AF-80D836395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275124"/>
              </p:ext>
            </p:extLst>
          </p:nvPr>
        </p:nvGraphicFramePr>
        <p:xfrm>
          <a:off x="4800600" y="5164261"/>
          <a:ext cx="1223817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939">
                  <a:extLst>
                    <a:ext uri="{9D8B030D-6E8A-4147-A177-3AD203B41FA5}">
                      <a16:colId xmlns:a16="http://schemas.microsoft.com/office/drawing/2014/main" val="103976799"/>
                    </a:ext>
                  </a:extLst>
                </a:gridCol>
                <a:gridCol w="407939">
                  <a:extLst>
                    <a:ext uri="{9D8B030D-6E8A-4147-A177-3AD203B41FA5}">
                      <a16:colId xmlns:a16="http://schemas.microsoft.com/office/drawing/2014/main" val="3933162367"/>
                    </a:ext>
                  </a:extLst>
                </a:gridCol>
                <a:gridCol w="407939">
                  <a:extLst>
                    <a:ext uri="{9D8B030D-6E8A-4147-A177-3AD203B41FA5}">
                      <a16:colId xmlns:a16="http://schemas.microsoft.com/office/drawing/2014/main" val="4053482553"/>
                    </a:ext>
                  </a:extLst>
                </a:gridCol>
              </a:tblGrid>
              <a:tr h="3226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025756"/>
                  </a:ext>
                </a:extLst>
              </a:tr>
              <a:tr h="3226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96526"/>
                  </a:ext>
                </a:extLst>
              </a:tr>
              <a:tr h="3226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527615"/>
                  </a:ext>
                </a:extLst>
              </a:tr>
            </a:tbl>
          </a:graphicData>
        </a:graphic>
      </p:graphicFrame>
      <p:sp>
        <p:nvSpPr>
          <p:cNvPr id="30" name="กล่องข้อความ 54">
            <a:extLst>
              <a:ext uri="{FF2B5EF4-FFF2-40B4-BE49-F238E27FC236}">
                <a16:creationId xmlns:a16="http://schemas.microsoft.com/office/drawing/2014/main" id="{BEFF0E5C-341E-4E81-936A-7A2FD49132B7}"/>
              </a:ext>
            </a:extLst>
          </p:cNvPr>
          <p:cNvSpPr txBox="1"/>
          <p:nvPr/>
        </p:nvSpPr>
        <p:spPr>
          <a:xfrm>
            <a:off x="4850000" y="5176475"/>
            <a:ext cx="29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uperspace Regular" panose="02000000000000000000" pitchFamily="2" charset="0"/>
                <a:cs typeface="Superspace Regular" panose="02000000000000000000" pitchFamily="2" charset="0"/>
              </a:rPr>
              <a:t>1</a:t>
            </a:r>
          </a:p>
        </p:txBody>
      </p:sp>
      <p:sp>
        <p:nvSpPr>
          <p:cNvPr id="31" name="กล่องข้อความ 55">
            <a:extLst>
              <a:ext uri="{FF2B5EF4-FFF2-40B4-BE49-F238E27FC236}">
                <a16:creationId xmlns:a16="http://schemas.microsoft.com/office/drawing/2014/main" id="{9C175EF4-F75B-4CB4-AAA8-678B626CC69D}"/>
              </a:ext>
            </a:extLst>
          </p:cNvPr>
          <p:cNvSpPr txBox="1"/>
          <p:nvPr/>
        </p:nvSpPr>
        <p:spPr>
          <a:xfrm>
            <a:off x="5260373" y="5178116"/>
            <a:ext cx="29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uperspace Regular" panose="02000000000000000000" pitchFamily="2" charset="0"/>
                <a:cs typeface="Superspace Regular" panose="02000000000000000000" pitchFamily="2" charset="0"/>
              </a:rPr>
              <a:t>2</a:t>
            </a:r>
          </a:p>
        </p:txBody>
      </p:sp>
      <p:sp>
        <p:nvSpPr>
          <p:cNvPr id="32" name="กล่องข้อความ 56">
            <a:extLst>
              <a:ext uri="{FF2B5EF4-FFF2-40B4-BE49-F238E27FC236}">
                <a16:creationId xmlns:a16="http://schemas.microsoft.com/office/drawing/2014/main" id="{7FBAEA66-539F-4921-80FC-6AAE00003B0E}"/>
              </a:ext>
            </a:extLst>
          </p:cNvPr>
          <p:cNvSpPr txBox="1"/>
          <p:nvPr/>
        </p:nvSpPr>
        <p:spPr>
          <a:xfrm>
            <a:off x="5660125" y="5177022"/>
            <a:ext cx="29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uperspace Regular" panose="02000000000000000000" pitchFamily="2" charset="0"/>
                <a:cs typeface="Superspace Regular" panose="02000000000000000000" pitchFamily="2" charset="0"/>
              </a:rPr>
              <a:t>3</a:t>
            </a:r>
          </a:p>
        </p:txBody>
      </p:sp>
      <p:sp>
        <p:nvSpPr>
          <p:cNvPr id="33" name="กล่องข้อความ 57">
            <a:extLst>
              <a:ext uri="{FF2B5EF4-FFF2-40B4-BE49-F238E27FC236}">
                <a16:creationId xmlns:a16="http://schemas.microsoft.com/office/drawing/2014/main" id="{1A5EE4F8-0B61-4E69-ACE2-2F61E102DED7}"/>
              </a:ext>
            </a:extLst>
          </p:cNvPr>
          <p:cNvSpPr txBox="1"/>
          <p:nvPr/>
        </p:nvSpPr>
        <p:spPr>
          <a:xfrm>
            <a:off x="4861400" y="5551150"/>
            <a:ext cx="29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uperspace Regular" panose="02000000000000000000" pitchFamily="2" charset="0"/>
                <a:cs typeface="Superspace Regular" panose="02000000000000000000" pitchFamily="2" charset="0"/>
              </a:rPr>
              <a:t>4</a:t>
            </a:r>
          </a:p>
        </p:txBody>
      </p:sp>
      <p:sp>
        <p:nvSpPr>
          <p:cNvPr id="34" name="กล่องข้อความ 58">
            <a:extLst>
              <a:ext uri="{FF2B5EF4-FFF2-40B4-BE49-F238E27FC236}">
                <a16:creationId xmlns:a16="http://schemas.microsoft.com/office/drawing/2014/main" id="{A8959B0E-F983-45D9-8982-4B81451E45BB}"/>
              </a:ext>
            </a:extLst>
          </p:cNvPr>
          <p:cNvSpPr txBox="1"/>
          <p:nvPr/>
        </p:nvSpPr>
        <p:spPr>
          <a:xfrm>
            <a:off x="5260373" y="5551642"/>
            <a:ext cx="29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uperspace Regular" panose="02000000000000000000" pitchFamily="2" charset="0"/>
                <a:cs typeface="Superspace Regular" panose="02000000000000000000" pitchFamily="2" charset="0"/>
              </a:rPr>
              <a:t>5</a:t>
            </a:r>
          </a:p>
        </p:txBody>
      </p:sp>
      <p:sp>
        <p:nvSpPr>
          <p:cNvPr id="35" name="กล่องข้อความ 59">
            <a:extLst>
              <a:ext uri="{FF2B5EF4-FFF2-40B4-BE49-F238E27FC236}">
                <a16:creationId xmlns:a16="http://schemas.microsoft.com/office/drawing/2014/main" id="{119EC9D6-C1E8-4680-8555-1A15CB745DAD}"/>
              </a:ext>
            </a:extLst>
          </p:cNvPr>
          <p:cNvSpPr txBox="1"/>
          <p:nvPr/>
        </p:nvSpPr>
        <p:spPr>
          <a:xfrm>
            <a:off x="5660125" y="5551935"/>
            <a:ext cx="29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uperspace Regular" panose="02000000000000000000" pitchFamily="2" charset="0"/>
                <a:cs typeface="Superspace Regular" panose="02000000000000000000" pitchFamily="2" charset="0"/>
              </a:rPr>
              <a:t>6</a:t>
            </a:r>
          </a:p>
        </p:txBody>
      </p:sp>
      <p:sp>
        <p:nvSpPr>
          <p:cNvPr id="36" name="กล่องข้อความ 60">
            <a:extLst>
              <a:ext uri="{FF2B5EF4-FFF2-40B4-BE49-F238E27FC236}">
                <a16:creationId xmlns:a16="http://schemas.microsoft.com/office/drawing/2014/main" id="{056D977F-33B1-48F0-AF65-25D1C676A409}"/>
              </a:ext>
            </a:extLst>
          </p:cNvPr>
          <p:cNvSpPr txBox="1"/>
          <p:nvPr/>
        </p:nvSpPr>
        <p:spPr>
          <a:xfrm>
            <a:off x="4859038" y="5918957"/>
            <a:ext cx="29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uperspace Regular" panose="02000000000000000000" pitchFamily="2" charset="0"/>
                <a:cs typeface="Superspace Regular" panose="02000000000000000000" pitchFamily="2" charset="0"/>
              </a:rPr>
              <a:t>7</a:t>
            </a:r>
          </a:p>
        </p:txBody>
      </p:sp>
      <p:sp>
        <p:nvSpPr>
          <p:cNvPr id="37" name="กล่องข้อความ 61">
            <a:extLst>
              <a:ext uri="{FF2B5EF4-FFF2-40B4-BE49-F238E27FC236}">
                <a16:creationId xmlns:a16="http://schemas.microsoft.com/office/drawing/2014/main" id="{50ED69A7-3EFF-4C43-8DE1-914B6A91CD38}"/>
              </a:ext>
            </a:extLst>
          </p:cNvPr>
          <p:cNvSpPr txBox="1"/>
          <p:nvPr/>
        </p:nvSpPr>
        <p:spPr>
          <a:xfrm>
            <a:off x="5260373" y="5911407"/>
            <a:ext cx="29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uperspace Regular" panose="02000000000000000000" pitchFamily="2" charset="0"/>
                <a:cs typeface="Superspace Regular" panose="02000000000000000000" pitchFamily="2" charset="0"/>
              </a:rPr>
              <a:t>8</a:t>
            </a:r>
          </a:p>
        </p:txBody>
      </p:sp>
      <p:sp>
        <p:nvSpPr>
          <p:cNvPr id="38" name="กล่องข้อความ 62">
            <a:extLst>
              <a:ext uri="{FF2B5EF4-FFF2-40B4-BE49-F238E27FC236}">
                <a16:creationId xmlns:a16="http://schemas.microsoft.com/office/drawing/2014/main" id="{5EF92DB6-39D1-4590-BA98-FAE06C820257}"/>
              </a:ext>
            </a:extLst>
          </p:cNvPr>
          <p:cNvSpPr txBox="1"/>
          <p:nvPr/>
        </p:nvSpPr>
        <p:spPr>
          <a:xfrm>
            <a:off x="5660125" y="5911407"/>
            <a:ext cx="29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uperspace Regular" panose="02000000000000000000" pitchFamily="2" charset="0"/>
                <a:cs typeface="Superspace Regular" panose="02000000000000000000" pitchFamily="2" charset="0"/>
              </a:rPr>
              <a:t>9</a:t>
            </a:r>
          </a:p>
        </p:txBody>
      </p:sp>
      <p:sp>
        <p:nvSpPr>
          <p:cNvPr id="39" name="Smiley Face 38"/>
          <p:cNvSpPr/>
          <p:nvPr/>
        </p:nvSpPr>
        <p:spPr>
          <a:xfrm>
            <a:off x="2168913" y="4455311"/>
            <a:ext cx="313248" cy="309578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Brace 40"/>
          <p:cNvSpPr/>
          <p:nvPr/>
        </p:nvSpPr>
        <p:spPr>
          <a:xfrm>
            <a:off x="457200" y="2971800"/>
            <a:ext cx="152400" cy="3200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miley Face 41"/>
          <p:cNvSpPr/>
          <p:nvPr/>
        </p:nvSpPr>
        <p:spPr>
          <a:xfrm>
            <a:off x="4820572" y="4217156"/>
            <a:ext cx="313248" cy="309578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143625" y="5428039"/>
            <a:ext cx="2514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700" i="1" dirty="0">
                <a:latin typeface="Angsana New" pitchFamily="18" charset="-34"/>
                <a:cs typeface="Angsana New" pitchFamily="18" charset="-34"/>
              </a:rPr>
              <a:t>ตารางในการเล่น</a:t>
            </a:r>
          </a:p>
          <a:p>
            <a:r>
              <a:rPr lang="th-TH" sz="1700" i="1" dirty="0">
                <a:latin typeface="Angsana New" pitchFamily="18" charset="-34"/>
                <a:cs typeface="Angsana New" pitchFamily="18" charset="-34"/>
              </a:rPr>
              <a:t>จะนับแบ่งเป็นโซนย่อย 9 โซน ดังรูป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32144" y="4233787"/>
            <a:ext cx="3202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700" i="1" dirty="0">
                <a:latin typeface="Angsana New" pitchFamily="18" charset="-34"/>
                <a:cs typeface="Angsana New" pitchFamily="18" charset="-34"/>
              </a:rPr>
              <a:t>จุดเริ่มต้นของผู้เล่นและ</a:t>
            </a:r>
            <a:r>
              <a:rPr lang="en-US" sz="1700" i="1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1600" i="1" dirty="0">
                <a:latin typeface="Angsana New" pitchFamily="18" charset="-34"/>
                <a:cs typeface="Angsana New" pitchFamily="18" charset="-34"/>
              </a:rPr>
              <a:t>People  </a:t>
            </a:r>
            <a:r>
              <a:rPr lang="th-TH" sz="1700" i="1" dirty="0">
                <a:latin typeface="Angsana New" pitchFamily="18" charset="-34"/>
                <a:cs typeface="Angsana New" pitchFamily="18" charset="-34"/>
              </a:rPr>
              <a:t>เมื่อเริ่มเกม</a:t>
            </a:r>
          </a:p>
        </p:txBody>
      </p:sp>
      <p:cxnSp>
        <p:nvCxnSpPr>
          <p:cNvPr id="46" name="Straight Arrow Connector 45"/>
          <p:cNvCxnSpPr>
            <a:stCxn id="39" idx="6"/>
          </p:cNvCxnSpPr>
          <p:nvPr/>
        </p:nvCxnSpPr>
        <p:spPr>
          <a:xfrm flipV="1">
            <a:off x="2482161" y="4371946"/>
            <a:ext cx="2242239" cy="238154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819400" y="5105400"/>
            <a:ext cx="1219200" cy="12001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51" idx="3"/>
          </p:cNvCxnSpPr>
          <p:nvPr/>
        </p:nvCxnSpPr>
        <p:spPr>
          <a:xfrm>
            <a:off x="4038600" y="5705475"/>
            <a:ext cx="685800" cy="7426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92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400" b="1" dirty="0">
                <a:solidFill>
                  <a:srgbClr val="FFC000"/>
                </a:solidFill>
                <a:latin typeface="Angsana New" pitchFamily="18" charset="-34"/>
                <a:cs typeface="Angsana New" pitchFamily="18" charset="-34"/>
              </a:rPr>
              <a:t>จัดทำโดย</a:t>
            </a:r>
            <a:endParaRPr lang="en-US" sz="4400" b="1" dirty="0">
              <a:solidFill>
                <a:srgbClr val="FFC00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Angsana New" pitchFamily="18" charset="-34"/>
                <a:cs typeface="Angsana New" pitchFamily="18" charset="-34"/>
              </a:rPr>
              <a:t>นายศรายุธ </a:t>
            </a:r>
            <a:r>
              <a:rPr lang="th-TH" sz="2400" dirty="0" err="1">
                <a:latin typeface="Angsana New" pitchFamily="18" charset="-34"/>
                <a:cs typeface="Angsana New" pitchFamily="18" charset="-34"/>
              </a:rPr>
              <a:t>เต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ชะแก้ว 	รหัสประจำตัวนักศึกษา 590510526	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Sec 002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sz="2400" dirty="0">
                <a:latin typeface="Angsana New" pitchFamily="18" charset="-34"/>
                <a:cs typeface="Angsana New" pitchFamily="18" charset="-34"/>
              </a:rPr>
              <a:t>นายณัฐชนน ต้อนรับ 	รหัสประจำตัวนักศึกษา 590510540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	Sec 002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sz="2400" dirty="0">
                <a:latin typeface="Angsana New" pitchFamily="18" charset="-34"/>
                <a:cs typeface="Angsana New" pitchFamily="18" charset="-34"/>
              </a:rPr>
              <a:t>นางสาว</a:t>
            </a:r>
            <a:r>
              <a:rPr lang="th-TH" sz="2400" dirty="0" err="1">
                <a:latin typeface="Angsana New" pitchFamily="18" charset="-34"/>
                <a:cs typeface="Angsana New" pitchFamily="18" charset="-34"/>
              </a:rPr>
              <a:t>ปวริศา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 คันธรส 	รหัสประจำตัวนักศึกษา 590510561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	Sec 001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sz="2400" dirty="0">
                <a:latin typeface="Angsana New" pitchFamily="18" charset="-34"/>
                <a:cs typeface="Angsana New" pitchFamily="18" charset="-34"/>
              </a:rPr>
              <a:t>นาย</a:t>
            </a:r>
            <a:r>
              <a:rPr lang="th-TH" sz="2400" dirty="0" err="1">
                <a:latin typeface="Angsana New" pitchFamily="18" charset="-34"/>
                <a:cs typeface="Angsana New" pitchFamily="18" charset="-34"/>
              </a:rPr>
              <a:t>ศิริพงษ์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 สุคติพันธ์ 	รหัสประจำตัวนักศึกษา 590510582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	Sec 002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sz="2400" dirty="0">
                <a:latin typeface="Angsana New" pitchFamily="18" charset="-34"/>
                <a:cs typeface="Angsana New" pitchFamily="18" charset="-34"/>
              </a:rPr>
              <a:t>นาย</a:t>
            </a:r>
            <a:r>
              <a:rPr lang="th-TH" sz="2400" dirty="0" err="1">
                <a:latin typeface="Angsana New" pitchFamily="18" charset="-34"/>
                <a:cs typeface="Angsana New" pitchFamily="18" charset="-34"/>
              </a:rPr>
              <a:t>หฤษฏ์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 สานทรายคำ 	รหัสประจำตัวนักศึกษา 590510588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	</a:t>
            </a:r>
            <a:r>
              <a:rPr lang="en-US" sz="2400">
                <a:latin typeface="Angsana New" pitchFamily="18" charset="-34"/>
                <a:cs typeface="Angsana New" pitchFamily="18" charset="-34"/>
              </a:rPr>
              <a:t>Sec 002</a:t>
            </a:r>
            <a:endParaRPr lang="en-US" sz="2400" dirty="0">
              <a:latin typeface="Angsana New" pitchFamily="18" charset="-34"/>
              <a:cs typeface="Angsana New" pitchFamily="18" charset="-34"/>
            </a:endParaRPr>
          </a:p>
          <a:p>
            <a:endParaRPr lang="en-US" sz="2400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69213519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392</TotalTime>
  <Words>830</Words>
  <Application>Microsoft Office PowerPoint</Application>
  <PresentationFormat>On-screen Show (4:3)</PresentationFormat>
  <Paragraphs>129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Angsana New</vt:lpstr>
      <vt:lpstr>ArcadeClassic</vt:lpstr>
      <vt:lpstr>Arial</vt:lpstr>
      <vt:lpstr>Arial Narrow</vt:lpstr>
      <vt:lpstr>Superspace Regular</vt:lpstr>
      <vt:lpstr>ZoodHarit8Bit</vt:lpstr>
      <vt:lpstr>Horizon</vt:lpstr>
      <vt:lpstr>Project  204113</vt:lpstr>
      <vt:lpstr>Introduction</vt:lpstr>
      <vt:lpstr>Police</vt:lpstr>
      <vt:lpstr>Thief</vt:lpstr>
      <vt:lpstr>People</vt:lpstr>
      <vt:lpstr>Police’s Items</vt:lpstr>
      <vt:lpstr>Thief’s Items</vt:lpstr>
      <vt:lpstr>PowerPoint Presentation</vt:lpstr>
      <vt:lpstr>จัดทำโดย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204113</dc:title>
  <dc:creator>5559</dc:creator>
  <cp:lastModifiedBy>ณัฐชนน ต้อนรับ</cp:lastModifiedBy>
  <cp:revision>132</cp:revision>
  <dcterms:created xsi:type="dcterms:W3CDTF">2017-04-22T15:11:40Z</dcterms:created>
  <dcterms:modified xsi:type="dcterms:W3CDTF">2017-04-24T20:15:47Z</dcterms:modified>
</cp:coreProperties>
</file>