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8" r:id="rId5"/>
    <p:sldId id="261" r:id="rId6"/>
    <p:sldId id="263" r:id="rId7"/>
    <p:sldId id="259" r:id="rId8"/>
    <p:sldId id="262" r:id="rId9"/>
    <p:sldId id="265" r:id="rId10"/>
    <p:sldId id="266" r:id="rId11"/>
    <p:sldId id="264" r:id="rId12"/>
    <p:sldId id="268" r:id="rId13"/>
    <p:sldId id="269" r:id="rId14"/>
    <p:sldId id="26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887" y="3200400"/>
            <a:ext cx="9144000" cy="2667000"/>
          </a:xfrm>
        </p:spPr>
        <p:txBody>
          <a:bodyPr/>
          <a:lstStyle/>
          <a:p>
            <a:r>
              <a:rPr lang="en-US" dirty="0" smtClean="0"/>
              <a:t>Conflict Theory</a:t>
            </a:r>
            <a:endParaRPr lang="en-US" dirty="0"/>
          </a:p>
        </p:txBody>
      </p:sp>
      <p:pic>
        <p:nvPicPr>
          <p:cNvPr id="1026" name="Picture 2" descr="Image result for french r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109219"/>
            <a:ext cx="11506200" cy="44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pPr lvl="1"/>
            <a:r>
              <a:rPr lang="en-US" dirty="0" smtClean="0"/>
              <a:t>Norms</a:t>
            </a:r>
          </a:p>
          <a:p>
            <a:pPr lvl="1"/>
            <a:r>
              <a:rPr lang="en-US" dirty="0" smtClean="0"/>
              <a:t>Customs</a:t>
            </a:r>
          </a:p>
          <a:p>
            <a:pPr lvl="1"/>
            <a:r>
              <a:rPr lang="en-US" dirty="0" smtClean="0"/>
              <a:t>Traditions</a:t>
            </a:r>
          </a:p>
          <a:p>
            <a:r>
              <a:rPr lang="en-US" dirty="0" smtClean="0"/>
              <a:t>White racism</a:t>
            </a:r>
          </a:p>
          <a:p>
            <a:pPr lvl="1"/>
            <a:r>
              <a:rPr lang="en-US" dirty="0" smtClean="0"/>
              <a:t>Taught to be racist</a:t>
            </a:r>
          </a:p>
          <a:p>
            <a:r>
              <a:rPr lang="en-US" dirty="0" smtClean="0"/>
              <a:t>Black underclass</a:t>
            </a:r>
          </a:p>
          <a:p>
            <a:pPr lvl="1"/>
            <a:r>
              <a:rPr lang="en-US" dirty="0" smtClean="0"/>
              <a:t>Told </a:t>
            </a:r>
            <a:r>
              <a:rPr lang="en-US" smtClean="0"/>
              <a:t>not expect better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 descr="Image result for jim crow white protes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2057400"/>
            <a:ext cx="7318298" cy="457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Tsarist Russia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7152"/>
          </a:xfrm>
        </p:spPr>
        <p:txBody>
          <a:bodyPr/>
          <a:lstStyle/>
          <a:p>
            <a:r>
              <a:rPr lang="en-US" dirty="0" smtClean="0"/>
              <a:t>Tsar Nicholas II</a:t>
            </a:r>
          </a:p>
          <a:p>
            <a:pPr lvl="1"/>
            <a:r>
              <a:rPr lang="en-US" dirty="0" smtClean="0"/>
              <a:t>Autocrat (all power)</a:t>
            </a:r>
          </a:p>
          <a:p>
            <a:pPr lvl="1"/>
            <a:r>
              <a:rPr lang="en-US" dirty="0" smtClean="0"/>
              <a:t>Conservative (against change), backwards</a:t>
            </a:r>
          </a:p>
          <a:p>
            <a:r>
              <a:rPr lang="en-US" dirty="0" smtClean="0"/>
              <a:t>Peasant Conditions</a:t>
            </a:r>
          </a:p>
          <a:p>
            <a:pPr lvl="1"/>
            <a:r>
              <a:rPr lang="en-US" dirty="0" smtClean="0"/>
              <a:t>Serfs emancipated 1861</a:t>
            </a:r>
          </a:p>
          <a:p>
            <a:pPr lvl="1"/>
            <a:r>
              <a:rPr lang="en-US" dirty="0" smtClean="0"/>
              <a:t>No land, pay to farm land</a:t>
            </a:r>
          </a:p>
          <a:p>
            <a:r>
              <a:rPr lang="en-US" dirty="0" smtClean="0"/>
              <a:t>Worker Conditions</a:t>
            </a:r>
          </a:p>
          <a:p>
            <a:pPr lvl="1"/>
            <a:r>
              <a:rPr lang="en-US" dirty="0" smtClean="0"/>
              <a:t>10+ hour days, 6 days/week</a:t>
            </a:r>
          </a:p>
          <a:p>
            <a:pPr lvl="1"/>
            <a:r>
              <a:rPr lang="en-US" dirty="0" smtClean="0"/>
              <a:t>Low wages, dangerous work</a:t>
            </a:r>
          </a:p>
          <a:p>
            <a:r>
              <a:rPr lang="en-US" dirty="0" smtClean="0"/>
              <a:t>Oppression</a:t>
            </a:r>
          </a:p>
          <a:p>
            <a:pPr lvl="1"/>
            <a:r>
              <a:rPr lang="en-US" dirty="0" smtClean="0"/>
              <a:t>Tsar’s police shoot protestors</a:t>
            </a:r>
          </a:p>
          <a:p>
            <a:endParaRPr lang="en-US" dirty="0"/>
          </a:p>
        </p:txBody>
      </p:sp>
      <p:pic>
        <p:nvPicPr>
          <p:cNvPr id="1026" name="Picture 2" descr="Image result for tsar nicholas 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274638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ttleship potemkin odessa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341667"/>
            <a:ext cx="5715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1917 – The Russian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 1917 – Tsar overthrown</a:t>
            </a:r>
          </a:p>
          <a:p>
            <a:r>
              <a:rPr lang="en-US" dirty="0" smtClean="0"/>
              <a:t>Oct 1917 – Bolsheviks take power</a:t>
            </a:r>
          </a:p>
          <a:p>
            <a:r>
              <a:rPr lang="en-US" dirty="0" smtClean="0"/>
              <a:t>Led by</a:t>
            </a:r>
          </a:p>
          <a:p>
            <a:pPr lvl="1"/>
            <a:r>
              <a:rPr lang="en-US" dirty="0" smtClean="0"/>
              <a:t>Vladimir I. Lenin</a:t>
            </a:r>
          </a:p>
          <a:p>
            <a:pPr lvl="1"/>
            <a:r>
              <a:rPr lang="en-US" dirty="0" smtClean="0"/>
              <a:t>Leon Trotsky</a:t>
            </a:r>
          </a:p>
          <a:p>
            <a:pPr lvl="1"/>
            <a:r>
              <a:rPr lang="en-US" dirty="0" smtClean="0"/>
              <a:t>Joseph Stalin</a:t>
            </a:r>
          </a:p>
          <a:p>
            <a:r>
              <a:rPr lang="en-US" dirty="0" smtClean="0"/>
              <a:t>Communism</a:t>
            </a:r>
          </a:p>
          <a:p>
            <a:pPr lvl="1"/>
            <a:r>
              <a:rPr lang="en-US" dirty="0" smtClean="0"/>
              <a:t>Means of production owned by the community</a:t>
            </a:r>
          </a:p>
          <a:p>
            <a:pPr lvl="1"/>
            <a:r>
              <a:rPr lang="en-US" dirty="0" smtClean="0"/>
              <a:t>Egalitarian – no class, no money, no state</a:t>
            </a:r>
          </a:p>
          <a:p>
            <a:pPr lvl="1"/>
            <a:r>
              <a:rPr lang="en-US" dirty="0" smtClean="0"/>
              <a:t>In Russia: Dictatorship of the Proletariat</a:t>
            </a:r>
            <a:endParaRPr lang="en-US" dirty="0"/>
          </a:p>
        </p:txBody>
      </p:sp>
      <p:pic>
        <p:nvPicPr>
          <p:cNvPr id="4" name="Picture 4" descr="Image result for vladimir len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02" y="94971"/>
            <a:ext cx="2362003" cy="295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leon trot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260690"/>
            <a:ext cx="2293153" cy="29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josef sta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8" y="3733800"/>
            <a:ext cx="1977737" cy="29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7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Russia After the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Communism</a:t>
            </a:r>
          </a:p>
          <a:p>
            <a:pPr lvl="1"/>
            <a:r>
              <a:rPr lang="en-US" dirty="0" smtClean="0"/>
              <a:t>Dictatorship of the Proletariat (workers)</a:t>
            </a:r>
          </a:p>
          <a:p>
            <a:pPr lvl="1"/>
            <a:r>
              <a:rPr lang="en-US" dirty="0" smtClean="0"/>
              <a:t>Collectivization</a:t>
            </a:r>
          </a:p>
          <a:p>
            <a:pPr lvl="1"/>
            <a:r>
              <a:rPr lang="en-US" dirty="0" smtClean="0"/>
              <a:t>Industrialization</a:t>
            </a:r>
          </a:p>
          <a:p>
            <a:r>
              <a:rPr lang="en-US" dirty="0" smtClean="0"/>
              <a:t>Stalin</a:t>
            </a:r>
          </a:p>
          <a:p>
            <a:pPr lvl="1"/>
            <a:r>
              <a:rPr lang="en-US" dirty="0" smtClean="0"/>
              <a:t>Succeeds Lenin after his death in 1924</a:t>
            </a:r>
          </a:p>
          <a:p>
            <a:pPr lvl="1"/>
            <a:r>
              <a:rPr lang="en-US" dirty="0" smtClean="0"/>
              <a:t>Great Terror</a:t>
            </a:r>
          </a:p>
          <a:p>
            <a:r>
              <a:rPr lang="en-US" dirty="0" smtClean="0"/>
              <a:t>Oppression</a:t>
            </a:r>
          </a:p>
          <a:p>
            <a:pPr lvl="1"/>
            <a:r>
              <a:rPr lang="en-US" dirty="0" smtClean="0"/>
              <a:t>Trotsky murdered in Exile</a:t>
            </a:r>
          </a:p>
          <a:p>
            <a:pPr lvl="1"/>
            <a:r>
              <a:rPr lang="en-US" dirty="0" smtClean="0"/>
              <a:t>Show Trials</a:t>
            </a:r>
          </a:p>
          <a:p>
            <a:pPr lvl="1"/>
            <a:r>
              <a:rPr lang="en-US" dirty="0" smtClean="0"/>
              <a:t>Censorship</a:t>
            </a:r>
          </a:p>
          <a:p>
            <a:pPr lvl="1"/>
            <a:r>
              <a:rPr lang="en-US" dirty="0" smtClean="0"/>
              <a:t>Gulags</a:t>
            </a:r>
            <a:endParaRPr lang="en-US" dirty="0"/>
          </a:p>
        </p:txBody>
      </p:sp>
      <p:pic>
        <p:nvPicPr>
          <p:cNvPr id="3074" name="Picture 2" descr="https://upload.wikimedia.org/wikipedia/en/7/72/8mar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3697414"/>
            <a:ext cx="2057400" cy="299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ussia worker propag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1" y="3640415"/>
            <a:ext cx="1966733" cy="30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talin len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0" y="1337297"/>
            <a:ext cx="4195763" cy="23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avrentiy Beria (close-up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4904532"/>
            <a:ext cx="1189842" cy="16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1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Marx</a:t>
            </a:r>
          </a:p>
          <a:p>
            <a:pPr lvl="1"/>
            <a:r>
              <a:rPr lang="en-US" dirty="0" smtClean="0"/>
              <a:t>German philosopher and economist</a:t>
            </a:r>
          </a:p>
          <a:p>
            <a:pPr lvl="1"/>
            <a:r>
              <a:rPr lang="en-US" dirty="0" smtClean="0"/>
              <a:t>Father of conflict theory</a:t>
            </a:r>
          </a:p>
          <a:p>
            <a:r>
              <a:rPr lang="en-US" dirty="0" smtClean="0"/>
              <a:t>Marxism</a:t>
            </a:r>
          </a:p>
          <a:p>
            <a:pPr lvl="1"/>
            <a:r>
              <a:rPr lang="en-US" dirty="0" smtClean="0"/>
              <a:t>Theories of Karl Marx (and Friedrich Engels)</a:t>
            </a:r>
          </a:p>
          <a:p>
            <a:pPr lvl="1"/>
            <a:r>
              <a:rPr lang="en-US" dirty="0" smtClean="0"/>
              <a:t>Society developed through four stages</a:t>
            </a:r>
          </a:p>
          <a:p>
            <a:pPr lvl="2"/>
            <a:r>
              <a:rPr lang="en-US" dirty="0" smtClean="0"/>
              <a:t>Primitive Communism</a:t>
            </a:r>
          </a:p>
          <a:p>
            <a:pPr lvl="2"/>
            <a:r>
              <a:rPr lang="en-US" dirty="0" smtClean="0"/>
              <a:t>Ancient Society</a:t>
            </a:r>
          </a:p>
          <a:p>
            <a:pPr lvl="2"/>
            <a:r>
              <a:rPr lang="en-US" dirty="0" smtClean="0"/>
              <a:t>Feudal Society</a:t>
            </a:r>
          </a:p>
          <a:p>
            <a:pPr lvl="2"/>
            <a:r>
              <a:rPr lang="en-US" dirty="0" smtClean="0"/>
              <a:t>Capitalist Society</a:t>
            </a:r>
          </a:p>
          <a:p>
            <a:pPr lvl="1"/>
            <a:r>
              <a:rPr lang="en-US" dirty="0" smtClean="0"/>
              <a:t>All of human history is a result of conflict between different classes</a:t>
            </a:r>
            <a:endParaRPr lang="en-US" dirty="0"/>
          </a:p>
        </p:txBody>
      </p:sp>
      <p:pic>
        <p:nvPicPr>
          <p:cNvPr id="2054" name="Picture 6" descr="Karl Marx 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158" y="274638"/>
            <a:ext cx="2491105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9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“The </a:t>
            </a:r>
            <a:r>
              <a:rPr lang="en-US" sz="4000" dirty="0"/>
              <a:t>history of all hitherto existing society is the history of class struggles. Freeman and slave, patrician and plebeian, lord and serf, guild-master and journeyman, in a word, oppressor and oppressed, stood in constant opposition to one another, carried on an uninterrupted, now hidden, now open fight, a fight that each time ended, either in a revolutionary re-constitution of society at large, or in the common ruin of the contending classes</a:t>
            </a:r>
            <a:r>
              <a:rPr lang="en-US" sz="4000" dirty="0" smtClean="0"/>
              <a:t>.”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96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033586"/>
            <a:ext cx="6857998" cy="4138613"/>
          </a:xfrm>
        </p:spPr>
        <p:txBody>
          <a:bodyPr/>
          <a:lstStyle/>
          <a:p>
            <a:r>
              <a:rPr lang="en-US" dirty="0" smtClean="0"/>
              <a:t>Individuals and groups interact on the basis of </a:t>
            </a:r>
            <a:r>
              <a:rPr lang="en-US" u="sng" dirty="0" smtClean="0"/>
              <a:t>conflict</a:t>
            </a:r>
            <a:r>
              <a:rPr lang="en-US" dirty="0" smtClean="0"/>
              <a:t>, not </a:t>
            </a:r>
            <a:r>
              <a:rPr lang="en-US" u="sng" dirty="0" smtClean="0"/>
              <a:t>consensus</a:t>
            </a:r>
          </a:p>
          <a:p>
            <a:r>
              <a:rPr lang="en-US" dirty="0" smtClean="0"/>
              <a:t>As a result of conflict different groups will have different levels of material and non-material resources</a:t>
            </a:r>
          </a:p>
          <a:p>
            <a:r>
              <a:rPr lang="en-US" dirty="0" smtClean="0"/>
              <a:t>More powerful groups will use their power and wealth to </a:t>
            </a:r>
            <a:r>
              <a:rPr lang="en-US" u="sng" dirty="0" smtClean="0"/>
              <a:t>exploit</a:t>
            </a:r>
            <a:r>
              <a:rPr lang="en-US" dirty="0" smtClean="0"/>
              <a:t> the poor and powerless</a:t>
            </a:r>
            <a:endParaRPr lang="en-US" dirty="0"/>
          </a:p>
        </p:txBody>
      </p:sp>
      <p:pic>
        <p:nvPicPr>
          <p:cNvPr id="3074" name="Picture 2" descr="Image result for french revolution 3 e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752599"/>
            <a:ext cx="3962400" cy="49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Inequality</a:t>
            </a:r>
            <a:r>
              <a:rPr lang="en-US" dirty="0" smtClean="0"/>
              <a:t> in society </a:t>
            </a:r>
            <a:r>
              <a:rPr lang="en-US" b="1" dirty="0" smtClean="0"/>
              <a:t>produces conflict</a:t>
            </a:r>
            <a:r>
              <a:rPr lang="en-US" dirty="0" smtClean="0"/>
              <a:t>, not order and consensus</a:t>
            </a:r>
          </a:p>
          <a:p>
            <a:pPr lvl="1"/>
            <a:r>
              <a:rPr lang="en-US" dirty="0" smtClean="0"/>
              <a:t>Must result in a change of relations</a:t>
            </a:r>
          </a:p>
          <a:p>
            <a:r>
              <a:rPr lang="en-US" dirty="0" smtClean="0"/>
              <a:t>The disadvantaged (poor &amp; powerless) have interests </a:t>
            </a:r>
            <a:r>
              <a:rPr lang="en-US" b="1" dirty="0" smtClean="0"/>
              <a:t>against</a:t>
            </a:r>
            <a:r>
              <a:rPr lang="en-US" dirty="0" smtClean="0"/>
              <a:t> the </a:t>
            </a:r>
            <a:r>
              <a:rPr lang="en-US" u="sng" dirty="0" smtClean="0"/>
              <a:t>status quo</a:t>
            </a:r>
          </a:p>
          <a:p>
            <a:pPr lvl="1"/>
            <a:r>
              <a:rPr lang="en-US" dirty="0" smtClean="0"/>
              <a:t>are agents of change</a:t>
            </a:r>
          </a:p>
          <a:p>
            <a:r>
              <a:rPr lang="en-US" dirty="0" smtClean="0"/>
              <a:t>Their </a:t>
            </a:r>
            <a:r>
              <a:rPr lang="en-US" b="1" dirty="0" smtClean="0"/>
              <a:t>potential is limited </a:t>
            </a:r>
            <a:r>
              <a:rPr lang="en-US" dirty="0" smtClean="0"/>
              <a:t>by </a:t>
            </a:r>
            <a:r>
              <a:rPr lang="en-US" u="sng" dirty="0" smtClean="0"/>
              <a:t>exploitation</a:t>
            </a:r>
            <a:r>
              <a:rPr lang="en-US" dirty="0" smtClean="0"/>
              <a:t> and </a:t>
            </a:r>
            <a:r>
              <a:rPr lang="en-US" u="sng" dirty="0" smtClean="0"/>
              <a:t>oppression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state serves the interests of the elite</a:t>
            </a:r>
            <a:r>
              <a:rPr lang="en-US" dirty="0" smtClean="0"/>
              <a:t>, not everyone</a:t>
            </a:r>
          </a:p>
          <a:p>
            <a:pPr lvl="1"/>
            <a:r>
              <a:rPr lang="en-US" dirty="0" smtClean="0"/>
              <a:t>Institutions help </a:t>
            </a:r>
            <a:r>
              <a:rPr lang="en-US" b="1" dirty="0" smtClean="0"/>
              <a:t>maintain the status quo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no consensus </a:t>
            </a:r>
            <a:r>
              <a:rPr lang="en-US" dirty="0" smtClean="0"/>
              <a:t>(no cultural, religious, or legal agreement)</a:t>
            </a:r>
            <a:endParaRPr lang="en-US" b="1" dirty="0" smtClean="0"/>
          </a:p>
          <a:p>
            <a:pPr lvl="1"/>
            <a:r>
              <a:rPr lang="en-US" dirty="0" smtClean="0"/>
              <a:t>The elite force their ideas on the less powerful</a:t>
            </a:r>
          </a:p>
          <a:p>
            <a:pPr lvl="1"/>
            <a:r>
              <a:rPr lang="en-US" dirty="0" smtClean="0"/>
              <a:t>Their ideology serves their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Hindu Caste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7412" y="1752600"/>
            <a:ext cx="4648200" cy="4707400"/>
          </a:xfrm>
        </p:spPr>
        <p:txBody>
          <a:bodyPr/>
          <a:lstStyle/>
          <a:p>
            <a:r>
              <a:rPr lang="en-US" dirty="0" smtClean="0"/>
              <a:t>Inequality</a:t>
            </a:r>
          </a:p>
          <a:p>
            <a:pPr lvl="1"/>
            <a:r>
              <a:rPr lang="en-US" dirty="0" smtClean="0"/>
              <a:t>Power and wealth concentrated in higher castes</a:t>
            </a:r>
          </a:p>
          <a:p>
            <a:pPr lvl="1"/>
            <a:r>
              <a:rPr lang="en-US" dirty="0" smtClean="0"/>
              <a:t>Lower castes exploited</a:t>
            </a:r>
          </a:p>
          <a:p>
            <a:pPr lvl="2"/>
            <a:r>
              <a:rPr lang="en-US" dirty="0" smtClean="0"/>
              <a:t>Cannot fulfill potential</a:t>
            </a:r>
          </a:p>
          <a:p>
            <a:r>
              <a:rPr lang="en-US" dirty="0" smtClean="0"/>
              <a:t>No Consensus</a:t>
            </a:r>
          </a:p>
          <a:p>
            <a:pPr lvl="1"/>
            <a:r>
              <a:rPr lang="en-US" dirty="0" smtClean="0"/>
              <a:t>Social structure and state serve the interests of the elite</a:t>
            </a:r>
          </a:p>
          <a:p>
            <a:r>
              <a:rPr lang="en-US" dirty="0" smtClean="0"/>
              <a:t>Change in relations</a:t>
            </a:r>
          </a:p>
          <a:p>
            <a:pPr lvl="1"/>
            <a:r>
              <a:rPr lang="en-US" dirty="0" smtClean="0"/>
              <a:t>Lower classes have interests against the status quo</a:t>
            </a:r>
          </a:p>
        </p:txBody>
      </p:sp>
      <p:pic>
        <p:nvPicPr>
          <p:cNvPr id="4" name="Picture 2" descr="Image result for hindu cast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29" y="1617199"/>
            <a:ext cx="5597632" cy="48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– a serious disagreement (usually a long one)</a:t>
            </a:r>
          </a:p>
          <a:p>
            <a:r>
              <a:rPr lang="en-US" dirty="0" smtClean="0"/>
              <a:t>Inequality – lack of equality (not equal)</a:t>
            </a:r>
          </a:p>
          <a:p>
            <a:r>
              <a:rPr lang="en-US" dirty="0" smtClean="0"/>
              <a:t>Consensus – general agreement (everyone agrees)</a:t>
            </a:r>
          </a:p>
          <a:p>
            <a:r>
              <a:rPr lang="en-US" dirty="0" smtClean="0"/>
              <a:t>Status Quo – the way things are now</a:t>
            </a:r>
          </a:p>
          <a:p>
            <a:r>
              <a:rPr lang="en-US" dirty="0" smtClean="0"/>
              <a:t>Exploitation – unfair treatment in order to benefit from their work</a:t>
            </a:r>
          </a:p>
          <a:p>
            <a:r>
              <a:rPr lang="en-US" dirty="0" smtClean="0"/>
              <a:t>Oppression – long term cruel or unjust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Race in the South (USA)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4999"/>
            <a:ext cx="9448798" cy="4814163"/>
          </a:xfrm>
        </p:spPr>
        <p:txBody>
          <a:bodyPr>
            <a:normAutofit/>
          </a:bodyPr>
          <a:lstStyle/>
          <a:p>
            <a:r>
              <a:rPr lang="en-US" dirty="0" smtClean="0"/>
              <a:t>History:	</a:t>
            </a:r>
          </a:p>
          <a:p>
            <a:pPr lvl="1"/>
            <a:r>
              <a:rPr lang="en-US" dirty="0" smtClean="0"/>
              <a:t>African slaves in the southern states of the USA freed during Civil War (1861-1865)</a:t>
            </a:r>
          </a:p>
          <a:p>
            <a:pPr lvl="1"/>
            <a:r>
              <a:rPr lang="en-US" dirty="0" smtClean="0"/>
              <a:t>Had been brutally exploited by white slaveholders (cotton, tobacco, other crops)</a:t>
            </a:r>
          </a:p>
          <a:p>
            <a:pPr lvl="1"/>
            <a:r>
              <a:rPr lang="en-US" dirty="0" smtClean="0"/>
              <a:t>Political, Civil, Economic, Social equality denied them after the war</a:t>
            </a:r>
          </a:p>
          <a:p>
            <a:r>
              <a:rPr lang="en-US" dirty="0" smtClean="0"/>
              <a:t>Inequality</a:t>
            </a:r>
          </a:p>
          <a:p>
            <a:pPr lvl="1"/>
            <a:r>
              <a:rPr lang="en-US" dirty="0" smtClean="0"/>
              <a:t>Power and wealth controlled by whites</a:t>
            </a:r>
          </a:p>
          <a:p>
            <a:r>
              <a:rPr lang="en-US" dirty="0" smtClean="0"/>
              <a:t>Exploitation</a:t>
            </a:r>
          </a:p>
          <a:p>
            <a:pPr lvl="1"/>
            <a:r>
              <a:rPr lang="en-US" dirty="0" smtClean="0"/>
              <a:t>Black labor exploited by whites</a:t>
            </a:r>
          </a:p>
          <a:p>
            <a:r>
              <a:rPr lang="en-US" dirty="0" smtClean="0"/>
              <a:t>Oppression</a:t>
            </a:r>
          </a:p>
          <a:p>
            <a:pPr lvl="1"/>
            <a:r>
              <a:rPr lang="en-US" dirty="0" smtClean="0"/>
              <a:t>Violence against blacks</a:t>
            </a:r>
          </a:p>
          <a:p>
            <a:r>
              <a:rPr lang="en-US" dirty="0" smtClean="0"/>
              <a:t>Potential Limited</a:t>
            </a:r>
          </a:p>
          <a:p>
            <a:endParaRPr lang="en-US" dirty="0" smtClean="0"/>
          </a:p>
        </p:txBody>
      </p:sp>
      <p:pic>
        <p:nvPicPr>
          <p:cNvPr id="4098" name="Picture 2" descr="Image result for jim c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3429000"/>
            <a:ext cx="5848350" cy="32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6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Institutions and White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4691063"/>
          </a:xfrm>
        </p:spPr>
        <p:txBody>
          <a:bodyPr>
            <a:normAutofit/>
          </a:bodyPr>
          <a:lstStyle/>
          <a:p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/>
              <a:t>Black voters suppressed</a:t>
            </a:r>
          </a:p>
          <a:p>
            <a:pPr lvl="2"/>
            <a:r>
              <a:rPr lang="en-US" dirty="0"/>
              <a:t>Literacy tests, poll taxes</a:t>
            </a:r>
          </a:p>
          <a:p>
            <a:pPr lvl="1"/>
            <a:r>
              <a:rPr lang="en-US" dirty="0" smtClean="0"/>
              <a:t>Government dominated by whites</a:t>
            </a:r>
            <a:endParaRPr lang="en-US" dirty="0"/>
          </a:p>
          <a:p>
            <a:r>
              <a:rPr lang="en-US" dirty="0" smtClean="0"/>
              <a:t>Law</a:t>
            </a:r>
            <a:endParaRPr lang="en-US" dirty="0"/>
          </a:p>
          <a:p>
            <a:pPr lvl="1"/>
            <a:r>
              <a:rPr lang="en-US" dirty="0"/>
              <a:t>Jim Crow laws</a:t>
            </a:r>
          </a:p>
          <a:p>
            <a:pPr lvl="1"/>
            <a:r>
              <a:rPr lang="en-US" dirty="0"/>
              <a:t>Racial </a:t>
            </a:r>
            <a:r>
              <a:rPr lang="en-US" dirty="0" smtClean="0"/>
              <a:t>segregation</a:t>
            </a:r>
          </a:p>
          <a:p>
            <a:pPr lvl="1"/>
            <a:r>
              <a:rPr lang="en-US" dirty="0" smtClean="0"/>
              <a:t>Biased legal system</a:t>
            </a:r>
          </a:p>
          <a:p>
            <a:pPr lvl="2"/>
            <a:r>
              <a:rPr lang="en-US" dirty="0" smtClean="0"/>
              <a:t>All-white juries</a:t>
            </a:r>
          </a:p>
          <a:p>
            <a:r>
              <a:rPr lang="en-US" dirty="0" smtClean="0"/>
              <a:t>Police</a:t>
            </a:r>
          </a:p>
          <a:p>
            <a:pPr lvl="1"/>
            <a:r>
              <a:rPr lang="en-US" dirty="0" smtClean="0"/>
              <a:t>Tool of oppression</a:t>
            </a:r>
          </a:p>
          <a:p>
            <a:pPr lvl="1"/>
            <a:r>
              <a:rPr lang="en-US" dirty="0" smtClean="0"/>
              <a:t>Lynching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jim c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743200"/>
            <a:ext cx="5341153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jim c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74637"/>
            <a:ext cx="3429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jim crow whites on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14" y="1295400"/>
            <a:ext cx="3254348" cy="13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3334</TotalTime>
  <Words>563</Words>
  <Application>Microsoft Office PowerPoint</Application>
  <PresentationFormat>Custom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Conflict Theory</vt:lpstr>
      <vt:lpstr>Conflict Theory</vt:lpstr>
      <vt:lpstr>Marx</vt:lpstr>
      <vt:lpstr>Conflict Theory</vt:lpstr>
      <vt:lpstr>Basic Ideas</vt:lpstr>
      <vt:lpstr>Example: Hindu Caste System</vt:lpstr>
      <vt:lpstr>Vocabulary</vt:lpstr>
      <vt:lpstr>Case Study: Race in the South (USA)</vt:lpstr>
      <vt:lpstr>Institutions and White Power</vt:lpstr>
      <vt:lpstr>Culture</vt:lpstr>
      <vt:lpstr>Tsarist Russia</vt:lpstr>
      <vt:lpstr>1917 – The Russian Revolution</vt:lpstr>
      <vt:lpstr>Russia After the Revolution</vt:lpstr>
      <vt:lpstr>Animal Farm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Theory</dc:title>
  <dc:creator>Fresh</dc:creator>
  <cp:lastModifiedBy>Fresh</cp:lastModifiedBy>
  <cp:revision>22</cp:revision>
  <dcterms:created xsi:type="dcterms:W3CDTF">2019-06-05T03:49:26Z</dcterms:created>
  <dcterms:modified xsi:type="dcterms:W3CDTF">2019-06-14T04:53:18Z</dcterms:modified>
</cp:coreProperties>
</file>