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7" r:id="rId4"/>
    <p:sldId id="265" r:id="rId5"/>
    <p:sldId id="269" r:id="rId6"/>
    <p:sldId id="259" r:id="rId7"/>
    <p:sldId id="266" r:id="rId8"/>
    <p:sldId id="261" r:id="rId9"/>
    <p:sldId id="263" r:id="rId10"/>
    <p:sldId id="262" r:id="rId11"/>
    <p:sldId id="268" r:id="rId12"/>
    <p:sldId id="271" r:id="rId13"/>
    <p:sldId id="257" r:id="rId14"/>
    <p:sldId id="273" r:id="rId15"/>
    <p:sldId id="272" r:id="rId16"/>
    <p:sldId id="270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5/23/2019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exas chainsaw massacre 19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381000"/>
            <a:ext cx="10668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45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533400"/>
            <a:ext cx="8296275" cy="588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63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What controls how we behave in society? Institutions!</a:t>
            </a:r>
          </a:p>
          <a:p>
            <a:pPr lvl="1"/>
            <a:r>
              <a:rPr lang="en-US" dirty="0" smtClean="0"/>
              <a:t>Institutions can be anything that controls behavior in society</a:t>
            </a:r>
          </a:p>
          <a:p>
            <a:pPr lvl="1"/>
            <a:r>
              <a:rPr lang="en-US" dirty="0" smtClean="0"/>
              <a:t>They can be formal or informal</a:t>
            </a:r>
          </a:p>
          <a:p>
            <a:r>
              <a:rPr lang="en-US" dirty="0" smtClean="0"/>
              <a:t>Institutions:</a:t>
            </a:r>
          </a:p>
          <a:p>
            <a:pPr lvl="1"/>
            <a:r>
              <a:rPr lang="en-US" dirty="0" smtClean="0"/>
              <a:t>Law</a:t>
            </a:r>
          </a:p>
          <a:p>
            <a:pPr lvl="1"/>
            <a:r>
              <a:rPr lang="en-US" dirty="0" smtClean="0"/>
              <a:t>Family</a:t>
            </a:r>
          </a:p>
          <a:p>
            <a:pPr lvl="1"/>
            <a:r>
              <a:rPr lang="en-US" dirty="0" smtClean="0"/>
              <a:t>Religion</a:t>
            </a:r>
          </a:p>
          <a:p>
            <a:pPr lvl="1"/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Family</a:t>
            </a:r>
          </a:p>
          <a:p>
            <a:pPr lvl="1"/>
            <a:r>
              <a:rPr lang="en-US" dirty="0" smtClean="0"/>
              <a:t>Peer Groups</a:t>
            </a:r>
          </a:p>
          <a:p>
            <a:pPr lvl="1"/>
            <a:r>
              <a:rPr lang="en-US" dirty="0" smtClean="0"/>
              <a:t>Economic Systems</a:t>
            </a:r>
          </a:p>
          <a:p>
            <a:pPr lvl="1"/>
            <a:r>
              <a:rPr lang="en-US" dirty="0" smtClean="0"/>
              <a:t>Mass Media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6812" y="4259151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Customs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Norms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Traditions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15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905000"/>
            <a:ext cx="38862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Norm – beliefs about how we should behave (what is acceptable and what is not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Examples:</a:t>
            </a:r>
          </a:p>
          <a:p>
            <a:pPr marL="274320" lvl="1" indent="0">
              <a:buNone/>
            </a:pPr>
            <a:r>
              <a:rPr lang="en-US" dirty="0" smtClean="0"/>
              <a:t>+ Shaking hands/</a:t>
            </a:r>
            <a:r>
              <a:rPr lang="en-US" dirty="0" err="1" smtClean="0"/>
              <a:t>Wai</a:t>
            </a:r>
            <a:r>
              <a:rPr lang="en-US" dirty="0" smtClean="0"/>
              <a:t>, Please &amp; Thank You, washing, wearing clothes</a:t>
            </a:r>
          </a:p>
          <a:p>
            <a:pPr marL="274320" lvl="1" indent="0">
              <a:buNone/>
            </a:pPr>
            <a:r>
              <a:rPr lang="en-US" dirty="0" smtClean="0"/>
              <a:t>- Cursing in public, cutting in line, talking to yourself, murder</a:t>
            </a:r>
            <a:endParaRPr lang="en-US" dirty="0"/>
          </a:p>
          <a:p>
            <a:r>
              <a:rPr lang="en-US" dirty="0" smtClean="0"/>
              <a:t>Can be enforced formally or informally</a:t>
            </a:r>
          </a:p>
          <a:p>
            <a:pPr lvl="1"/>
            <a:r>
              <a:rPr lang="en-US" dirty="0" smtClean="0"/>
              <a:t>Formally by the police and legal system</a:t>
            </a:r>
          </a:p>
          <a:p>
            <a:pPr lvl="1"/>
            <a:r>
              <a:rPr lang="en-US" dirty="0" smtClean="0"/>
              <a:t>Informally by peers</a:t>
            </a:r>
          </a:p>
          <a:p>
            <a:pPr lvl="2"/>
            <a:r>
              <a:rPr lang="en-US" dirty="0" smtClean="0"/>
              <a:t>Reward or Punish</a:t>
            </a:r>
            <a:endParaRPr lang="en-US" dirty="0"/>
          </a:p>
        </p:txBody>
      </p:sp>
      <p:pic>
        <p:nvPicPr>
          <p:cNvPr id="1026" name="Picture 2" descr="Image result for social no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1752600"/>
            <a:ext cx="73152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78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Conformity and Deviance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Conform</a:t>
            </a:r>
          </a:p>
          <a:p>
            <a:pPr lvl="1"/>
            <a:r>
              <a:rPr lang="en-US" dirty="0" smtClean="0"/>
              <a:t>To behave in a socially accepted manner</a:t>
            </a:r>
          </a:p>
          <a:p>
            <a:pPr lvl="2"/>
            <a:r>
              <a:rPr lang="en-US" dirty="0" smtClean="0"/>
              <a:t>To “fit in”</a:t>
            </a:r>
          </a:p>
          <a:p>
            <a:pPr lvl="1"/>
            <a:r>
              <a:rPr lang="en-US" dirty="0" smtClean="0"/>
              <a:t>May be rewarded with acceptance by the group</a:t>
            </a:r>
          </a:p>
          <a:p>
            <a:r>
              <a:rPr lang="en-US" dirty="0" smtClean="0"/>
              <a:t>Deviance</a:t>
            </a:r>
          </a:p>
          <a:p>
            <a:pPr lvl="1"/>
            <a:r>
              <a:rPr lang="en-US" dirty="0" smtClean="0"/>
              <a:t>Behavior that is against social norms</a:t>
            </a:r>
          </a:p>
          <a:p>
            <a:pPr lvl="1"/>
            <a:r>
              <a:rPr lang="en-US" dirty="0" smtClean="0"/>
              <a:t>May be punished with ostracism</a:t>
            </a:r>
          </a:p>
          <a:p>
            <a:pPr lvl="2"/>
            <a:r>
              <a:rPr lang="en-US" dirty="0" smtClean="0"/>
              <a:t>Forced out of the group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Image result for devi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4038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form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16" y="358540"/>
            <a:ext cx="4414792" cy="248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48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8628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Socialization is</a:t>
            </a:r>
          </a:p>
          <a:p>
            <a:pPr lvl="1"/>
            <a:r>
              <a:rPr lang="en-US" dirty="0" smtClean="0"/>
              <a:t>The process of learning how to behave in society</a:t>
            </a:r>
          </a:p>
          <a:p>
            <a:pPr lvl="2"/>
            <a:r>
              <a:rPr lang="en-US" dirty="0" smtClean="0"/>
              <a:t>How norms and culture are transmitted</a:t>
            </a:r>
          </a:p>
          <a:p>
            <a:r>
              <a:rPr lang="en-US" dirty="0" smtClean="0"/>
              <a:t>Who or what socializes us?</a:t>
            </a:r>
          </a:p>
          <a:p>
            <a:pPr lvl="1"/>
            <a:r>
              <a:rPr lang="en-US" dirty="0" smtClean="0"/>
              <a:t>Everything around us</a:t>
            </a:r>
          </a:p>
          <a:p>
            <a:pPr lvl="2"/>
            <a:r>
              <a:rPr lang="en-US" dirty="0" smtClean="0"/>
              <a:t>Family</a:t>
            </a:r>
          </a:p>
          <a:p>
            <a:pPr lvl="2"/>
            <a:r>
              <a:rPr lang="en-US" dirty="0" smtClean="0"/>
              <a:t>School</a:t>
            </a:r>
          </a:p>
          <a:p>
            <a:pPr lvl="2"/>
            <a:r>
              <a:rPr lang="en-US" dirty="0" smtClean="0"/>
              <a:t>Religion</a:t>
            </a:r>
          </a:p>
          <a:p>
            <a:pPr lvl="2"/>
            <a:r>
              <a:rPr lang="en-US" dirty="0" smtClean="0"/>
              <a:t>Peers</a:t>
            </a:r>
          </a:p>
          <a:p>
            <a:pPr lvl="2"/>
            <a:r>
              <a:rPr lang="en-US" dirty="0" smtClean="0"/>
              <a:t>Government</a:t>
            </a:r>
          </a:p>
          <a:p>
            <a:pPr lvl="2"/>
            <a:r>
              <a:rPr lang="en-US" dirty="0" smtClean="0"/>
              <a:t>Media</a:t>
            </a:r>
          </a:p>
          <a:p>
            <a:pPr lvl="2"/>
            <a:r>
              <a:rPr lang="en-US" dirty="0" smtClean="0"/>
              <a:t>Work</a:t>
            </a:r>
          </a:p>
          <a:p>
            <a:pPr lvl="2"/>
            <a:r>
              <a:rPr lang="en-US" dirty="0" smtClean="0"/>
              <a:t>Ethnic Background</a:t>
            </a:r>
          </a:p>
          <a:p>
            <a:pPr lvl="2"/>
            <a:r>
              <a:rPr lang="en-US" dirty="0" smtClean="0"/>
              <a:t>Social Groups</a:t>
            </a:r>
          </a:p>
          <a:p>
            <a:pPr lvl="2"/>
            <a:endParaRPr lang="en-US" dirty="0"/>
          </a:p>
        </p:txBody>
      </p:sp>
      <p:pic>
        <p:nvPicPr>
          <p:cNvPr id="2052" name="Picture 4" descr="http://2.bp.blogspot.com/-mo7UqieSJQU/UHM-tK-1xJI/AAAAAAAAAA4/POVABldNvlg/s1600/image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64" y="1905000"/>
            <a:ext cx="4862847" cy="48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02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Institution – Structures or mechanisms of social order (anything that controls behavior in society)</a:t>
            </a:r>
          </a:p>
          <a:p>
            <a:r>
              <a:rPr lang="en-US" dirty="0"/>
              <a:t>Law – a system of rules created and enforced by a government (norms made into law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Norm </a:t>
            </a:r>
            <a:r>
              <a:rPr lang="en-US" dirty="0"/>
              <a:t>– beliefs about how we should behave (what is acceptable and what is not)</a:t>
            </a:r>
          </a:p>
          <a:p>
            <a:r>
              <a:rPr lang="en-US" dirty="0" smtClean="0"/>
              <a:t>Socialization – the process of learning how to behave in society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6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Sociology</a:t>
            </a:r>
          </a:p>
          <a:p>
            <a:pPr lvl="1"/>
            <a:r>
              <a:rPr lang="en-US" dirty="0" smtClean="0"/>
              <a:t>is the scientific study of human social behavior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f human social interaction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f how people behave in society</a:t>
            </a:r>
          </a:p>
          <a:p>
            <a:r>
              <a:rPr lang="en-US" dirty="0" smtClean="0"/>
              <a:t>Society</a:t>
            </a:r>
          </a:p>
          <a:p>
            <a:pPr lvl="1"/>
            <a:r>
              <a:rPr lang="en-US" dirty="0" smtClean="0"/>
              <a:t>is a group of people who live together in the same area</a:t>
            </a:r>
          </a:p>
          <a:p>
            <a:pPr lvl="2"/>
            <a:r>
              <a:rPr lang="en-US" dirty="0" smtClean="0"/>
              <a:t>That interact</a:t>
            </a:r>
          </a:p>
          <a:p>
            <a:pPr lvl="2"/>
            <a:r>
              <a:rPr lang="en-US" dirty="0" smtClean="0"/>
              <a:t>That share a government and dominant culture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3412" y="2286000"/>
            <a:ext cx="228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u="sng" dirty="0" smtClean="0"/>
              <a:t>Topics Include:</a:t>
            </a:r>
            <a:endParaRPr lang="en-US" sz="2000" dirty="0" smtClean="0"/>
          </a:p>
          <a:p>
            <a:pPr algn="ctr">
              <a:lnSpc>
                <a:spcPct val="90000"/>
              </a:lnSpc>
            </a:pPr>
            <a:r>
              <a:rPr lang="en-US" sz="2000" dirty="0" smtClean="0"/>
              <a:t>Culture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/>
              <a:t>Crime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/>
              <a:t>Economics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/>
              <a:t>Education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/>
              <a:t>Gender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/>
              <a:t>Media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/>
              <a:t>Politics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/>
              <a:t>Race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/>
              <a:t>Religion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078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societies hold together, what is the source of order?</a:t>
            </a:r>
          </a:p>
          <a:p>
            <a:r>
              <a:rPr lang="en-US" dirty="0" smtClean="0"/>
              <a:t>What are the sources of conflict in society?</a:t>
            </a:r>
          </a:p>
          <a:p>
            <a:r>
              <a:rPr lang="en-US" dirty="0" smtClean="0"/>
              <a:t>How did society come to be the way it is? How does society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source of order in society?</a:t>
            </a:r>
            <a:endParaRPr lang="en-US" dirty="0"/>
          </a:p>
        </p:txBody>
      </p:sp>
      <p:pic>
        <p:nvPicPr>
          <p:cNvPr id="5122" name="Picture 2" descr="Image result for bangkok traffic peo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74638"/>
            <a:ext cx="4572000" cy="315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people toky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2590800"/>
            <a:ext cx="8839198" cy="40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9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Icebreaker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What controls behavior in society?</a:t>
            </a:r>
          </a:p>
          <a:p>
            <a:r>
              <a:rPr lang="en-US" dirty="0" smtClean="0"/>
              <a:t>Social Behavior and Sanctions</a:t>
            </a:r>
          </a:p>
          <a:p>
            <a:r>
              <a:rPr lang="en-US" dirty="0" smtClean="0"/>
              <a:t>In Groups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Describe the type of behavior shown in the photograph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 the sanctions a person might get for that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you agree with the sanction?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down your answers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ur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91440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6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cutting in 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1" y="381000"/>
            <a:ext cx="1142999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75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685800"/>
            <a:ext cx="8534400" cy="57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3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id and nancy fi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226454"/>
            <a:ext cx="88392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5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276</TotalTime>
  <Words>401</Words>
  <Application>Microsoft Office PowerPoint</Application>
  <PresentationFormat>Custom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Corbel</vt:lpstr>
      <vt:lpstr>Wingdings</vt:lpstr>
      <vt:lpstr>Chalkboard 16x9</vt:lpstr>
      <vt:lpstr>Sociology</vt:lpstr>
      <vt:lpstr>Sociology</vt:lpstr>
      <vt:lpstr>Questions</vt:lpstr>
      <vt:lpstr>Order</vt:lpstr>
      <vt:lpstr>Icebreaker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Institutions</vt:lpstr>
      <vt:lpstr>Social Norms</vt:lpstr>
      <vt:lpstr>Conformity and Deviance</vt:lpstr>
      <vt:lpstr>Socialization</vt:lpstr>
      <vt:lpstr>Vocabulary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</dc:title>
  <dc:creator>Fresh</dc:creator>
  <cp:lastModifiedBy>Fresh</cp:lastModifiedBy>
  <cp:revision>21</cp:revision>
  <dcterms:created xsi:type="dcterms:W3CDTF">2019-05-16T06:56:34Z</dcterms:created>
  <dcterms:modified xsi:type="dcterms:W3CDTF">2019-05-23T02:03:28Z</dcterms:modified>
</cp:coreProperties>
</file>