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4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DC0"/>
    <a:srgbClr val="5D7373"/>
    <a:srgbClr val="52CBBE"/>
    <a:srgbClr val="FF5969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llbusinesscomputing.com/testdrive/article.php/3819231/What-is-Virtualization-and-Why-Should-You-Care.htm" TargetMode="External"/><Relationship Id="rId7" Type="http://schemas.openxmlformats.org/officeDocument/2006/relationships/hyperlink" Target="https://www.techradar.com/news/best-virtual-machine-softwa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oogle.com/document/d/17JM-cqd6lDUyf37wjaOymhTY-NR-gob_VuG0yVAvI2g/edit?usp=sharing" TargetMode="External"/><Relationship Id="rId5" Type="http://schemas.openxmlformats.org/officeDocument/2006/relationships/hyperlink" Target="https://www.virtualbox.org/" TargetMode="External"/><Relationship Id="rId4" Type="http://schemas.openxmlformats.org/officeDocument/2006/relationships/hyperlink" Target="https://www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655086" y="1338291"/>
            <a:ext cx="80378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err="1" smtClean="0">
                <a:solidFill>
                  <a:srgbClr val="FF5969"/>
                </a:solidFill>
                <a:latin typeface="Tw Cen MT" panose="020B0602020104020603" pitchFamily="34" charset="0"/>
              </a:rPr>
              <a:t>virtualização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56262" y="577128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987082" y="365081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SISTEMAS OPERACIONAIS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689764" y="4733272"/>
            <a:ext cx="596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f</a:t>
            </a:r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rancis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nutefe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tsigbey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philip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mahama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akpanyi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conceito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por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quê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?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022362" y="3284379"/>
              <a:ext cx="2181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exemplos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clusters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924157" y="3181196"/>
              <a:ext cx="2363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referências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4034530" y="2883161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de</a:t>
            </a:r>
            <a:endParaRPr lang="en-US" sz="41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conceito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or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quê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?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022362" y="3284379"/>
              <a:ext cx="2181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exemplos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clusters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918442" y="3186911"/>
              <a:ext cx="2352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referências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83" y="436401"/>
            <a:ext cx="2248014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2991650" y="2754629"/>
            <a:ext cx="7878280" cy="3556231"/>
            <a:chOff x="2795389" y="3874286"/>
            <a:chExt cx="6911421" cy="155906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36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O que é?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2795389" y="4231202"/>
              <a:ext cx="6911421" cy="64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w Cen MT" panose="020B0602020104020603" pitchFamily="34" charset="0"/>
                </a:rPr>
                <a:t>A virtualização de sistemas operacionais é uma tecnologia cuja principal proposta é</a:t>
              </a:r>
              <a:br>
                <a:rPr lang="pt-BR" dirty="0">
                  <a:latin typeface="Tw Cen MT" panose="020B0602020104020603" pitchFamily="34" charset="0"/>
                </a:rPr>
              </a:br>
              <a:r>
                <a:rPr lang="pt-BR" dirty="0">
                  <a:latin typeface="Tw Cen MT" panose="020B0602020104020603" pitchFamily="34" charset="0"/>
                </a:rPr>
                <a:t>compartilhar os recursos do hardware de forma que ele execute em vários </a:t>
              </a:r>
              <a:r>
                <a:rPr lang="pt-BR" dirty="0" smtClean="0">
                  <a:latin typeface="Tw Cen MT" panose="020B0602020104020603" pitchFamily="34" charset="0"/>
                </a:rPr>
                <a:t>sistemas operacionais (iguais </a:t>
              </a:r>
              <a:r>
                <a:rPr lang="pt-BR" dirty="0">
                  <a:latin typeface="Tw Cen MT" panose="020B0602020104020603" pitchFamily="34" charset="0"/>
                </a:rPr>
                <a:t>ou diferentes) e suas aplicações de forma simultânea e totalmente isoladas entre si</a:t>
              </a:r>
              <a:r>
                <a:rPr lang="pt-BR" dirty="0">
                  <a:latin typeface="Tw Cen MT" panose="020B0602020104020603" pitchFamily="34" charset="0"/>
                </a:rPr>
                <a:t> </a:t>
              </a:r>
              <a:br>
                <a:rPr lang="pt-BR" dirty="0">
                  <a:latin typeface="Tw Cen MT" panose="020B0602020104020603" pitchFamily="34" charset="0"/>
                </a:rPr>
              </a:b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EDE56FF-3E69-4484-9673-AC7FA14D3D89}"/>
                </a:ext>
              </a:extLst>
            </p:cNvPr>
            <p:cNvSpPr txBox="1"/>
            <p:nvPr/>
          </p:nvSpPr>
          <p:spPr>
            <a:xfrm>
              <a:off x="2920031" y="4907124"/>
              <a:ext cx="6786779" cy="526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w Cen MT" panose="020B0602020104020603" pitchFamily="34" charset="0"/>
                </a:rPr>
                <a:t>Em ambientes virtualizados, as máquinas </a:t>
              </a:r>
              <a:r>
                <a:rPr lang="pt-BR" dirty="0" smtClean="0">
                  <a:latin typeface="Tw Cen MT" panose="020B0602020104020603" pitchFamily="34" charset="0"/>
                </a:rPr>
                <a:t>virtuais simulam </a:t>
              </a:r>
              <a:r>
                <a:rPr lang="pt-BR" dirty="0">
                  <a:latin typeface="Tw Cen MT" panose="020B0602020104020603" pitchFamily="34" charset="0"/>
                </a:rPr>
                <a:t>uma réplica física de uma máquina real. Os usuários têm a ilusão de </a:t>
              </a:r>
              <a:r>
                <a:rPr lang="pt-BR" dirty="0" smtClean="0">
                  <a:latin typeface="Tw Cen MT" panose="020B0602020104020603" pitchFamily="34" charset="0"/>
                </a:rPr>
                <a:t>que o </a:t>
              </a:r>
              <a:r>
                <a:rPr lang="pt-BR" dirty="0">
                  <a:latin typeface="Tw Cen MT" panose="020B0602020104020603" pitchFamily="34" charset="0"/>
                </a:rPr>
                <a:t>sistema </a:t>
              </a:r>
              <a:r>
                <a:rPr lang="pt-BR" dirty="0" smtClean="0">
                  <a:latin typeface="Tw Cen MT" panose="020B0602020104020603" pitchFamily="34" charset="0"/>
                </a:rPr>
                <a:t>está disponível </a:t>
              </a:r>
              <a:r>
                <a:rPr lang="pt-BR" dirty="0">
                  <a:latin typeface="Tw Cen MT" panose="020B0602020104020603" pitchFamily="34" charset="0"/>
                </a:rPr>
                <a:t>para seu uso exclusivo.</a:t>
              </a:r>
              <a:r>
                <a:rPr lang="pt-BR" dirty="0">
                  <a:latin typeface="Tw Cen MT" panose="020B0602020104020603" pitchFamily="34" charset="0"/>
                </a:rPr>
                <a:t> </a:t>
              </a:r>
              <a:br>
                <a:rPr lang="pt-BR" dirty="0">
                  <a:latin typeface="Tw Cen MT" panose="020B0602020104020603" pitchFamily="34" charset="0"/>
                </a:rPr>
              </a:b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conceito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or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quê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?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038651" y="3268089"/>
              <a:ext cx="2149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exemplos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clusters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929872" y="3186911"/>
              <a:ext cx="2375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referências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0" name="Picture 80">
            <a:extLst>
              <a:ext uri="{FF2B5EF4-FFF2-40B4-BE49-F238E27FC236}">
                <a16:creationId xmlns:a16="http://schemas.microsoft.com/office/drawing/2014/main" xmlns="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94" y="347795"/>
            <a:ext cx="4540651" cy="1989643"/>
          </a:xfrm>
          <a:prstGeom prst="ellipse">
            <a:avLst/>
          </a:prstGeom>
        </p:spPr>
      </p:pic>
      <p:sp>
        <p:nvSpPr>
          <p:cNvPr id="61" name="TextBox 83">
            <a:extLst>
              <a:ext uri="{FF2B5EF4-FFF2-40B4-BE49-F238E27FC236}">
                <a16:creationId xmlns:a16="http://schemas.microsoft.com/office/drawing/2014/main" xmlns="" id="{7DC9F996-36A0-4A1D-8C4B-F6DAF0FDA7C8}"/>
              </a:ext>
            </a:extLst>
          </p:cNvPr>
          <p:cNvSpPr txBox="1"/>
          <p:nvPr/>
        </p:nvSpPr>
        <p:spPr>
          <a:xfrm>
            <a:off x="2537179" y="2768654"/>
            <a:ext cx="787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w Cen MT" panose="020B0602020104020603" pitchFamily="34" charset="0"/>
              </a:rPr>
              <a:t>A virtualização pode ajudá-lo a mudar seu foco de TI para a melhoria dos serviços que você fornece para a organização. Se você estiver gerenciando vários servidores e desktops, a virtualização pode ajudá-lo a: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2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2441946" y="3736692"/>
            <a:ext cx="4233379" cy="1667749"/>
            <a:chOff x="764723" y="2142394"/>
            <a:chExt cx="3197225" cy="1667749"/>
          </a:xfrm>
        </p:grpSpPr>
        <p:sp>
          <p:nvSpPr>
            <p:cNvPr id="63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522463" cy="6373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91" y="2408975"/>
              <a:ext cx="340209" cy="340209"/>
            </a:xfrm>
            <a:prstGeom prst="rect">
              <a:avLst/>
            </a:prstGeom>
          </p:spPr>
        </p:pic>
        <p:sp>
          <p:nvSpPr>
            <p:cNvPr id="65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198" y="2142394"/>
              <a:ext cx="2399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Poupar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dinheiro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66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Com a virtualização, você pode transformar um único servidor em um servidor multitarefa e transformar vários servidores em um pool de computação que pode se adaptar de maneira mais flexível a cargas de trabalho em constante mudança.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2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6975846" y="3736692"/>
            <a:ext cx="3197225" cy="929085"/>
            <a:chOff x="764723" y="2142394"/>
            <a:chExt cx="3197225" cy="929085"/>
          </a:xfrm>
        </p:grpSpPr>
        <p:sp>
          <p:nvSpPr>
            <p:cNvPr id="73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5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2004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Economizar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 tempo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76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É muito mais rápido implantar uma máquina virtual do que implantar um novo servidor físico.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6975846" y="5592162"/>
            <a:ext cx="4113139" cy="796806"/>
            <a:chOff x="764723" y="2142394"/>
            <a:chExt cx="3926040" cy="796806"/>
          </a:xfrm>
        </p:grpSpPr>
        <p:sp>
          <p:nvSpPr>
            <p:cNvPr id="78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0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78838" y="2142394"/>
              <a:ext cx="321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Reduz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estresse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 de </a:t>
              </a:r>
              <a:r>
                <a:rPr lang="en-US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gerenciamento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95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torna mais fácil manter os desktops atualizados e seguros.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441945" y="5592162"/>
            <a:ext cx="4233379" cy="909520"/>
            <a:chOff x="2557477" y="5340702"/>
            <a:chExt cx="4117848" cy="909520"/>
          </a:xfrm>
        </p:grpSpPr>
        <p:grpSp>
          <p:nvGrpSpPr>
            <p:cNvPr id="67" name="Group 112">
              <a:extLst>
                <a:ext uri="{FF2B5EF4-FFF2-40B4-BE49-F238E27FC236}">
                  <a16:creationId xmlns:a16="http://schemas.microsoft.com/office/drawing/2014/main" xmlns="" id="{11FBA8A3-D6EF-42EC-AEC1-86283EED452E}"/>
                </a:ext>
              </a:extLst>
            </p:cNvPr>
            <p:cNvGrpSpPr/>
            <p:nvPr/>
          </p:nvGrpSpPr>
          <p:grpSpPr>
            <a:xfrm>
              <a:off x="3329708" y="5340702"/>
              <a:ext cx="3345617" cy="909520"/>
              <a:chOff x="1435200" y="2142394"/>
              <a:chExt cx="2526748" cy="574228"/>
            </a:xfrm>
          </p:grpSpPr>
          <p:sp>
            <p:nvSpPr>
              <p:cNvPr id="70" name="TextBox 115">
                <a:extLst>
                  <a:ext uri="{FF2B5EF4-FFF2-40B4-BE49-F238E27FC236}">
                    <a16:creationId xmlns:a16="http://schemas.microsoft.com/office/drawing/2014/main" xmlns="" id="{A5766AE2-8191-4DD7-9F8B-FB3901844BFC}"/>
                  </a:ext>
                </a:extLst>
              </p:cNvPr>
              <p:cNvSpPr txBox="1"/>
              <p:nvPr/>
            </p:nvSpPr>
            <p:spPr>
              <a:xfrm>
                <a:off x="1435200" y="2142394"/>
                <a:ext cx="1555750" cy="23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w Cen MT" panose="020B0602020104020603" pitchFamily="34" charset="0"/>
                  </a:rPr>
                  <a:t>Economizar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w Cen MT" panose="020B0602020104020603" pitchFamily="34" charset="0"/>
                  </a:rPr>
                  <a:t>energia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71" name="TextBox 116">
                <a:extLst>
                  <a:ext uri="{FF2B5EF4-FFF2-40B4-BE49-F238E27FC236}">
                    <a16:creationId xmlns:a16="http://schemas.microsoft.com/office/drawing/2014/main" xmlns="" id="{ED76257E-DD5D-4C31-B2AC-F76DC9199544}"/>
                  </a:ext>
                </a:extLst>
              </p:cNvPr>
              <p:cNvSpPr txBox="1"/>
              <p:nvPr/>
            </p:nvSpPr>
            <p:spPr>
              <a:xfrm>
                <a:off x="1435200" y="2425148"/>
                <a:ext cx="2526748" cy="291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reduz o número de servidores físicos, reduzindo a energia necessária para energizar e resfriar.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12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2557477" y="5397193"/>
              <a:ext cx="662056" cy="662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308" y="5529024"/>
              <a:ext cx="398394" cy="398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conceito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or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quê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?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062680" y="3244061"/>
              <a:ext cx="2100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exemplos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clusters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901297" y="3215486"/>
              <a:ext cx="2318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referências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103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2982416" y="2623007"/>
            <a:ext cx="1805441" cy="1871157"/>
            <a:chOff x="1387588" y="2205543"/>
            <a:chExt cx="1805441" cy="1871157"/>
          </a:xfrm>
        </p:grpSpPr>
        <p:sp>
          <p:nvSpPr>
            <p:cNvPr id="82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105">
              <a:extLst>
                <a:ext uri="{FF2B5EF4-FFF2-40B4-BE49-F238E27FC236}">
                  <a16:creationId xmlns:a16="http://schemas.microsoft.com/office/drawing/2014/main" xmlns="" id="{5D8301A0-49D9-41A5-A227-2E35458E6401}"/>
                </a:ext>
              </a:extLst>
            </p:cNvPr>
            <p:cNvSpPr txBox="1"/>
            <p:nvPr/>
          </p:nvSpPr>
          <p:spPr>
            <a:xfrm>
              <a:off x="1387588" y="2205543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exemplo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106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85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3089346" y="356071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113">
            <a:extLst>
              <a:ext uri="{FF2B5EF4-FFF2-40B4-BE49-F238E27FC236}">
                <a16:creationId xmlns:a16="http://schemas.microsoft.com/office/drawing/2014/main" xmlns="" id="{8D94F991-2744-4D5C-BE57-A0C261539D2C}"/>
              </a:ext>
            </a:extLst>
          </p:cNvPr>
          <p:cNvGrpSpPr/>
          <p:nvPr/>
        </p:nvGrpSpPr>
        <p:grpSpPr>
          <a:xfrm>
            <a:off x="3083677" y="4254906"/>
            <a:ext cx="1591582" cy="832605"/>
            <a:chOff x="1488849" y="3837442"/>
            <a:chExt cx="1591582" cy="832605"/>
          </a:xfrm>
        </p:grpSpPr>
        <p:sp>
          <p:nvSpPr>
            <p:cNvPr id="87" name="TextBox 114">
              <a:extLst>
                <a:ext uri="{FF2B5EF4-FFF2-40B4-BE49-F238E27FC236}">
                  <a16:creationId xmlns:a16="http://schemas.microsoft.com/office/drawing/2014/main" xmlns="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----------</a:t>
              </a:r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--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115">
              <a:extLst>
                <a:ext uri="{FF2B5EF4-FFF2-40B4-BE49-F238E27FC236}">
                  <a16:creationId xmlns:a16="http://schemas.microsoft.com/office/drawing/2014/main" xmlns="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VMWare</a:t>
              </a:r>
            </a:p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Xen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xmlns="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5337949"/>
            <a:ext cx="894354" cy="894352"/>
          </a:xfrm>
          <a:prstGeom prst="rect">
            <a:avLst/>
          </a:prstGeom>
        </p:spPr>
      </p:pic>
      <p:grpSp>
        <p:nvGrpSpPr>
          <p:cNvPr id="134" name="Group 95">
            <a:extLst>
              <a:ext uri="{FF2B5EF4-FFF2-40B4-BE49-F238E27FC236}">
                <a16:creationId xmlns:a16="http://schemas.microsoft.com/office/drawing/2014/main" xmlns="" id="{183EA2CA-A17F-4A6A-AC3E-6F8757F77880}"/>
              </a:ext>
            </a:extLst>
          </p:cNvPr>
          <p:cNvGrpSpPr/>
          <p:nvPr/>
        </p:nvGrpSpPr>
        <p:grpSpPr>
          <a:xfrm>
            <a:off x="7976170" y="2623007"/>
            <a:ext cx="1805441" cy="1871157"/>
            <a:chOff x="6381342" y="2205543"/>
            <a:chExt cx="1805441" cy="1871157"/>
          </a:xfrm>
        </p:grpSpPr>
        <p:sp>
          <p:nvSpPr>
            <p:cNvPr id="135" name="Rectangle: Top Corners Rounded 96">
              <a:extLst>
                <a:ext uri="{FF2B5EF4-FFF2-40B4-BE49-F238E27FC236}">
                  <a16:creationId xmlns:a16="http://schemas.microsoft.com/office/drawing/2014/main" xmlns="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97">
              <a:extLst>
                <a:ext uri="{FF2B5EF4-FFF2-40B4-BE49-F238E27FC236}">
                  <a16:creationId xmlns:a16="http://schemas.microsoft.com/office/drawing/2014/main" xmlns="" id="{D9A6427C-7201-480C-B8BA-C01C9BCA7B52}"/>
                </a:ext>
              </a:extLst>
            </p:cNvPr>
            <p:cNvSpPr txBox="1"/>
            <p:nvPr/>
          </p:nvSpPr>
          <p:spPr>
            <a:xfrm>
              <a:off x="6381342" y="2205543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exemplo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7" name="TextBox 98">
              <a:extLst>
                <a:ext uri="{FF2B5EF4-FFF2-40B4-BE49-F238E27FC236}">
                  <a16:creationId xmlns:a16="http://schemas.microsoft.com/office/drawing/2014/main" xmlns="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38" name="Group 99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5479293" y="2627264"/>
            <a:ext cx="1805441" cy="1866900"/>
            <a:chOff x="3884465" y="2209800"/>
            <a:chExt cx="1805441" cy="1866900"/>
          </a:xfrm>
        </p:grpSpPr>
        <p:sp>
          <p:nvSpPr>
            <p:cNvPr id="139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01">
              <a:extLst>
                <a:ext uri="{FF2B5EF4-FFF2-40B4-BE49-F238E27FC236}">
                  <a16:creationId xmlns:a16="http://schemas.microsoft.com/office/drawing/2014/main" xmlns="" id="{83919267-9DA5-4811-B4F4-94D72398E7FD}"/>
                </a:ext>
              </a:extLst>
            </p:cNvPr>
            <p:cNvSpPr txBox="1"/>
            <p:nvPr/>
          </p:nvSpPr>
          <p:spPr>
            <a:xfrm>
              <a:off x="3884465" y="2216973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exemplo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02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142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5586223" y="356071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09">
            <a:extLst>
              <a:ext uri="{FF2B5EF4-FFF2-40B4-BE49-F238E27FC236}">
                <a16:creationId xmlns:a16="http://schemas.microsoft.com/office/drawing/2014/main" xmlns="" id="{B8C3E14B-EBB2-49A7-9A4E-9C6AFAF9A364}"/>
              </a:ext>
            </a:extLst>
          </p:cNvPr>
          <p:cNvSpPr/>
          <p:nvPr/>
        </p:nvSpPr>
        <p:spPr>
          <a:xfrm flipV="1">
            <a:off x="8083100" y="356071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16">
            <a:extLst>
              <a:ext uri="{FF2B5EF4-FFF2-40B4-BE49-F238E27FC236}">
                <a16:creationId xmlns:a16="http://schemas.microsoft.com/office/drawing/2014/main" xmlns="" id="{860A9D1F-EDAE-418D-A3C8-F8109A2B052A}"/>
              </a:ext>
            </a:extLst>
          </p:cNvPr>
          <p:cNvGrpSpPr/>
          <p:nvPr/>
        </p:nvGrpSpPr>
        <p:grpSpPr>
          <a:xfrm>
            <a:off x="5572502" y="4254906"/>
            <a:ext cx="1591582" cy="832605"/>
            <a:chOff x="3977674" y="3837442"/>
            <a:chExt cx="1591582" cy="832605"/>
          </a:xfrm>
        </p:grpSpPr>
        <p:sp>
          <p:nvSpPr>
            <p:cNvPr id="145" name="TextBox 117">
              <a:extLst>
                <a:ext uri="{FF2B5EF4-FFF2-40B4-BE49-F238E27FC236}">
                  <a16:creationId xmlns:a16="http://schemas.microsoft.com/office/drawing/2014/main" xmlns="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------------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6" name="TextBox 118">
              <a:extLst>
                <a:ext uri="{FF2B5EF4-FFF2-40B4-BE49-F238E27FC236}">
                  <a16:creationId xmlns:a16="http://schemas.microsoft.com/office/drawing/2014/main" xmlns="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MS Virtual Server</a:t>
              </a:r>
            </a:p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Solaris Zones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7" name="Group 119">
            <a:extLst>
              <a:ext uri="{FF2B5EF4-FFF2-40B4-BE49-F238E27FC236}">
                <a16:creationId xmlns:a16="http://schemas.microsoft.com/office/drawing/2014/main" xmlns="" id="{1F66AC79-730F-4E07-974E-4F08542F2C4A}"/>
              </a:ext>
            </a:extLst>
          </p:cNvPr>
          <p:cNvGrpSpPr/>
          <p:nvPr/>
        </p:nvGrpSpPr>
        <p:grpSpPr>
          <a:xfrm>
            <a:off x="8083100" y="4254906"/>
            <a:ext cx="1591582" cy="1048049"/>
            <a:chOff x="6488272" y="3837442"/>
            <a:chExt cx="1591582" cy="1048049"/>
          </a:xfrm>
        </p:grpSpPr>
        <p:sp>
          <p:nvSpPr>
            <p:cNvPr id="148" name="TextBox 120">
              <a:extLst>
                <a:ext uri="{FF2B5EF4-FFF2-40B4-BE49-F238E27FC236}">
                  <a16:creationId xmlns:a16="http://schemas.microsoft.com/office/drawing/2014/main" xmlns="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------------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9" name="TextBox 121">
              <a:extLst>
                <a:ext uri="{FF2B5EF4-FFF2-40B4-BE49-F238E27FC236}">
                  <a16:creationId xmlns:a16="http://schemas.microsoft.com/office/drawing/2014/main" xmlns="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Parallels Desktop</a:t>
              </a:r>
            </a:p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f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or Mac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,</a:t>
              </a:r>
              <a:endParaRPr lang="en-US" sz="1400" b="1" dirty="0" smtClean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outras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50" name="Picture 6">
            <a:extLst>
              <a:ext uri="{FF2B5EF4-FFF2-40B4-BE49-F238E27FC236}">
                <a16:creationId xmlns:a16="http://schemas.microsoft.com/office/drawing/2014/main" xmlns="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5338036"/>
            <a:ext cx="897858" cy="897856"/>
          </a:xfrm>
          <a:prstGeom prst="rect">
            <a:avLst/>
          </a:prstGeom>
        </p:spPr>
      </p:pic>
      <p:pic>
        <p:nvPicPr>
          <p:cNvPr id="151" name="Picture 8">
            <a:extLst>
              <a:ext uri="{FF2B5EF4-FFF2-40B4-BE49-F238E27FC236}">
                <a16:creationId xmlns:a16="http://schemas.microsoft.com/office/drawing/2014/main" xmlns="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5337949"/>
            <a:ext cx="907482" cy="907480"/>
          </a:xfrm>
          <a:prstGeom prst="rect">
            <a:avLst/>
          </a:prstGeom>
        </p:spPr>
      </p:pic>
      <p:sp>
        <p:nvSpPr>
          <p:cNvPr id="152" name="TextBox 83">
            <a:extLst>
              <a:ext uri="{FF2B5EF4-FFF2-40B4-BE49-F238E27FC236}">
                <a16:creationId xmlns:a16="http://schemas.microsoft.com/office/drawing/2014/main" xmlns="" id="{7DC9F996-36A0-4A1D-8C4B-F6DAF0FDA7C8}"/>
              </a:ext>
            </a:extLst>
          </p:cNvPr>
          <p:cNvSpPr txBox="1"/>
          <p:nvPr/>
        </p:nvSpPr>
        <p:spPr>
          <a:xfrm>
            <a:off x="1912531" y="1122734"/>
            <a:ext cx="850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Na virtualização totalmente baseada em software, não é preciso um hardware provendo</a:t>
            </a:r>
            <a:br>
              <a:rPr lang="pt-BR" dirty="0"/>
            </a:br>
            <a:r>
              <a:rPr lang="pt-BR" dirty="0"/>
              <a:t>recursos para suportá-la, ao invés disso, é o software </a:t>
            </a:r>
            <a:r>
              <a:rPr lang="pt-BR" dirty="0" err="1"/>
              <a:t>virtualizador</a:t>
            </a:r>
            <a:r>
              <a:rPr lang="pt-BR" dirty="0"/>
              <a:t> que provê totalmente</a:t>
            </a:r>
            <a:br>
              <a:rPr lang="pt-BR" dirty="0"/>
            </a:br>
            <a:r>
              <a:rPr lang="pt-BR" dirty="0"/>
              <a:t>os recursos no processo. Essa tecnologia tem como vantagens o baixo custo de</a:t>
            </a:r>
            <a:br>
              <a:rPr lang="pt-BR" dirty="0"/>
            </a:br>
            <a:r>
              <a:rPr lang="pt-BR" dirty="0"/>
              <a:t>implementação e a portabilidade entre plataformas. São exemplos dessa tecnologia:</a:t>
            </a:r>
            <a:r>
              <a:rPr lang="pt-BR" dirty="0"/>
              <a:t> </a:t>
            </a:r>
            <a:br>
              <a:rPr lang="pt-BR" dirty="0"/>
            </a:b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42" grpId="0" animBg="1"/>
      <p:bldP spid="143" grpId="0" animBg="1"/>
      <p:bldP spid="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conceito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or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quê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?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84586" y="3222154"/>
              <a:ext cx="20571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exemplos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clusters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mai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907011" y="3209768"/>
              <a:ext cx="2329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referências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CC89FF31-8612-4FD2-9987-7B2B659E4399}"/>
              </a:ext>
            </a:extLst>
          </p:cNvPr>
          <p:cNvGrpSpPr/>
          <p:nvPr/>
        </p:nvGrpSpPr>
        <p:grpSpPr>
          <a:xfrm>
            <a:off x="1959591" y="1623565"/>
            <a:ext cx="2017225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xmlns="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481" y="2140435"/>
              <a:ext cx="2183030" cy="1833744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558BBFA0-22AC-4630-95CF-DD11BBF46981}"/>
              </a:ext>
            </a:extLst>
          </p:cNvPr>
          <p:cNvGrpSpPr/>
          <p:nvPr/>
        </p:nvGrpSpPr>
        <p:grpSpPr>
          <a:xfrm>
            <a:off x="6487067" y="1594502"/>
            <a:ext cx="2090044" cy="2075350"/>
            <a:chOff x="4388156" y="1754971"/>
            <a:chExt cx="2378925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xmlns="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685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148DB69-DF3E-4C33-B538-AF9F73BD860D}"/>
              </a:ext>
            </a:extLst>
          </p:cNvPr>
          <p:cNvGrpSpPr/>
          <p:nvPr/>
        </p:nvGrpSpPr>
        <p:grpSpPr>
          <a:xfrm>
            <a:off x="655360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1444133" y="4112242"/>
            <a:ext cx="3048141" cy="1075364"/>
            <a:chOff x="264581" y="4416136"/>
            <a:chExt cx="3048141" cy="107536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CONTAINER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484516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Criação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de um cluster de containers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EC238A46-6DC2-415E-858B-EDB9C705F5D2}"/>
              </a:ext>
            </a:extLst>
          </p:cNvPr>
          <p:cNvGrpSpPr/>
          <p:nvPr/>
        </p:nvGrpSpPr>
        <p:grpSpPr>
          <a:xfrm>
            <a:off x="6000673" y="4112242"/>
            <a:ext cx="3048141" cy="1098224"/>
            <a:chOff x="3143051" y="4416136"/>
            <a:chExt cx="3048141" cy="109822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MÁQUINA VIRTUAL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D4656B8D-277C-459C-8AC5-1E3C9FBF12C4}"/>
                </a:ext>
              </a:extLst>
            </p:cNvPr>
            <p:cNvSpPr txBox="1"/>
            <p:nvPr/>
          </p:nvSpPr>
          <p:spPr>
            <a:xfrm>
              <a:off x="3143051" y="486802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Criação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de um cluster de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máquinas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virtuais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conceito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or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quê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?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50157" y="3256584"/>
              <a:ext cx="2126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exemplos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clusters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0842" cy="6858000"/>
            <a:chOff x="-9337032" y="-1"/>
            <a:chExt cx="9940842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77350" y="3217196"/>
              <a:ext cx="2315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eferências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1390386" y="1303502"/>
            <a:ext cx="3197225" cy="2699930"/>
            <a:chOff x="764723" y="2277144"/>
            <a:chExt cx="3197225" cy="269993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299418"/>
              <a:ext cx="252674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Tw Cen MT" panose="020B0602020104020603" pitchFamily="34" charset="0"/>
                </a:rPr>
                <a:t>As Máquinas virtuais criam uma nova instância de um sistema operacional para </a:t>
              </a:r>
              <a:r>
                <a:rPr lang="pt-BR" sz="1400" dirty="0" smtClean="0">
                  <a:latin typeface="Tw Cen MT" panose="020B0602020104020603" pitchFamily="34" charset="0"/>
                </a:rPr>
                <a:t>cada execução </a:t>
              </a:r>
              <a:r>
                <a:rPr lang="pt-BR" sz="1400" dirty="0">
                  <a:latin typeface="Tw Cen MT" panose="020B0602020104020603" pitchFamily="34" charset="0"/>
                </a:rPr>
                <a:t>de máquina virtual. Isso oferece vários benefícios, como a capacidade de executar </a:t>
              </a:r>
              <a:r>
                <a:rPr lang="pt-BR" sz="1400" dirty="0" smtClean="0">
                  <a:latin typeface="Tw Cen MT" panose="020B0602020104020603" pitchFamily="34" charset="0"/>
                </a:rPr>
                <a:t>um sistema </a:t>
              </a:r>
              <a:r>
                <a:rPr lang="pt-BR" sz="1400" dirty="0">
                  <a:latin typeface="Tw Cen MT" panose="020B0602020104020603" pitchFamily="34" charset="0"/>
                </a:rPr>
                <a:t>completamente diferente do convidado, em comparação com o host mas </a:t>
              </a:r>
              <a:r>
                <a:rPr lang="pt-BR" sz="1400" dirty="0" smtClean="0">
                  <a:latin typeface="Tw Cen MT" panose="020B0602020104020603" pitchFamily="34" charset="0"/>
                </a:rPr>
                <a:t>também vem </a:t>
              </a:r>
              <a:r>
                <a:rPr lang="pt-BR" sz="1400" dirty="0">
                  <a:latin typeface="Tw Cen MT" panose="020B0602020104020603" pitchFamily="34" charset="0"/>
                </a:rPr>
                <a:t>com muitos inconvenientes</a:t>
              </a:r>
              <a:r>
                <a:rPr lang="pt-BR" sz="1400" dirty="0">
                  <a:latin typeface="Tw Cen MT" panose="020B0602020104020603" pitchFamily="34" charset="0"/>
                </a:rPr>
                <a:t> </a:t>
              </a:r>
              <a:br>
                <a:rPr lang="pt-BR" sz="1400" dirty="0">
                  <a:latin typeface="Tw Cen MT" panose="020B0602020104020603" pitchFamily="34" charset="0"/>
                </a:rPr>
              </a:b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5543286" y="1303502"/>
            <a:ext cx="3197225" cy="1826726"/>
            <a:chOff x="764723" y="2277144"/>
            <a:chExt cx="3197225" cy="1826726"/>
          </a:xfrm>
        </p:grpSpPr>
        <p:sp>
          <p:nvSpPr>
            <p:cNvPr id="66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9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287988"/>
              <a:ext cx="2526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Tw Cen MT" panose="020B0602020104020603" pitchFamily="34" charset="0"/>
                </a:rPr>
                <a:t>A</a:t>
              </a:r>
              <a:r>
                <a:rPr lang="pt-BR" sz="1400" dirty="0" smtClean="0">
                  <a:latin typeface="Tw Cen MT" panose="020B0602020104020603" pitchFamily="34" charset="0"/>
                </a:rPr>
                <a:t>s </a:t>
              </a:r>
              <a:r>
                <a:rPr lang="pt-BR" sz="1400" dirty="0">
                  <a:latin typeface="Tw Cen MT" panose="020B0602020104020603" pitchFamily="34" charset="0"/>
                </a:rPr>
                <a:t>máquinas virtuais ocupam muito mais espaço no disco e são </a:t>
              </a:r>
              <a:r>
                <a:rPr lang="pt-BR" sz="1400" dirty="0" smtClean="0">
                  <a:latin typeface="Tw Cen MT" panose="020B0602020104020603" pitchFamily="34" charset="0"/>
                </a:rPr>
                <a:t>mais difíceis </a:t>
              </a:r>
              <a:r>
                <a:rPr lang="pt-BR" sz="1400" dirty="0">
                  <a:latin typeface="Tw Cen MT" panose="020B0602020104020603" pitchFamily="34" charset="0"/>
                </a:rPr>
                <a:t>de manter. Os ​</a:t>
              </a:r>
              <a:r>
                <a:rPr lang="pt-BR" sz="1400" i="1" dirty="0">
                  <a:latin typeface="Tw Cen MT" panose="020B0602020104020603" pitchFamily="34" charset="0"/>
                </a:rPr>
                <a:t>containers</a:t>
              </a:r>
              <a:r>
                <a:rPr lang="pt-BR" sz="1400" dirty="0">
                  <a:latin typeface="Tw Cen MT" panose="020B0602020104020603" pitchFamily="34" charset="0"/>
                </a:rPr>
                <a:t>​ exigem apenas o aplicativo e suas dependências, enquanto </a:t>
              </a:r>
              <a:r>
                <a:rPr lang="pt-BR" sz="1400" dirty="0" smtClean="0">
                  <a:latin typeface="Tw Cen MT" panose="020B0602020104020603" pitchFamily="34" charset="0"/>
                </a:rPr>
                <a:t>o </a:t>
              </a:r>
              <a:r>
                <a:rPr lang="pt-BR" sz="1400" dirty="0" err="1" smtClean="0">
                  <a:latin typeface="Tw Cen MT" panose="020B0602020104020603" pitchFamily="34" charset="0"/>
                </a:rPr>
                <a:t>kernel</a:t>
              </a:r>
              <a:r>
                <a:rPr lang="pt-BR" sz="1400" dirty="0" smtClean="0">
                  <a:latin typeface="Tw Cen MT" panose="020B0602020104020603" pitchFamily="34" charset="0"/>
                </a:rPr>
                <a:t> é compartilhado </a:t>
              </a:r>
              <a:r>
                <a:rPr lang="pt-BR" sz="1400" dirty="0">
                  <a:latin typeface="Tw Cen MT" panose="020B0602020104020603" pitchFamily="34" charset="0"/>
                </a:rPr>
                <a:t>entre eles.</a:t>
              </a:r>
              <a:r>
                <a:rPr lang="pt-BR" sz="1400" dirty="0">
                  <a:latin typeface="Tw Cen MT" panose="020B0602020104020603" pitchFamily="34" charset="0"/>
                </a:rPr>
                <a:t> </a:t>
              </a:r>
              <a:br>
                <a:rPr lang="pt-BR" sz="1400" dirty="0">
                  <a:latin typeface="Tw Cen MT" panose="020B0602020104020603" pitchFamily="34" charset="0"/>
                </a:rPr>
              </a:b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1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5543286" y="4191482"/>
            <a:ext cx="3197225" cy="1395839"/>
            <a:chOff x="764723" y="2277144"/>
            <a:chExt cx="3197225" cy="1395839"/>
          </a:xfrm>
        </p:grpSpPr>
        <p:sp>
          <p:nvSpPr>
            <p:cNvPr id="82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5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287988"/>
              <a:ext cx="25267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Tw Cen MT" panose="020B0602020104020603" pitchFamily="34" charset="0"/>
                </a:rPr>
                <a:t>Como o sistema operacional já está em execução, iniciar </a:t>
              </a:r>
              <a:r>
                <a:rPr lang="pt-BR" sz="1400" dirty="0" smtClean="0">
                  <a:latin typeface="Tw Cen MT" panose="020B0602020104020603" pitchFamily="34" charset="0"/>
                </a:rPr>
                <a:t>um </a:t>
              </a:r>
              <a:r>
                <a:rPr lang="pt-BR" sz="1400" i="1" dirty="0" smtClean="0">
                  <a:latin typeface="Tw Cen MT" panose="020B0602020104020603" pitchFamily="34" charset="0"/>
                </a:rPr>
                <a:t>container</a:t>
              </a:r>
              <a:r>
                <a:rPr lang="pt-BR" sz="1400" dirty="0" smtClean="0">
                  <a:latin typeface="Tw Cen MT" panose="020B0602020104020603" pitchFamily="34" charset="0"/>
                </a:rPr>
                <a:t>​ </a:t>
              </a:r>
              <a:r>
                <a:rPr lang="pt-BR" sz="1400" dirty="0">
                  <a:latin typeface="Tw Cen MT" panose="020B0602020104020603" pitchFamily="34" charset="0"/>
                </a:rPr>
                <a:t>tende a ser muito mais rápido do que iniciar uma máquina virtual</a:t>
              </a:r>
              <a:r>
                <a:rPr lang="pt-BR" sz="1400" dirty="0">
                  <a:latin typeface="Tw Cen MT" panose="020B0602020104020603" pitchFamily="34" charset="0"/>
                </a:rPr>
                <a:t> </a:t>
              </a:r>
              <a:br>
                <a:rPr lang="pt-BR" sz="1400" dirty="0">
                  <a:latin typeface="Tw Cen MT" panose="020B0602020104020603" pitchFamily="34" charset="0"/>
                </a:rPr>
              </a:b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6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1390386" y="4191482"/>
            <a:ext cx="3197225" cy="1395839"/>
            <a:chOff x="764723" y="2277144"/>
            <a:chExt cx="3197225" cy="1395839"/>
          </a:xfrm>
        </p:grpSpPr>
        <p:sp>
          <p:nvSpPr>
            <p:cNvPr id="87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0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287988"/>
              <a:ext cx="25267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Tw Cen MT" panose="020B0602020104020603" pitchFamily="34" charset="0"/>
                </a:rPr>
                <a:t>O </a:t>
              </a:r>
              <a:r>
                <a:rPr lang="pt-BR" sz="1400" dirty="0" err="1" smtClean="0">
                  <a:latin typeface="Tw Cen MT" panose="020B0602020104020603" pitchFamily="34" charset="0"/>
                </a:rPr>
                <a:t>kernel</a:t>
              </a:r>
              <a:r>
                <a:rPr lang="pt-BR" sz="1400" dirty="0" smtClean="0">
                  <a:latin typeface="Tw Cen MT" panose="020B0602020104020603" pitchFamily="34" charset="0"/>
                </a:rPr>
                <a:t> compartilhado </a:t>
              </a:r>
              <a:r>
                <a:rPr lang="pt-BR" sz="1400" dirty="0">
                  <a:latin typeface="Tw Cen MT" panose="020B0602020104020603" pitchFamily="34" charset="0"/>
                </a:rPr>
                <a:t>pode nem sempre ser um benefício, pois, por exemplo, a execução de </a:t>
              </a:r>
              <a:r>
                <a:rPr lang="pt-BR" sz="1400" dirty="0" smtClean="0">
                  <a:latin typeface="Tw Cen MT" panose="020B0602020104020603" pitchFamily="34" charset="0"/>
                </a:rPr>
                <a:t>aplicativos do </a:t>
              </a:r>
              <a:r>
                <a:rPr lang="pt-BR" sz="1400" dirty="0">
                  <a:latin typeface="Tw Cen MT" panose="020B0602020104020603" pitchFamily="34" charset="0"/>
                </a:rPr>
                <a:t>Windows em ​</a:t>
              </a:r>
              <a:r>
                <a:rPr lang="pt-BR" sz="1400" i="1" dirty="0">
                  <a:latin typeface="Tw Cen MT" panose="020B0602020104020603" pitchFamily="34" charset="0"/>
                </a:rPr>
                <a:t>containers</a:t>
              </a:r>
              <a:r>
                <a:rPr lang="pt-BR" sz="1400" dirty="0">
                  <a:latin typeface="Tw Cen MT" panose="020B0602020104020603" pitchFamily="34" charset="0"/>
                </a:rPr>
                <a:t>​ no Linux não é possível</a:t>
              </a:r>
              <a:r>
                <a:rPr lang="pt-BR" sz="1400" dirty="0">
                  <a:latin typeface="Tw Cen MT" panose="020B0602020104020603" pitchFamily="34" charset="0"/>
                </a:rPr>
                <a:t> 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1" name="TextBox 82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601076" y="297179"/>
            <a:ext cx="5795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Container vs </a:t>
            </a:r>
            <a:r>
              <a:rPr lang="en-US" sz="3200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Máquina</a:t>
            </a:r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Virtual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conceito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or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quê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?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50157" y="3256584"/>
              <a:ext cx="2126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exemplos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clusters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0842" cy="6858000"/>
            <a:chOff x="-9337032" y="-1"/>
            <a:chExt cx="9940842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77350" y="3217196"/>
              <a:ext cx="2315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eferências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1" name="TextBox 82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555356" y="262889"/>
            <a:ext cx="6139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Sistemas</a:t>
            </a:r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Operacionais</a:t>
            </a:r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com o </a:t>
            </a:r>
            <a:r>
              <a:rPr lang="en-US" sz="3200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foco</a:t>
            </a:r>
            <a:endParaRPr lang="en-US" sz="3200" dirty="0" smtClean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3200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Em</a:t>
            </a:r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Virtualização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68" name="Picture 80">
            <a:extLst>
              <a:ext uri="{FF2B5EF4-FFF2-40B4-BE49-F238E27FC236}">
                <a16:creationId xmlns:a16="http://schemas.microsoft.com/office/drawing/2014/main" xmlns="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2" y="2093750"/>
            <a:ext cx="2604605" cy="2604605"/>
          </a:xfrm>
          <a:prstGeom prst="ellipse">
            <a:avLst/>
          </a:prstGeom>
        </p:spPr>
      </p:pic>
      <p:pic>
        <p:nvPicPr>
          <p:cNvPr id="84" name="Picture 80">
            <a:extLst>
              <a:ext uri="{FF2B5EF4-FFF2-40B4-BE49-F238E27FC236}">
                <a16:creationId xmlns:a16="http://schemas.microsoft.com/office/drawing/2014/main" xmlns="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2" y="2150658"/>
            <a:ext cx="2604605" cy="247554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76601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conceito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or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quê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?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46908" y="3259833"/>
              <a:ext cx="2132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exemplos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clusters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48355" cy="6858000"/>
            <a:chOff x="-10744545" y="-1"/>
            <a:chExt cx="11348355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75268" y="3170185"/>
              <a:ext cx="2311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referências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47D5A51-0B28-44B2-9458-2EC47846B480}"/>
              </a:ext>
            </a:extLst>
          </p:cNvPr>
          <p:cNvSpPr txBox="1"/>
          <p:nvPr/>
        </p:nvSpPr>
        <p:spPr>
          <a:xfrm>
            <a:off x="502399" y="994381"/>
            <a:ext cx="8138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A6A6A6"/>
                </a:solidFill>
                <a:latin typeface="Tw Cen MT" panose="020B0602020104020603" pitchFamily="34" charset="0"/>
              </a:rPr>
              <a:t>Por</a:t>
            </a:r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 que </a:t>
            </a:r>
            <a:r>
              <a:rPr lang="en-US" sz="2000" dirty="0" err="1" smtClean="0">
                <a:solidFill>
                  <a:srgbClr val="A6A6A6"/>
                </a:solidFill>
                <a:latin typeface="Tw Cen MT" panose="020B0602020104020603" pitchFamily="34" charset="0"/>
              </a:rPr>
              <a:t>virtualizar</a:t>
            </a:r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? - </a:t>
            </a:r>
            <a:r>
              <a:rPr lang="pt-BR" sz="2000" dirty="0">
                <a:hlinkClick r:id="rId3"/>
              </a:rPr>
              <a:t>https://www.smallbusinesscomputing.com/testdrive/article.php/3819231/What-is-Virtualization-and-Why-Should-You-Care.htm</a:t>
            </a:r>
            <a:endParaRPr lang="en-US" sz="2000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37">
            <a:extLst>
              <a:ext uri="{FF2B5EF4-FFF2-40B4-BE49-F238E27FC236}">
                <a16:creationId xmlns:a16="http://schemas.microsoft.com/office/drawing/2014/main" xmlns="" id="{547D5A51-0B28-44B2-9458-2EC47846B480}"/>
              </a:ext>
            </a:extLst>
          </p:cNvPr>
          <p:cNvSpPr txBox="1"/>
          <p:nvPr/>
        </p:nvSpPr>
        <p:spPr>
          <a:xfrm>
            <a:off x="1155119" y="2360222"/>
            <a:ext cx="6756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Docker</a:t>
            </a:r>
            <a:r>
              <a:rPr lang="en-US" sz="2000" dirty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– </a:t>
            </a:r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  <a:hlinkClick r:id="rId4"/>
              </a:rPr>
              <a:t>https</a:t>
            </a:r>
            <a:r>
              <a:rPr lang="en-US" sz="2000" dirty="0">
                <a:solidFill>
                  <a:srgbClr val="A6A6A6"/>
                </a:solidFill>
                <a:latin typeface="Tw Cen MT" panose="020B0602020104020603" pitchFamily="34" charset="0"/>
                <a:hlinkClick r:id="rId4"/>
              </a:rPr>
              <a:t>://www.docker.com/</a:t>
            </a:r>
            <a:endParaRPr lang="en-US" sz="2000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37">
            <a:extLst>
              <a:ext uri="{FF2B5EF4-FFF2-40B4-BE49-F238E27FC236}">
                <a16:creationId xmlns:a16="http://schemas.microsoft.com/office/drawing/2014/main" xmlns="" id="{547D5A51-0B28-44B2-9458-2EC47846B480}"/>
              </a:ext>
            </a:extLst>
          </p:cNvPr>
          <p:cNvSpPr txBox="1"/>
          <p:nvPr/>
        </p:nvSpPr>
        <p:spPr>
          <a:xfrm>
            <a:off x="1035372" y="3028947"/>
            <a:ext cx="6756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Oracle VM </a:t>
            </a:r>
            <a:r>
              <a:rPr lang="en-US" sz="2000" dirty="0" err="1" smtClean="0">
                <a:solidFill>
                  <a:srgbClr val="A6A6A6"/>
                </a:solidFill>
                <a:latin typeface="Tw Cen MT" panose="020B0602020104020603" pitchFamily="34" charset="0"/>
              </a:rPr>
              <a:t>VirtualBox</a:t>
            </a:r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w Cen MT" panose="020B0602020104020603" pitchFamily="34" charset="0"/>
              </a:rPr>
              <a:t>– </a:t>
            </a:r>
            <a:r>
              <a:rPr lang="en-US" sz="2000" dirty="0">
                <a:solidFill>
                  <a:srgbClr val="A6A6A6"/>
                </a:solidFill>
                <a:latin typeface="Tw Cen MT" panose="020B0602020104020603" pitchFamily="34" charset="0"/>
                <a:hlinkClick r:id="rId5"/>
              </a:rPr>
              <a:t>https://www.virtualbox.org/</a:t>
            </a:r>
            <a:endParaRPr lang="en-US" sz="2000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37">
            <a:extLst>
              <a:ext uri="{FF2B5EF4-FFF2-40B4-BE49-F238E27FC236}">
                <a16:creationId xmlns:a16="http://schemas.microsoft.com/office/drawing/2014/main" xmlns="" id="{547D5A51-0B28-44B2-9458-2EC47846B480}"/>
              </a:ext>
            </a:extLst>
          </p:cNvPr>
          <p:cNvSpPr txBox="1"/>
          <p:nvPr/>
        </p:nvSpPr>
        <p:spPr>
          <a:xfrm>
            <a:off x="1073472" y="3627117"/>
            <a:ext cx="6756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A6A6A6"/>
                </a:solidFill>
                <a:latin typeface="Tw Cen MT" panose="020B0602020104020603" pitchFamily="34" charset="0"/>
              </a:rPr>
              <a:t>Documento</a:t>
            </a:r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 da </a:t>
            </a:r>
            <a:r>
              <a:rPr lang="en-US" sz="2000" dirty="0" err="1" smtClean="0">
                <a:solidFill>
                  <a:srgbClr val="A6A6A6"/>
                </a:solidFill>
                <a:latin typeface="Tw Cen MT" panose="020B0602020104020603" pitchFamily="34" charset="0"/>
              </a:rPr>
              <a:t>apresentação</a:t>
            </a:r>
            <a:r>
              <a:rPr lang="en-US" sz="2000" dirty="0">
                <a:solidFill>
                  <a:srgbClr val="A6A6A6"/>
                </a:solidFill>
                <a:latin typeface="Tw Cen MT" panose="020B0602020104020603" pitchFamily="34" charset="0"/>
              </a:rPr>
              <a:t> - </a:t>
            </a:r>
            <a:r>
              <a:rPr lang="en-US" sz="2000" dirty="0">
                <a:solidFill>
                  <a:srgbClr val="A6A6A6"/>
                </a:solidFill>
                <a:latin typeface="Tw Cen MT" panose="020B0602020104020603" pitchFamily="34" charset="0"/>
                <a:hlinkClick r:id="rId6"/>
              </a:rPr>
              <a:t>https://docs.google.com/document/d/17JM-cqd6lDUyf37wjaOymhTY-NR-gob_VuG0yVAvI2g/edit?usp=sharing</a:t>
            </a:r>
            <a:endParaRPr lang="en-US" sz="2000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37">
            <a:extLst>
              <a:ext uri="{FF2B5EF4-FFF2-40B4-BE49-F238E27FC236}">
                <a16:creationId xmlns:a16="http://schemas.microsoft.com/office/drawing/2014/main" xmlns="" id="{547D5A51-0B28-44B2-9458-2EC47846B480}"/>
              </a:ext>
            </a:extLst>
          </p:cNvPr>
          <p:cNvSpPr txBox="1"/>
          <p:nvPr/>
        </p:nvSpPr>
        <p:spPr>
          <a:xfrm>
            <a:off x="1237302" y="5128257"/>
            <a:ext cx="6756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Best virtual machine </a:t>
            </a:r>
            <a:r>
              <a:rPr lang="en-US" sz="2000" dirty="0" err="1" smtClean="0">
                <a:solidFill>
                  <a:srgbClr val="A6A6A6"/>
                </a:solidFill>
                <a:latin typeface="Tw Cen MT" panose="020B0602020104020603" pitchFamily="34" charset="0"/>
              </a:rPr>
              <a:t>softwares</a:t>
            </a:r>
            <a:r>
              <a:rPr lang="en-US" sz="2000" dirty="0">
                <a:solidFill>
                  <a:srgbClr val="A6A6A6"/>
                </a:solidFill>
                <a:latin typeface="Tw Cen MT" panose="020B0602020104020603" pitchFamily="34" charset="0"/>
              </a:rPr>
              <a:t>- </a:t>
            </a:r>
            <a:r>
              <a:rPr lang="en-US" sz="2000" dirty="0">
                <a:solidFill>
                  <a:srgbClr val="A6A6A6"/>
                </a:solidFill>
                <a:latin typeface="Tw Cen MT" panose="020B0602020104020603" pitchFamily="34" charset="0"/>
                <a:hlinkClick r:id="rId7"/>
              </a:rPr>
              <a:t>https://www.techradar.com/news/best-virtual-machine-software</a:t>
            </a:r>
            <a:endParaRPr lang="en-US" sz="2000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1" grpId="0"/>
      <p:bldP spid="82" grpId="0"/>
      <p:bldP spid="83" grpId="0"/>
      <p:bldP spid="8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487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FELIPEY</cp:lastModifiedBy>
  <cp:revision>35</cp:revision>
  <dcterms:created xsi:type="dcterms:W3CDTF">2017-01-05T13:17:27Z</dcterms:created>
  <dcterms:modified xsi:type="dcterms:W3CDTF">2019-07-02T08:14:35Z</dcterms:modified>
</cp:coreProperties>
</file>