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80" r:id="rId10"/>
    <p:sldId id="279" r:id="rId11"/>
    <p:sldId id="281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unsw.edu.au/~cs4128/18s1/lectures/10-network-flow.pdf" TargetMode="External"/><Relationship Id="rId7" Type="http://schemas.openxmlformats.org/officeDocument/2006/relationships/hyperlink" Target="https://www.geeksforgeeks.org/maximum-bipartite-matching/" TargetMode="External"/><Relationship Id="rId2" Type="http://schemas.openxmlformats.org/officeDocument/2006/relationships/hyperlink" Target="https://en.wikipedia.org/wiki/Ford%E2%80%93Fulkerson_algorith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ocw.tudelft.nl/wp-content/uploads/Algoritmiek_Bipartite_Matching.pdf" TargetMode="External"/><Relationship Id="rId5" Type="http://schemas.openxmlformats.org/officeDocument/2006/relationships/hyperlink" Target="https://stackoverflow.com/questions/22747088/maximum-bipartite-matching-ford-fulkerson" TargetMode="External"/><Relationship Id="rId4" Type="http://schemas.openxmlformats.org/officeDocument/2006/relationships/hyperlink" Target="https://otfried.org/courses/cs500/slides-flow%20application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281"/>
            <a:ext cx="8651846" cy="34360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Network flow: Task allocation using bipartite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 Nutefe</a:t>
            </a:r>
          </a:p>
          <a:p>
            <a:r>
              <a:rPr lang="en-US" dirty="0"/>
              <a:t>João L. Sidney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AF90-AFE8-49E0-9147-8AA5F54B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Allocação</a:t>
            </a:r>
            <a:r>
              <a:rPr lang="en-US" dirty="0"/>
              <a:t> de </a:t>
            </a:r>
            <a:r>
              <a:rPr lang="en-US" dirty="0" err="1"/>
              <a:t>Tarefas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3A822-0603-4D79-8956-1A310657988A}"/>
              </a:ext>
            </a:extLst>
          </p:cNvPr>
          <p:cNvSpPr txBox="1"/>
          <p:nvPr/>
        </p:nvSpPr>
        <p:spPr>
          <a:xfrm>
            <a:off x="1615735" y="1890943"/>
            <a:ext cx="85669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/>
            <a:r>
              <a:rPr lang="pt-BR" sz="1800" dirty="0"/>
              <a:t>Podemos resolver nossos problemas de </a:t>
            </a:r>
            <a:r>
              <a:rPr lang="pt-BR" sz="1800" dirty="0" err="1"/>
              <a:t>allocação</a:t>
            </a:r>
            <a:r>
              <a:rPr lang="pt-BR" sz="1800" dirty="0"/>
              <a:t> convertendo nosso grafo bipartido em uma rede de fluxo, adicionando uma origem 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pt-BR" sz="1800" dirty="0"/>
              <a:t> </a:t>
            </a:r>
            <a:r>
              <a:rPr lang="pt-BR" sz="1800" u="sng" dirty="0"/>
              <a:t>source</a:t>
            </a:r>
            <a:r>
              <a:rPr lang="pt-BR" sz="1800" dirty="0"/>
              <a:t> que está ligada à todos os nodos de 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pt-BR" sz="1800" dirty="0"/>
              <a:t>, e um destino 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</a:rPr>
              <a:t>T </a:t>
            </a:r>
            <a:r>
              <a:rPr lang="pt-BR" sz="1800" u="sng" dirty="0" err="1">
                <a:solidFill>
                  <a:schemeClr val="tx2"/>
                </a:solidFill>
              </a:rPr>
              <a:t>sink</a:t>
            </a:r>
            <a:r>
              <a:rPr lang="pt-BR" sz="1800" dirty="0"/>
              <a:t> ao qual todos os nodos de 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pt-BR" sz="1800" dirty="0"/>
              <a:t> estarão ligados. Todas as arestas deste grafo terão valor unitário.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2CCA075-69EE-4959-9EEB-7F99E09A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24" y="3305815"/>
            <a:ext cx="4005625" cy="27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5638AA2-72CC-42BA-9007-D3BBFC905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70" y="3305815"/>
            <a:ext cx="3690026" cy="248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4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D849-B52A-4050-ACAD-625C0DFE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289" y="1828800"/>
            <a:ext cx="2989634" cy="1335932"/>
          </a:xfrm>
        </p:spPr>
        <p:txBody>
          <a:bodyPr/>
          <a:lstStyle/>
          <a:p>
            <a:r>
              <a:rPr lang="pt-BR" dirty="0" err="1"/>
              <a:t>Codigo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14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65F57AF6-53A4-4871-BDDE-A2C9CDAA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3651115" cy="941773"/>
          </a:xfrm>
        </p:spPr>
        <p:txBody>
          <a:bodyPr/>
          <a:lstStyle/>
          <a:p>
            <a:br>
              <a:rPr lang="pt-BR" dirty="0">
                <a:solidFill>
                  <a:schemeClr val="tx2"/>
                </a:solidFill>
              </a:rPr>
            </a:br>
            <a:r>
              <a:rPr lang="pt-BR" dirty="0" err="1">
                <a:solidFill>
                  <a:schemeClr val="tx2"/>
                </a:solidFill>
              </a:rPr>
              <a:t>Bibliográfia</a:t>
            </a:r>
            <a:r>
              <a:rPr lang="pt-BR" dirty="0">
                <a:solidFill>
                  <a:schemeClr val="tx2"/>
                </a:solidFill>
              </a:rPr>
              <a:t> </a:t>
            </a:r>
            <a:br>
              <a:rPr lang="pt-BR" dirty="0">
                <a:solidFill>
                  <a:schemeClr val="tx2"/>
                </a:solidFill>
              </a:rPr>
            </a:b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06F57AE-A846-4F46-9A05-2D7A6E8929DF}"/>
              </a:ext>
            </a:extLst>
          </p:cNvPr>
          <p:cNvSpPr txBox="1">
            <a:spLocks/>
          </p:cNvSpPr>
          <p:nvPr/>
        </p:nvSpPr>
        <p:spPr>
          <a:xfrm>
            <a:off x="651029" y="2086992"/>
            <a:ext cx="4782105" cy="38077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000F9-96EB-4C60-B7B0-7EA999C73F90}"/>
              </a:ext>
            </a:extLst>
          </p:cNvPr>
          <p:cNvSpPr txBox="1"/>
          <p:nvPr/>
        </p:nvSpPr>
        <p:spPr>
          <a:xfrm>
            <a:off x="454981" y="852540"/>
            <a:ext cx="54220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/>
            <a:endParaRPr lang="pt-BR" sz="1800" dirty="0"/>
          </a:p>
          <a:p>
            <a:pPr marL="285750" indent="-285750"/>
            <a:r>
              <a:rPr lang="pt-BR" sz="1800" dirty="0">
                <a:hlinkClick r:id="rId2"/>
              </a:rPr>
              <a:t>https://en.wikipedia.org/wiki/Ford%E2%80%93Fulkerson_algorithm</a:t>
            </a:r>
            <a:endParaRPr lang="pt-BR" sz="1800" dirty="0"/>
          </a:p>
          <a:p>
            <a:endParaRPr lang="pt-BR" dirty="0">
              <a:hlinkClick r:id="rId3"/>
            </a:endParaRPr>
          </a:p>
          <a:p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http://www.cse.unsw.edu.au/~cs4128/18s1/lectures/10-network-flow.pdf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https://otfried.org/courses/cs500/slides-flow applications.pdf</a:t>
            </a:r>
            <a:endParaRPr lang="pt-BR" dirty="0"/>
          </a:p>
          <a:p>
            <a:endParaRPr lang="pt-BR" dirty="0"/>
          </a:p>
          <a:p>
            <a:r>
              <a:rPr lang="pt-BR" sz="1800" dirty="0">
                <a:hlinkClick r:id="rId5"/>
              </a:rPr>
              <a:t>https://stackoverflow.com/questions/22747088/maximum-bipartite-matching-ford-fulkerson</a:t>
            </a:r>
            <a:endParaRPr lang="pt-BR" sz="1800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https://ocw.tudelft.nl/wp-content/uploads/Algoritmiek_Bipartite_Matching.pdf</a:t>
            </a:r>
            <a:endParaRPr lang="pt-BR" dirty="0"/>
          </a:p>
          <a:p>
            <a:endParaRPr lang="pt-BR" dirty="0"/>
          </a:p>
          <a:p>
            <a:pPr marL="285750" indent="-285750"/>
            <a:r>
              <a:rPr lang="pt-BR" sz="1800" dirty="0">
                <a:hlinkClick r:id="rId7"/>
              </a:rPr>
              <a:t>https://www.geeksforgeeks.org/maximum-bipartite </a:t>
            </a:r>
            <a:r>
              <a:rPr lang="pt-BR" sz="1800" dirty="0" err="1">
                <a:hlinkClick r:id="rId7"/>
              </a:rPr>
              <a:t>matching</a:t>
            </a:r>
            <a:r>
              <a:rPr lang="pt-BR" sz="1800" dirty="0">
                <a:hlinkClick r:id="rId7"/>
              </a:rPr>
              <a:t>/</a:t>
            </a:r>
            <a:endParaRPr lang="pt-BR" sz="18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Flow</a:t>
            </a:r>
          </a:p>
          <a:p>
            <a:r>
              <a:rPr lang="en-US" dirty="0"/>
              <a:t>Maximum Flow</a:t>
            </a:r>
          </a:p>
          <a:p>
            <a:r>
              <a:rPr lang="en-US" dirty="0" err="1"/>
              <a:t>Grafos</a:t>
            </a:r>
            <a:r>
              <a:rPr lang="en-US" dirty="0"/>
              <a:t> </a:t>
            </a:r>
            <a:r>
              <a:rPr lang="en-US" dirty="0" err="1"/>
              <a:t>Bipartidos</a:t>
            </a:r>
            <a:r>
              <a:rPr lang="en-US" dirty="0"/>
              <a:t> </a:t>
            </a:r>
          </a:p>
          <a:p>
            <a:r>
              <a:rPr lang="en-US" dirty="0"/>
              <a:t>Ford-Fulkerson</a:t>
            </a:r>
          </a:p>
          <a:p>
            <a:r>
              <a:rPr lang="en-US" dirty="0"/>
              <a:t>Edmond-Karp </a:t>
            </a:r>
          </a:p>
          <a:p>
            <a:r>
              <a:rPr lang="en-US" dirty="0" err="1"/>
              <a:t>Complexidade</a:t>
            </a:r>
            <a:r>
              <a:rPr lang="en-US" dirty="0"/>
              <a:t> </a:t>
            </a:r>
          </a:p>
          <a:p>
            <a:r>
              <a:rPr lang="en-US" dirty="0" err="1"/>
              <a:t>Allocação</a:t>
            </a:r>
            <a:r>
              <a:rPr lang="en-US" dirty="0"/>
              <a:t> de </a:t>
            </a:r>
            <a:r>
              <a:rPr lang="en-US" dirty="0" err="1"/>
              <a:t>Tarefas</a:t>
            </a:r>
            <a:r>
              <a:rPr lang="en-US" dirty="0"/>
              <a:t> </a:t>
            </a:r>
          </a:p>
          <a:p>
            <a:r>
              <a:rPr lang="en-US" dirty="0" err="1"/>
              <a:t>Codigo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AC0F85-AD0B-4B73-A356-0A9F4627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FLOW</a:t>
            </a:r>
            <a:br>
              <a:rPr lang="pt-BR" dirty="0"/>
            </a:br>
            <a:endParaRPr 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7F536E-C588-4DFF-98C4-59041093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 rede de fluxo é um gráfico direcionado onde cada arresta tem uma capacidade pela qual o fluxo pode ser empurrado.</a:t>
            </a:r>
          </a:p>
          <a:p>
            <a:pPr marL="0" indent="0">
              <a:buNone/>
            </a:pPr>
            <a:r>
              <a:rPr lang="pt-BR" dirty="0"/>
              <a:t>Normalmente existem dois vértices distintos, chamados de source (s) e o </a:t>
            </a:r>
            <a:r>
              <a:rPr lang="pt-BR" dirty="0" err="1"/>
              <a:t>sink</a:t>
            </a:r>
            <a:r>
              <a:rPr lang="pt-BR" dirty="0"/>
              <a:t> (t) de onde vem o fluxo e o fluxo vai para.</a:t>
            </a:r>
          </a:p>
          <a:p>
            <a:pPr marL="0" indent="0">
              <a:buNone/>
            </a:pPr>
            <a:r>
              <a:rPr lang="pt-BR" dirty="0"/>
              <a:t>Os gráficos de fluxo podem ser comparados a redes de tubos, cada um com um limite no volume de água que pode fluir por unidade de tempo.</a:t>
            </a:r>
          </a:p>
          <a:p>
            <a:pPr marL="0" indent="0">
              <a:buNone/>
            </a:pPr>
            <a:r>
              <a:rPr lang="pt-BR" dirty="0"/>
              <a:t>Ele pode ser usado para representar ferroviário ,sistemas hídricos, trânsito e tráfego em redes de computador.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136" y="34031"/>
            <a:ext cx="9372600" cy="1295400"/>
          </a:xfrm>
        </p:spPr>
        <p:txBody>
          <a:bodyPr/>
          <a:lstStyle/>
          <a:p>
            <a:r>
              <a:rPr lang="en-US" dirty="0"/>
              <a:t>Maximum flow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45219"/>
            <a:ext cx="10226336" cy="519343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problema de fluxo máximo é encontrar, dado um gráfico de fluxo</a:t>
            </a:r>
          </a:p>
          <a:p>
            <a:pPr marL="0" indent="0">
              <a:buNone/>
            </a:pPr>
            <a:r>
              <a:rPr lang="pt-BR" dirty="0"/>
              <a:t>com suas capacidades de arrestas, qual o fluxo máximo do source(s) para o </a:t>
            </a:r>
            <a:r>
              <a:rPr lang="pt-BR" dirty="0" err="1"/>
              <a:t>sink</a:t>
            </a:r>
            <a:r>
              <a:rPr lang="pt-BR" dirty="0"/>
              <a:t>(t)</a:t>
            </a:r>
          </a:p>
          <a:p>
            <a:pPr marL="0" indent="0">
              <a:buNone/>
            </a:pPr>
            <a:r>
              <a:rPr lang="pt-BR" dirty="0"/>
              <a:t> é.</a:t>
            </a:r>
          </a:p>
          <a:p>
            <a:pPr marL="0" indent="0">
              <a:buNone/>
            </a:pPr>
            <a:r>
              <a:rPr lang="pt-BR" dirty="0"/>
              <a:t>É importante considerar que neste problema, todo fluxo que sai de um nodo</a:t>
            </a:r>
          </a:p>
          <a:p>
            <a:pPr marL="0" indent="0">
              <a:buNone/>
            </a:pPr>
            <a:r>
              <a:rPr lang="pt-BR" dirty="0"/>
              <a:t> deve ser equivalente ao fluxo que entra no mesmo, ou seja, um nodo N não</a:t>
            </a:r>
          </a:p>
          <a:p>
            <a:pPr marL="0" indent="0">
              <a:buNone/>
            </a:pPr>
            <a:r>
              <a:rPr lang="pt-BR" dirty="0"/>
              <a:t> pode enviar X unidades de fluxo sendo que ele recebe apenas um valor Y | Y &lt;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</p:spPr>
        <p:txBody>
          <a:bodyPr anchor="b">
            <a:normAutofit/>
          </a:bodyPr>
          <a:lstStyle/>
          <a:p>
            <a:r>
              <a:rPr lang="en-US" dirty="0" err="1"/>
              <a:t>Grafos</a:t>
            </a:r>
            <a:r>
              <a:rPr lang="en-US" dirty="0"/>
              <a:t> </a:t>
            </a:r>
            <a:r>
              <a:rPr lang="en-US" dirty="0" err="1"/>
              <a:t>bipartidos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São grafos que podem ser divididos em dois grupos sem caminho entre membros do mesmo grupo, ou seja, nenhuma aresta pode ligar dois nodos que pertençam ao mesmo subconjunto 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Denotados por G = (U, V, E).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 err="1"/>
              <a:t>Aplicação</a:t>
            </a:r>
            <a:r>
              <a:rPr lang="en-US" dirty="0"/>
              <a:t>: </a:t>
            </a:r>
            <a:r>
              <a:rPr lang="en-US" dirty="0" err="1"/>
              <a:t>Alunos</a:t>
            </a:r>
            <a:r>
              <a:rPr lang="en-US" dirty="0"/>
              <a:t> e aulas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oogle Shape;108;p16">
            <a:extLst>
              <a:ext uri="{FF2B5EF4-FFF2-40B4-BE49-F238E27FC236}">
                <a16:creationId xmlns:a16="http://schemas.microsoft.com/office/drawing/2014/main" id="{94A2916F-67FA-461D-9F78-7AF7104EFCDC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49894" y="1153552"/>
            <a:ext cx="4572000" cy="4054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654"/>
            <a:ext cx="8686800" cy="2736986"/>
          </a:xfrm>
        </p:spPr>
        <p:txBody>
          <a:bodyPr/>
          <a:lstStyle/>
          <a:p>
            <a:r>
              <a:rPr lang="en-US" dirty="0"/>
              <a:t>Ford-Fulkerson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420427"/>
            <a:ext cx="10389833" cy="543757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algoritmo de Ford-</a:t>
            </a:r>
            <a:r>
              <a:rPr lang="pt-BR" dirty="0" err="1"/>
              <a:t>Fulkerson</a:t>
            </a:r>
            <a:r>
              <a:rPr lang="pt-BR" dirty="0"/>
              <a:t> resolve o problema do Fluxo Máximo utilizando Busca em Profundidade (DFS). Ele é chamado de método e não algoritmo porque englobe diversas implementações. O Ford-</a:t>
            </a:r>
            <a:r>
              <a:rPr lang="pt-BR" dirty="0" err="1"/>
              <a:t>Fulkerson</a:t>
            </a:r>
            <a:r>
              <a:rPr lang="pt-BR" dirty="0"/>
              <a:t> possui 3 característica; </a:t>
            </a:r>
          </a:p>
          <a:p>
            <a:endParaRPr lang="pt-BR" dirty="0"/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pt-BR" dirty="0"/>
              <a:t>Redes residuais - é um grafo de auxílio que mostra o quanto de fluxo ainda passa por uma ligação. 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 dirty="0"/>
          </a:p>
          <a:p>
            <a:pPr marL="603250" lvl="0" indent="-457200" algn="l" rtl="0"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pt-BR" dirty="0"/>
              <a:t>Caminhos aumentado - caminhos que possuem disponibilidade de fluxo.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 dirty="0"/>
          </a:p>
          <a:p>
            <a:pPr marL="603250" lvl="0" indent="-457200" algn="just" rtl="0"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pt-BR" dirty="0"/>
              <a:t>Cortes mínimos - O máximo de fluxo que passa entre o source e o </a:t>
            </a:r>
            <a:r>
              <a:rPr lang="pt-BR" dirty="0" err="1"/>
              <a:t>sink</a:t>
            </a:r>
            <a:r>
              <a:rPr lang="pt-BR" dirty="0"/>
              <a:t> é restringido pela aresta de menor peso.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Edmond-Karp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199" y="1679448"/>
            <a:ext cx="5697985" cy="1295400"/>
          </a:xfrm>
        </p:spPr>
        <p:txBody>
          <a:bodyPr/>
          <a:lstStyle/>
          <a:p>
            <a:r>
              <a:rPr lang="en-US" b="0" dirty="0" err="1"/>
              <a:t>Simplesmente</a:t>
            </a:r>
            <a:r>
              <a:rPr lang="en-US" b="0" dirty="0"/>
              <a:t> a </a:t>
            </a:r>
            <a:r>
              <a:rPr lang="en-US" b="0" dirty="0" err="1"/>
              <a:t>implementação</a:t>
            </a:r>
            <a:r>
              <a:rPr lang="en-US" b="0" dirty="0"/>
              <a:t> do Ford Fulkerson </a:t>
            </a:r>
            <a:r>
              <a:rPr lang="en-US" b="0" dirty="0" err="1"/>
              <a:t>usando</a:t>
            </a:r>
            <a:r>
              <a:rPr lang="en-US" b="0" dirty="0"/>
              <a:t> </a:t>
            </a:r>
            <a:r>
              <a:rPr lang="en-US" b="0" dirty="0" err="1"/>
              <a:t>buscar</a:t>
            </a:r>
            <a:r>
              <a:rPr lang="en-US" b="0" dirty="0"/>
              <a:t> </a:t>
            </a:r>
            <a:r>
              <a:rPr lang="en-US" b="0" dirty="0" err="1"/>
              <a:t>em</a:t>
            </a:r>
            <a:r>
              <a:rPr lang="en-US" b="0" dirty="0"/>
              <a:t> </a:t>
            </a:r>
            <a:r>
              <a:rPr lang="en-US" b="0" dirty="0" err="1"/>
              <a:t>largura</a:t>
            </a:r>
            <a:r>
              <a:rPr lang="en-US" b="0" dirty="0"/>
              <a:t> para </a:t>
            </a:r>
            <a:r>
              <a:rPr lang="en-US" b="0" dirty="0" err="1"/>
              <a:t>encontrar</a:t>
            </a:r>
            <a:r>
              <a:rPr lang="en-US" b="0" dirty="0"/>
              <a:t> </a:t>
            </a:r>
            <a:r>
              <a:rPr lang="en-US" b="0" dirty="0" err="1"/>
              <a:t>caminhos</a:t>
            </a:r>
            <a:r>
              <a:rPr lang="en-US" b="0" dirty="0"/>
              <a:t> </a:t>
            </a:r>
            <a:r>
              <a:rPr lang="en-US" b="0" dirty="0" err="1"/>
              <a:t>aumentados</a:t>
            </a:r>
            <a:r>
              <a:rPr lang="en-US" b="0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Complexidade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CA07A-7FBB-403B-A981-0B7D0B6B464E}"/>
              </a:ext>
            </a:extLst>
          </p:cNvPr>
          <p:cNvSpPr txBox="1"/>
          <p:nvPr/>
        </p:nvSpPr>
        <p:spPr>
          <a:xfrm>
            <a:off x="1482571" y="1349406"/>
            <a:ext cx="101294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Ford-</a:t>
            </a:r>
            <a:r>
              <a:rPr lang="pt-BR" dirty="0" err="1"/>
              <a:t>Fulkerson</a:t>
            </a:r>
            <a:r>
              <a:rPr lang="pt-BR" dirty="0"/>
              <a:t> é executado em tempo O(</a:t>
            </a:r>
            <a:r>
              <a:rPr lang="pt-BR" dirty="0" err="1"/>
              <a:t>Ef</a:t>
            </a:r>
            <a:r>
              <a:rPr lang="pt-BR" dirty="0"/>
              <a:t>), onde E é o número de arestas no gráfico e f é o fluxo máximo, pois precisamos realizar uma pesquisa de gráfico O(E) no pior caso para encontrar uma unidade única de fluxo para cada uma das unidades f. </a:t>
            </a:r>
          </a:p>
          <a:p>
            <a:endParaRPr lang="pt-BR" dirty="0"/>
          </a:p>
          <a:p>
            <a:r>
              <a:rPr lang="pt-BR" sz="1800" dirty="0"/>
              <a:t>Isso ocorre porque encontrar um caminho aumentado em um grafo residual pode ser feito em 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</a:rPr>
              <a:t>O(E)</a:t>
            </a:r>
            <a:r>
              <a:rPr lang="pt-BR" sz="1800" dirty="0"/>
              <a:t> e cada interação irá aumentar o fluxo em no mínimo 1. Porém, isso só ocorre em grafos cuja capacidades são valores inteiros, pois caso existam valores irracionais o algoritmo pode executar infinitamente.</a:t>
            </a:r>
          </a:p>
          <a:p>
            <a:endParaRPr lang="pt-BR" dirty="0"/>
          </a:p>
          <a:p>
            <a:r>
              <a:rPr lang="pt-BR" dirty="0"/>
              <a:t>O f na complexidade de tempo de Ford-</a:t>
            </a:r>
            <a:r>
              <a:rPr lang="pt-BR" dirty="0" err="1"/>
              <a:t>Fulkerson</a:t>
            </a:r>
            <a:r>
              <a:rPr lang="pt-BR" dirty="0"/>
              <a:t> não é ideal, porque f é exponencial no tamanho da entrada. Acontece que se você sempre pegar o mais curto caminho de aumento, em vez de qualquer caminho de aumento, e aumente o fluxo pela arresta de capacidade mínima em seu caminho, você precisa encontrar no máximo O(VE) aumentando os caminhos totais.</a:t>
            </a:r>
          </a:p>
          <a:p>
            <a:endParaRPr lang="pt-BR" dirty="0"/>
          </a:p>
          <a:p>
            <a:r>
              <a:rPr lang="pt-BR" dirty="0"/>
              <a:t>Isso dá uma complexidade de tempo total de O (VE²)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Complexidade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CCA07A-7FBB-403B-A981-0B7D0B6B464E}"/>
                  </a:ext>
                </a:extLst>
              </p:cNvPr>
              <p:cNvSpPr txBox="1"/>
              <p:nvPr/>
            </p:nvSpPr>
            <p:spPr>
              <a:xfrm>
                <a:off x="1482571" y="1349406"/>
                <a:ext cx="1012942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Para o</a:t>
                </a:r>
                <a:r>
                  <a:rPr lang="pt-BR" sz="1800" dirty="0"/>
                  <a:t> algoritmo de Edmond-</a:t>
                </a:r>
                <a:r>
                  <a:rPr lang="pt-BR" sz="1800" dirty="0" err="1"/>
                  <a:t>Karp</a:t>
                </a:r>
                <a:r>
                  <a:rPr lang="pt-BR" sz="1800" dirty="0"/>
                  <a:t>, a estimativa de tempo de execução pode ser definida sem o uso do fluxo máximo, como </a:t>
                </a:r>
                <a:r>
                  <a:rPr lang="pt-BR" sz="1800" dirty="0">
                    <a:solidFill>
                      <a:schemeClr val="accent5">
                        <a:lumMod val="50000"/>
                      </a:schemeClr>
                    </a:solidFill>
                  </a:rPr>
                  <a:t>O(V*E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pt-BR" sz="1800" dirty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  <a:r>
                  <a:rPr lang="pt-BR" sz="1800" dirty="0"/>
                  <a:t>, </a:t>
                </a:r>
                <a:r>
                  <a:rPr lang="pt-BR" sz="1800" dirty="0">
                    <a:solidFill>
                      <a:schemeClr val="accent5">
                        <a:lumMod val="50000"/>
                      </a:schemeClr>
                    </a:solidFill>
                  </a:rPr>
                  <a:t>V</a:t>
                </a:r>
                <a:r>
                  <a:rPr lang="pt-BR" sz="1800" dirty="0"/>
                  <a:t> sendo o número de vértices, mesmo para valores irracionais. Esse cálculo é </a:t>
                </a:r>
                <a:r>
                  <a:rPr lang="pt-BR" sz="1800" dirty="0" err="1"/>
                  <a:t>similiar</a:t>
                </a:r>
                <a:r>
                  <a:rPr lang="pt-BR" sz="1800" dirty="0"/>
                  <a:t> ao de Ford-</a:t>
                </a:r>
                <a:r>
                  <a:rPr lang="pt-BR" sz="1800" dirty="0" err="1"/>
                  <a:t>Fulkerson</a:t>
                </a:r>
                <a:r>
                  <a:rPr lang="pt-BR" sz="1800" dirty="0"/>
                  <a:t>, considerando que cada interação ocorre </a:t>
                </a:r>
                <a:r>
                  <a:rPr lang="pt-BR" dirty="0"/>
                  <a:t>no</a:t>
                </a:r>
                <a:r>
                  <a:rPr lang="pt-BR" sz="1800" dirty="0"/>
                  <a:t> </a:t>
                </a:r>
                <a:r>
                  <a:rPr lang="pt-BR" sz="1800" dirty="0">
                    <a:solidFill>
                      <a:schemeClr val="accent5">
                        <a:lumMod val="50000"/>
                      </a:schemeClr>
                    </a:solidFill>
                  </a:rPr>
                  <a:t>O(E)</a:t>
                </a:r>
                <a:r>
                  <a:rPr lang="pt-BR" sz="1800" dirty="0"/>
                  <a:t> e que haverá no máximo </a:t>
                </a:r>
                <a:r>
                  <a:rPr lang="pt-BR" sz="1800" dirty="0">
                    <a:solidFill>
                      <a:schemeClr val="accent5">
                        <a:lumMod val="50000"/>
                      </a:schemeClr>
                    </a:solidFill>
                  </a:rPr>
                  <a:t>O(V*E)</a:t>
                </a:r>
                <a:r>
                  <a:rPr lang="pt-BR" sz="1800" dirty="0"/>
                  <a:t> interações.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CCA07A-7FBB-403B-A981-0B7D0B6B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571" y="1349406"/>
                <a:ext cx="10129421" cy="1477328"/>
              </a:xfrm>
              <a:prstGeom prst="rect">
                <a:avLst/>
              </a:prstGeom>
              <a:blipFill>
                <a:blip r:embed="rId2"/>
                <a:stretch>
                  <a:fillRect l="-481" t="-2058" r="-7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05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127</TotalTime>
  <Words>799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Wireframe Building 16x9</vt:lpstr>
      <vt:lpstr>Network flow: Task allocation using bipartite graph</vt:lpstr>
      <vt:lpstr>Content</vt:lpstr>
      <vt:lpstr>Network FLOW </vt:lpstr>
      <vt:lpstr>Maximum flow </vt:lpstr>
      <vt:lpstr>Grafos bipartidos </vt:lpstr>
      <vt:lpstr>Ford-Fulkerson  </vt:lpstr>
      <vt:lpstr>Edmond-Karp  </vt:lpstr>
      <vt:lpstr>Complexidade </vt:lpstr>
      <vt:lpstr>Complexidade </vt:lpstr>
      <vt:lpstr>Allocação de Tarefas  </vt:lpstr>
      <vt:lpstr>Codigo </vt:lpstr>
      <vt:lpstr> Bibliográfia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flow: Task allocation using bipartite graph</dc:title>
  <dc:creator>TSIGBEY Francis</dc:creator>
  <cp:lastModifiedBy>TSIGBEY Francis</cp:lastModifiedBy>
  <cp:revision>3</cp:revision>
  <dcterms:created xsi:type="dcterms:W3CDTF">2021-10-19T09:23:56Z</dcterms:created>
  <dcterms:modified xsi:type="dcterms:W3CDTF">2023-06-25T20:10:07Z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2059aa38-f392-4105-be92-628035578272_Enabled">
    <vt:lpwstr>true</vt:lpwstr>
  </property>
  <property fmtid="{D5CDD505-2E9C-101B-9397-08002B2CF9AE}" pid="9" name="MSIP_Label_2059aa38-f392-4105-be92-628035578272_SetDate">
    <vt:lpwstr>2021-10-19T09:23:57Z</vt:lpwstr>
  </property>
  <property fmtid="{D5CDD505-2E9C-101B-9397-08002B2CF9AE}" pid="10" name="MSIP_Label_2059aa38-f392-4105-be92-628035578272_Method">
    <vt:lpwstr>Standard</vt:lpwstr>
  </property>
  <property fmtid="{D5CDD505-2E9C-101B-9397-08002B2CF9AE}" pid="11" name="MSIP_Label_2059aa38-f392-4105-be92-628035578272_Name">
    <vt:lpwstr>IOMLb0020IN123173</vt:lpwstr>
  </property>
  <property fmtid="{D5CDD505-2E9C-101B-9397-08002B2CF9AE}" pid="12" name="MSIP_Label_2059aa38-f392-4105-be92-628035578272_SiteId">
    <vt:lpwstr>1588262d-23fb-43b4-bd6e-bce49c8e6186</vt:lpwstr>
  </property>
  <property fmtid="{D5CDD505-2E9C-101B-9397-08002B2CF9AE}" pid="13" name="MSIP_Label_2059aa38-f392-4105-be92-628035578272_ActionId">
    <vt:lpwstr>1e57c636-0acf-4fe5-bf6d-060ba7bc6a15</vt:lpwstr>
  </property>
  <property fmtid="{D5CDD505-2E9C-101B-9397-08002B2CF9AE}" pid="14" name="MSIP_Label_2059aa38-f392-4105-be92-628035578272_ContentBits">
    <vt:lpwstr>0</vt:lpwstr>
  </property>
</Properties>
</file>