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6"/>
  </p:notesMasterIdLst>
  <p:handoutMasterIdLst>
    <p:handoutMasterId r:id="rId17"/>
  </p:handoutMasterIdLst>
  <p:sldIdLst>
    <p:sldId id="257" r:id="rId5"/>
    <p:sldId id="281" r:id="rId6"/>
    <p:sldId id="273" r:id="rId7"/>
    <p:sldId id="274" r:id="rId8"/>
    <p:sldId id="275" r:id="rId9"/>
    <p:sldId id="282" r:id="rId10"/>
    <p:sldId id="276" r:id="rId11"/>
    <p:sldId id="277" r:id="rId12"/>
    <p:sldId id="278" r:id="rId13"/>
    <p:sldId id="279" r:id="rId14"/>
    <p:sldId id="28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3725" autoAdjust="0"/>
  </p:normalViewPr>
  <p:slideViewPr>
    <p:cSldViewPr snapToGrid="0">
      <p:cViewPr varScale="1">
        <p:scale>
          <a:sx n="113" d="100"/>
          <a:sy n="113" d="100"/>
        </p:scale>
        <p:origin x="560" y="17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AD1E1A-6FE2-493F-9DCC-258B6C8D2B28}"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9A31EA14-8540-43E5-B968-2C0FDD2AD26B}">
      <dgm:prSet/>
      <dgm:spPr/>
      <dgm:t>
        <a:bodyPr/>
        <a:lstStyle/>
        <a:p>
          <a:r>
            <a:rPr lang="en-US"/>
            <a:t>System Requirements</a:t>
          </a:r>
        </a:p>
      </dgm:t>
    </dgm:pt>
    <dgm:pt modelId="{92F67A7B-9547-4155-8931-F40EB48BB247}" type="sibTrans" cxnId="{B2A7C364-3EC4-44AD-B169-F75D5F89EA6F}">
      <dgm:prSet phldrT="01" phldr="0"/>
      <dgm:spPr/>
      <dgm:t>
        <a:bodyPr/>
        <a:lstStyle/>
        <a:p>
          <a:endParaRPr lang="en-US"/>
        </a:p>
      </dgm:t>
    </dgm:pt>
    <dgm:pt modelId="{B95CCD60-653D-419D-AD6D-9F93FEBE31D7}" type="parTrans" cxnId="{B2A7C364-3EC4-44AD-B169-F75D5F89EA6F}">
      <dgm:prSet/>
      <dgm:spPr/>
      <dgm:t>
        <a:bodyPr/>
        <a:lstStyle/>
        <a:p>
          <a:endParaRPr lang="en-US"/>
        </a:p>
      </dgm:t>
    </dgm:pt>
    <dgm:pt modelId="{3686CE4D-1749-49F6-81B3-3C70114F75C2}">
      <dgm:prSet/>
      <dgm:spPr/>
      <dgm:t>
        <a:bodyPr/>
        <a:lstStyle/>
        <a:p>
          <a:r>
            <a:rPr lang="en-US"/>
            <a:t>Any PC /Mac that can run on Jupyter notebook.</a:t>
          </a:r>
        </a:p>
      </dgm:t>
    </dgm:pt>
    <dgm:pt modelId="{8B817833-8236-45D4-98C5-28EDFB0DE491}" type="sibTrans" cxnId="{2BBE8C93-D653-4F67-96A7-43072DFFE223}">
      <dgm:prSet/>
      <dgm:spPr/>
      <dgm:t>
        <a:bodyPr/>
        <a:lstStyle/>
        <a:p>
          <a:endParaRPr lang="en-US"/>
        </a:p>
      </dgm:t>
    </dgm:pt>
    <dgm:pt modelId="{AAE2D570-4B88-4AFC-9E98-8A42D00B630D}" type="parTrans" cxnId="{2BBE8C93-D653-4F67-96A7-43072DFFE223}">
      <dgm:prSet/>
      <dgm:spPr/>
      <dgm:t>
        <a:bodyPr/>
        <a:lstStyle/>
        <a:p>
          <a:endParaRPr lang="en-US"/>
        </a:p>
      </dgm:t>
    </dgm:pt>
    <dgm:pt modelId="{FCEA5862-FEA0-47A6-8C88-8D1434CD70D4}">
      <dgm:prSet/>
      <dgm:spPr/>
      <dgm:t>
        <a:bodyPr/>
        <a:lstStyle/>
        <a:p>
          <a:r>
            <a:rPr lang="en-US"/>
            <a:t>Prerequisites</a:t>
          </a:r>
        </a:p>
      </dgm:t>
    </dgm:pt>
    <dgm:pt modelId="{94E232A6-7CBE-47DA-8AA8-7A7ECA2BC7DB}" type="sibTrans" cxnId="{D12C2753-D168-474B-A6B2-A1856A0DCDE8}">
      <dgm:prSet phldrT="02" phldr="0"/>
      <dgm:spPr/>
      <dgm:t>
        <a:bodyPr/>
        <a:lstStyle/>
        <a:p>
          <a:endParaRPr lang="en-US"/>
        </a:p>
      </dgm:t>
    </dgm:pt>
    <dgm:pt modelId="{C7CC9608-F270-41C3-BC49-A02DC3F20670}" type="parTrans" cxnId="{D12C2753-D168-474B-A6B2-A1856A0DCDE8}">
      <dgm:prSet/>
      <dgm:spPr/>
      <dgm:t>
        <a:bodyPr/>
        <a:lstStyle/>
        <a:p>
          <a:endParaRPr lang="en-US"/>
        </a:p>
      </dgm:t>
    </dgm:pt>
    <dgm:pt modelId="{A0DC51BC-BD86-4255-AF1D-4FD3EC9D5A2D}">
      <dgm:prSet/>
      <dgm:spPr/>
      <dgm:t>
        <a:bodyPr/>
        <a:lstStyle/>
        <a:p>
          <a:r>
            <a:rPr lang="en-US"/>
            <a:t>Python Programming</a:t>
          </a:r>
        </a:p>
      </dgm:t>
    </dgm:pt>
    <dgm:pt modelId="{822EB779-85D8-40F8-A23C-80ED6E0A87E5}" type="sibTrans" cxnId="{BA821EF0-C528-4F1D-A351-6B21E7FA50E1}">
      <dgm:prSet/>
      <dgm:spPr/>
      <dgm:t>
        <a:bodyPr/>
        <a:lstStyle/>
        <a:p>
          <a:endParaRPr lang="en-US"/>
        </a:p>
      </dgm:t>
    </dgm:pt>
    <dgm:pt modelId="{97F882EC-6AA7-4222-9E5F-42DE51246699}" type="parTrans" cxnId="{BA821EF0-C528-4F1D-A351-6B21E7FA50E1}">
      <dgm:prSet/>
      <dgm:spPr/>
      <dgm:t>
        <a:bodyPr/>
        <a:lstStyle/>
        <a:p>
          <a:endParaRPr lang="en-US"/>
        </a:p>
      </dgm:t>
    </dgm:pt>
    <dgm:pt modelId="{D0A66BB0-0BE8-45A3-ADBE-1D36552B9412}">
      <dgm:prSet/>
      <dgm:spPr/>
      <dgm:t>
        <a:bodyPr/>
        <a:lstStyle/>
        <a:p>
          <a:r>
            <a:rPr lang="en-US"/>
            <a:t>Tools used :Jupyter notebook</a:t>
          </a:r>
        </a:p>
      </dgm:t>
    </dgm:pt>
    <dgm:pt modelId="{2CFABD01-E63D-4E43-875E-1032D2FC95FD}" type="sibTrans" cxnId="{54B6823A-95A9-4A61-B597-6F31F14CD8E6}">
      <dgm:prSet/>
      <dgm:spPr/>
      <dgm:t>
        <a:bodyPr/>
        <a:lstStyle/>
        <a:p>
          <a:endParaRPr lang="en-US"/>
        </a:p>
      </dgm:t>
    </dgm:pt>
    <dgm:pt modelId="{201E6CBF-6603-4E39-8C39-9A113D8DC4E9}" type="parTrans" cxnId="{54B6823A-95A9-4A61-B597-6F31F14CD8E6}">
      <dgm:prSet/>
      <dgm:spPr/>
      <dgm:t>
        <a:bodyPr/>
        <a:lstStyle/>
        <a:p>
          <a:endParaRPr lang="en-US"/>
        </a:p>
      </dgm:t>
    </dgm:pt>
    <dgm:pt modelId="{3071B885-1967-465F-8E42-4B739B74A2CA}">
      <dgm:prSet/>
      <dgm:spPr/>
      <dgm:t>
        <a:bodyPr/>
        <a:lstStyle/>
        <a:p>
          <a:r>
            <a:rPr lang="en-US"/>
            <a:t>Packages like :  Numpy, Pandas, Matplotlib, etc..</a:t>
          </a:r>
        </a:p>
      </dgm:t>
    </dgm:pt>
    <dgm:pt modelId="{4F8BD899-4B26-4D87-BA56-E05A8CBC1216}" type="sibTrans" cxnId="{87175AB6-D103-4EFA-86FD-ED36AEC80254}">
      <dgm:prSet/>
      <dgm:spPr/>
      <dgm:t>
        <a:bodyPr/>
        <a:lstStyle/>
        <a:p>
          <a:endParaRPr lang="en-US"/>
        </a:p>
      </dgm:t>
    </dgm:pt>
    <dgm:pt modelId="{87E6E9AD-9376-477B-BAF1-7E5B3699DBEA}" type="parTrans" cxnId="{87175AB6-D103-4EFA-86FD-ED36AEC80254}">
      <dgm:prSet/>
      <dgm:spPr/>
      <dgm:t>
        <a:bodyPr/>
        <a:lstStyle/>
        <a:p>
          <a:endParaRPr lang="en-US"/>
        </a:p>
      </dgm:t>
    </dgm:pt>
    <dgm:pt modelId="{1C9B8D62-3F46-AF4C-A812-19A590F21034}" type="pres">
      <dgm:prSet presAssocID="{86AD1E1A-6FE2-493F-9DCC-258B6C8D2B28}" presName="Name0" presStyleCnt="0">
        <dgm:presLayoutVars>
          <dgm:dir/>
          <dgm:animLvl val="lvl"/>
          <dgm:resizeHandles val="exact"/>
        </dgm:presLayoutVars>
      </dgm:prSet>
      <dgm:spPr/>
    </dgm:pt>
    <dgm:pt modelId="{B301B1F4-61F1-664C-99EF-05DD6D881BAF}" type="pres">
      <dgm:prSet presAssocID="{9A31EA14-8540-43E5-B968-2C0FDD2AD26B}" presName="linNode" presStyleCnt="0"/>
      <dgm:spPr/>
    </dgm:pt>
    <dgm:pt modelId="{49B2F8AD-FCC8-AC44-A161-D8F0CACAC73E}" type="pres">
      <dgm:prSet presAssocID="{9A31EA14-8540-43E5-B968-2C0FDD2AD26B}" presName="parentText" presStyleLbl="node1" presStyleIdx="0" presStyleCnt="2">
        <dgm:presLayoutVars>
          <dgm:chMax val="1"/>
          <dgm:bulletEnabled val="1"/>
        </dgm:presLayoutVars>
      </dgm:prSet>
      <dgm:spPr/>
    </dgm:pt>
    <dgm:pt modelId="{478CDC31-6CBB-964C-8A2E-9CEE1A6DE391}" type="pres">
      <dgm:prSet presAssocID="{9A31EA14-8540-43E5-B968-2C0FDD2AD26B}" presName="descendantText" presStyleLbl="alignAccFollowNode1" presStyleIdx="0" presStyleCnt="2">
        <dgm:presLayoutVars>
          <dgm:bulletEnabled val="1"/>
        </dgm:presLayoutVars>
      </dgm:prSet>
      <dgm:spPr/>
    </dgm:pt>
    <dgm:pt modelId="{9E22065A-A632-A346-904C-D12B26BD9B16}" type="pres">
      <dgm:prSet presAssocID="{92F67A7B-9547-4155-8931-F40EB48BB247}" presName="sp" presStyleCnt="0"/>
      <dgm:spPr/>
    </dgm:pt>
    <dgm:pt modelId="{6B24BF79-6078-384D-A068-CEB0A5D73FE5}" type="pres">
      <dgm:prSet presAssocID="{FCEA5862-FEA0-47A6-8C88-8D1434CD70D4}" presName="linNode" presStyleCnt="0"/>
      <dgm:spPr/>
    </dgm:pt>
    <dgm:pt modelId="{192E3553-7CC1-0B41-897F-E886C4F746B0}" type="pres">
      <dgm:prSet presAssocID="{FCEA5862-FEA0-47A6-8C88-8D1434CD70D4}" presName="parentText" presStyleLbl="node1" presStyleIdx="1" presStyleCnt="2">
        <dgm:presLayoutVars>
          <dgm:chMax val="1"/>
          <dgm:bulletEnabled val="1"/>
        </dgm:presLayoutVars>
      </dgm:prSet>
      <dgm:spPr/>
    </dgm:pt>
    <dgm:pt modelId="{95506530-D1CC-7E45-8703-3717CDF612C6}" type="pres">
      <dgm:prSet presAssocID="{FCEA5862-FEA0-47A6-8C88-8D1434CD70D4}" presName="descendantText" presStyleLbl="alignAccFollowNode1" presStyleIdx="1" presStyleCnt="2">
        <dgm:presLayoutVars>
          <dgm:bulletEnabled val="1"/>
        </dgm:presLayoutVars>
      </dgm:prSet>
      <dgm:spPr/>
    </dgm:pt>
  </dgm:ptLst>
  <dgm:cxnLst>
    <dgm:cxn modelId="{F6E7F130-B8F5-CD48-A46F-49C8987FFDE3}" type="presOf" srcId="{A0DC51BC-BD86-4255-AF1D-4FD3EC9D5A2D}" destId="{95506530-D1CC-7E45-8703-3717CDF612C6}" srcOrd="0" destOrd="0" presId="urn:microsoft.com/office/officeart/2005/8/layout/vList5"/>
    <dgm:cxn modelId="{54B6823A-95A9-4A61-B597-6F31F14CD8E6}" srcId="{FCEA5862-FEA0-47A6-8C88-8D1434CD70D4}" destId="{D0A66BB0-0BE8-45A3-ADBE-1D36552B9412}" srcOrd="1" destOrd="0" parTransId="{201E6CBF-6603-4E39-8C39-9A113D8DC4E9}" sibTransId="{2CFABD01-E63D-4E43-875E-1032D2FC95FD}"/>
    <dgm:cxn modelId="{D12C2753-D168-474B-A6B2-A1856A0DCDE8}" srcId="{86AD1E1A-6FE2-493F-9DCC-258B6C8D2B28}" destId="{FCEA5862-FEA0-47A6-8C88-8D1434CD70D4}" srcOrd="1" destOrd="0" parTransId="{C7CC9608-F270-41C3-BC49-A02DC3F20670}" sibTransId="{94E232A6-7CBE-47DA-8AA8-7A7ECA2BC7DB}"/>
    <dgm:cxn modelId="{E7F28F56-F5EC-4D46-AD13-66273C366464}" type="presOf" srcId="{D0A66BB0-0BE8-45A3-ADBE-1D36552B9412}" destId="{95506530-D1CC-7E45-8703-3717CDF612C6}" srcOrd="0" destOrd="1" presId="urn:microsoft.com/office/officeart/2005/8/layout/vList5"/>
    <dgm:cxn modelId="{B2A7C364-3EC4-44AD-B169-F75D5F89EA6F}" srcId="{86AD1E1A-6FE2-493F-9DCC-258B6C8D2B28}" destId="{9A31EA14-8540-43E5-B968-2C0FDD2AD26B}" srcOrd="0" destOrd="0" parTransId="{B95CCD60-653D-419D-AD6D-9F93FEBE31D7}" sibTransId="{92F67A7B-9547-4155-8931-F40EB48BB247}"/>
    <dgm:cxn modelId="{2BBE8C93-D653-4F67-96A7-43072DFFE223}" srcId="{9A31EA14-8540-43E5-B968-2C0FDD2AD26B}" destId="{3686CE4D-1749-49F6-81B3-3C70114F75C2}" srcOrd="0" destOrd="0" parTransId="{AAE2D570-4B88-4AFC-9E98-8A42D00B630D}" sibTransId="{8B817833-8236-45D4-98C5-28EDFB0DE491}"/>
    <dgm:cxn modelId="{87175AB6-D103-4EFA-86FD-ED36AEC80254}" srcId="{FCEA5862-FEA0-47A6-8C88-8D1434CD70D4}" destId="{3071B885-1967-465F-8E42-4B739B74A2CA}" srcOrd="2" destOrd="0" parTransId="{87E6E9AD-9376-477B-BAF1-7E5B3699DBEA}" sibTransId="{4F8BD899-4B26-4D87-BA56-E05A8CBC1216}"/>
    <dgm:cxn modelId="{7E4673DF-C7FE-0047-A263-9226214A3E93}" type="presOf" srcId="{3071B885-1967-465F-8E42-4B739B74A2CA}" destId="{95506530-D1CC-7E45-8703-3717CDF612C6}" srcOrd="0" destOrd="2" presId="urn:microsoft.com/office/officeart/2005/8/layout/vList5"/>
    <dgm:cxn modelId="{E0DD59E2-DDDD-E74B-8926-68F3F3A90606}" type="presOf" srcId="{FCEA5862-FEA0-47A6-8C88-8D1434CD70D4}" destId="{192E3553-7CC1-0B41-897F-E886C4F746B0}" srcOrd="0" destOrd="0" presId="urn:microsoft.com/office/officeart/2005/8/layout/vList5"/>
    <dgm:cxn modelId="{614A8DE7-1A35-FD41-9058-50C7B2A65AAD}" type="presOf" srcId="{86AD1E1A-6FE2-493F-9DCC-258B6C8D2B28}" destId="{1C9B8D62-3F46-AF4C-A812-19A590F21034}" srcOrd="0" destOrd="0" presId="urn:microsoft.com/office/officeart/2005/8/layout/vList5"/>
    <dgm:cxn modelId="{E4D9EAEC-EB33-6E4F-9246-E74C3EE2539A}" type="presOf" srcId="{3686CE4D-1749-49F6-81B3-3C70114F75C2}" destId="{478CDC31-6CBB-964C-8A2E-9CEE1A6DE391}" srcOrd="0" destOrd="0" presId="urn:microsoft.com/office/officeart/2005/8/layout/vList5"/>
    <dgm:cxn modelId="{BA821EF0-C528-4F1D-A351-6B21E7FA50E1}" srcId="{FCEA5862-FEA0-47A6-8C88-8D1434CD70D4}" destId="{A0DC51BC-BD86-4255-AF1D-4FD3EC9D5A2D}" srcOrd="0" destOrd="0" parTransId="{97F882EC-6AA7-4222-9E5F-42DE51246699}" sibTransId="{822EB779-85D8-40F8-A23C-80ED6E0A87E5}"/>
    <dgm:cxn modelId="{0A7FE0F7-70D6-9B43-ACC8-8A1D4A3476BC}" type="presOf" srcId="{9A31EA14-8540-43E5-B968-2C0FDD2AD26B}" destId="{49B2F8AD-FCC8-AC44-A161-D8F0CACAC73E}" srcOrd="0" destOrd="0" presId="urn:microsoft.com/office/officeart/2005/8/layout/vList5"/>
    <dgm:cxn modelId="{C7A82575-2C21-9C4D-A21D-6174457E7410}" type="presParOf" srcId="{1C9B8D62-3F46-AF4C-A812-19A590F21034}" destId="{B301B1F4-61F1-664C-99EF-05DD6D881BAF}" srcOrd="0" destOrd="0" presId="urn:microsoft.com/office/officeart/2005/8/layout/vList5"/>
    <dgm:cxn modelId="{0079F7B4-4220-E747-893F-BE7B0F2A9C6D}" type="presParOf" srcId="{B301B1F4-61F1-664C-99EF-05DD6D881BAF}" destId="{49B2F8AD-FCC8-AC44-A161-D8F0CACAC73E}" srcOrd="0" destOrd="0" presId="urn:microsoft.com/office/officeart/2005/8/layout/vList5"/>
    <dgm:cxn modelId="{C75F1E2D-749F-2143-B4FC-27E098137629}" type="presParOf" srcId="{B301B1F4-61F1-664C-99EF-05DD6D881BAF}" destId="{478CDC31-6CBB-964C-8A2E-9CEE1A6DE391}" srcOrd="1" destOrd="0" presId="urn:microsoft.com/office/officeart/2005/8/layout/vList5"/>
    <dgm:cxn modelId="{5E40AD1F-3BF8-B349-87A9-44E021CF23E3}" type="presParOf" srcId="{1C9B8D62-3F46-AF4C-A812-19A590F21034}" destId="{9E22065A-A632-A346-904C-D12B26BD9B16}" srcOrd="1" destOrd="0" presId="urn:microsoft.com/office/officeart/2005/8/layout/vList5"/>
    <dgm:cxn modelId="{BE7B75FE-E0A8-4143-87F0-4A4258E8DC32}" type="presParOf" srcId="{1C9B8D62-3F46-AF4C-A812-19A590F21034}" destId="{6B24BF79-6078-384D-A068-CEB0A5D73FE5}" srcOrd="2" destOrd="0" presId="urn:microsoft.com/office/officeart/2005/8/layout/vList5"/>
    <dgm:cxn modelId="{7E88B4D9-9F31-7A49-B2A2-B4218DC7B769}" type="presParOf" srcId="{6B24BF79-6078-384D-A068-CEB0A5D73FE5}" destId="{192E3553-7CC1-0B41-897F-E886C4F746B0}" srcOrd="0" destOrd="0" presId="urn:microsoft.com/office/officeart/2005/8/layout/vList5"/>
    <dgm:cxn modelId="{0A843E22-00C2-0344-A277-ED2D46B44B5E}" type="presParOf" srcId="{6B24BF79-6078-384D-A068-CEB0A5D73FE5}" destId="{95506530-D1CC-7E45-8703-3717CDF612C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8CDC31-6CBB-964C-8A2E-9CEE1A6DE391}">
      <dsp:nvSpPr>
        <dsp:cNvPr id="0" name=""/>
        <dsp:cNvSpPr/>
      </dsp:nvSpPr>
      <dsp:spPr>
        <a:xfrm rot="5400000">
          <a:off x="2566218" y="-331684"/>
          <a:ext cx="2247535" cy="3472928"/>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a:t>Any PC /Mac that can run on Jupyter notebook.</a:t>
          </a:r>
        </a:p>
      </dsp:txBody>
      <dsp:txXfrm rot="-5400000">
        <a:off x="1953522" y="390728"/>
        <a:ext cx="3363212" cy="2028103"/>
      </dsp:txXfrm>
    </dsp:sp>
    <dsp:sp modelId="{49B2F8AD-FCC8-AC44-A161-D8F0CACAC73E}">
      <dsp:nvSpPr>
        <dsp:cNvPr id="0" name=""/>
        <dsp:cNvSpPr/>
      </dsp:nvSpPr>
      <dsp:spPr>
        <a:xfrm>
          <a:off x="0" y="70"/>
          <a:ext cx="1953522" cy="280941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a:t>System Requirements</a:t>
          </a:r>
        </a:p>
      </dsp:txBody>
      <dsp:txXfrm>
        <a:off x="95363" y="95433"/>
        <a:ext cx="1762796" cy="2618693"/>
      </dsp:txXfrm>
    </dsp:sp>
    <dsp:sp modelId="{95506530-D1CC-7E45-8703-3717CDF612C6}">
      <dsp:nvSpPr>
        <dsp:cNvPr id="0" name=""/>
        <dsp:cNvSpPr/>
      </dsp:nvSpPr>
      <dsp:spPr>
        <a:xfrm rot="5400000">
          <a:off x="2566218" y="2618206"/>
          <a:ext cx="2247535" cy="3472928"/>
        </a:xfrm>
        <a:prstGeom prst="round2SameRect">
          <a:avLst/>
        </a:prstGeom>
        <a:solidFill>
          <a:schemeClr val="accent2">
            <a:tint val="40000"/>
            <a:alpha val="90000"/>
            <a:hueOff val="8046153"/>
            <a:satOff val="14212"/>
            <a:lumOff val="1305"/>
            <a:alphaOff val="0"/>
          </a:schemeClr>
        </a:solidFill>
        <a:ln w="12700" cap="flat" cmpd="sng" algn="ctr">
          <a:solidFill>
            <a:schemeClr val="accent2">
              <a:tint val="40000"/>
              <a:alpha val="90000"/>
              <a:hueOff val="8046153"/>
              <a:satOff val="14212"/>
              <a:lumOff val="130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a:t>Python Programming</a:t>
          </a:r>
        </a:p>
        <a:p>
          <a:pPr marL="228600" lvl="1" indent="-228600" algn="l" defTabSz="1066800">
            <a:lnSpc>
              <a:spcPct val="90000"/>
            </a:lnSpc>
            <a:spcBef>
              <a:spcPct val="0"/>
            </a:spcBef>
            <a:spcAft>
              <a:spcPct val="15000"/>
            </a:spcAft>
            <a:buChar char="•"/>
          </a:pPr>
          <a:r>
            <a:rPr lang="en-US" sz="2400" kern="1200"/>
            <a:t>Tools used :Jupyter notebook</a:t>
          </a:r>
        </a:p>
        <a:p>
          <a:pPr marL="228600" lvl="1" indent="-228600" algn="l" defTabSz="1066800">
            <a:lnSpc>
              <a:spcPct val="90000"/>
            </a:lnSpc>
            <a:spcBef>
              <a:spcPct val="0"/>
            </a:spcBef>
            <a:spcAft>
              <a:spcPct val="15000"/>
            </a:spcAft>
            <a:buChar char="•"/>
          </a:pPr>
          <a:r>
            <a:rPr lang="en-US" sz="2400" kern="1200"/>
            <a:t>Packages like :  Numpy, Pandas, Matplotlib, etc..</a:t>
          </a:r>
        </a:p>
      </dsp:txBody>
      <dsp:txXfrm rot="-5400000">
        <a:off x="1953522" y="3340618"/>
        <a:ext cx="3363212" cy="2028103"/>
      </dsp:txXfrm>
    </dsp:sp>
    <dsp:sp modelId="{192E3553-7CC1-0B41-897F-E886C4F746B0}">
      <dsp:nvSpPr>
        <dsp:cNvPr id="0" name=""/>
        <dsp:cNvSpPr/>
      </dsp:nvSpPr>
      <dsp:spPr>
        <a:xfrm>
          <a:off x="0" y="2949960"/>
          <a:ext cx="1953522" cy="2809419"/>
        </a:xfrm>
        <a:prstGeom prst="roundRect">
          <a:avLst/>
        </a:prstGeom>
        <a:solidFill>
          <a:schemeClr val="accent2">
            <a:hueOff val="7692880"/>
            <a:satOff val="8205"/>
            <a:lumOff val="25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a:t>Prerequisites</a:t>
          </a:r>
        </a:p>
      </dsp:txBody>
      <dsp:txXfrm>
        <a:off x="95363" y="3045323"/>
        <a:ext cx="1762796" cy="261869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12/6/23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cjhutto/vaderSentiment#about-the-scoring" TargetMode="External"/><Relationship Id="rId2" Type="http://schemas.openxmlformats.org/officeDocument/2006/relationships/hyperlink" Target="https://towardsdatascience.com/sentimental-analysis-using-vader-a3415fef7664" TargetMode="External"/><Relationship Id="rId1" Type="http://schemas.openxmlformats.org/officeDocument/2006/relationships/slideLayout" Target="../slideLayouts/slideLayout15.xml"/><Relationship Id="rId5" Type="http://schemas.openxmlformats.org/officeDocument/2006/relationships/image" Target="../media/image6.jpeg"/><Relationship Id="rId4" Type="http://schemas.openxmlformats.org/officeDocument/2006/relationships/hyperlink" Target="https://youtu.be/uPKnSq6TaAk"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idx="4294967295"/>
          </p:nvPr>
        </p:nvSpPr>
        <p:spPr>
          <a:xfrm>
            <a:off x="7010401" y="249382"/>
            <a:ext cx="4094018" cy="2784763"/>
          </a:xfrm>
        </p:spPr>
        <p:txBody>
          <a:bodyPr anchor="b" anchorCtr="0">
            <a:normAutofit/>
          </a:bodyPr>
          <a:lstStyle/>
          <a:p>
            <a:r>
              <a:rPr lang="en-US" dirty="0"/>
              <a:t>Introduction To Sentiment Analysis</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4294967295"/>
          </p:nvPr>
        </p:nvPicPr>
        <p:blipFill rotWithShape="1">
          <a:blip r:embed="rId3" cstate="screen">
            <a:extLst>
              <a:ext uri="{28A0092B-C50C-407E-A947-70E740481C1C}">
                <a14:useLocalDpi xmlns:a14="http://schemas.microsoft.com/office/drawing/2010/main" val="0"/>
              </a:ext>
            </a:extLst>
          </a:blip>
          <a:srcRect/>
          <a:stretch/>
        </p:blipFill>
        <p:spPr>
          <a:xfrm>
            <a:off x="0" y="0"/>
            <a:ext cx="6939889" cy="6858000"/>
          </a:xfrm>
        </p:spPr>
      </p:pic>
      <p:sp>
        <p:nvSpPr>
          <p:cNvPr id="15" name="TextBox 14">
            <a:extLst>
              <a:ext uri="{FF2B5EF4-FFF2-40B4-BE49-F238E27FC236}">
                <a16:creationId xmlns:a16="http://schemas.microsoft.com/office/drawing/2014/main" id="{368E0372-98B9-7E96-4FAB-160548ED704D}"/>
              </a:ext>
            </a:extLst>
          </p:cNvPr>
          <p:cNvSpPr txBox="1"/>
          <p:nvPr/>
        </p:nvSpPr>
        <p:spPr>
          <a:xfrm>
            <a:off x="8555182" y="4639088"/>
            <a:ext cx="3020291" cy="369332"/>
          </a:xfrm>
          <a:prstGeom prst="rect">
            <a:avLst/>
          </a:prstGeom>
          <a:noFill/>
        </p:spPr>
        <p:txBody>
          <a:bodyPr wrap="square">
            <a:spAutoFit/>
          </a:bodyPr>
          <a:lstStyle/>
          <a:p>
            <a:r>
              <a:rPr lang="en-US" b="1" dirty="0"/>
              <a:t>Data Science Final Project</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18" name="Rectangle 1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774A9CC-60E4-E800-9D90-2A2B5A8CBC80}"/>
              </a:ext>
            </a:extLst>
          </p:cNvPr>
          <p:cNvSpPr txBox="1"/>
          <p:nvPr/>
        </p:nvSpPr>
        <p:spPr>
          <a:xfrm>
            <a:off x="550863" y="2678400"/>
            <a:ext cx="3565525" cy="3414425"/>
          </a:xfrm>
          <a:prstGeom prst="rect">
            <a:avLst/>
          </a:prstGeom>
        </p:spPr>
        <p:txBody>
          <a:bodyPr vert="horz" wrap="square" lIns="0" tIns="0" rIns="0" bIns="0" rtlCol="0" anchor="t">
            <a:normAutofit/>
          </a:bodyPr>
          <a:lstStyle/>
          <a:p>
            <a:pPr indent="-228600">
              <a:lnSpc>
                <a:spcPct val="110000"/>
              </a:lnSpc>
              <a:spcAft>
                <a:spcPts val="800"/>
              </a:spcAft>
              <a:buFont typeface="Arial" panose="020B0604020202020204" pitchFamily="34" charset="0"/>
              <a:buChar char="•"/>
            </a:pPr>
            <a:r>
              <a:rPr lang="en-US" sz="1600" dirty="0">
                <a:solidFill>
                  <a:schemeClr val="tx1">
                    <a:alpha val="60000"/>
                  </a:schemeClr>
                </a:solidFill>
              </a:rPr>
              <a:t>Sources :</a:t>
            </a:r>
          </a:p>
          <a:p>
            <a:pPr indent="-228600">
              <a:lnSpc>
                <a:spcPct val="110000"/>
              </a:lnSpc>
              <a:spcAft>
                <a:spcPts val="800"/>
              </a:spcAft>
              <a:buFont typeface="Arial" panose="020B0604020202020204" pitchFamily="34" charset="0"/>
              <a:buChar char="•"/>
            </a:pPr>
            <a:endParaRPr lang="en-US" sz="1600" dirty="0">
              <a:solidFill>
                <a:schemeClr val="tx1">
                  <a:alpha val="60000"/>
                </a:schemeClr>
              </a:solidFill>
            </a:endParaRPr>
          </a:p>
          <a:p>
            <a:pPr indent="-228600">
              <a:lnSpc>
                <a:spcPct val="110000"/>
              </a:lnSpc>
              <a:spcAft>
                <a:spcPts val="800"/>
              </a:spcAft>
              <a:buFont typeface="Arial" panose="020B0604020202020204" pitchFamily="34" charset="0"/>
              <a:buChar char="•"/>
            </a:pPr>
            <a:r>
              <a:rPr lang="en-US" sz="1600" dirty="0">
                <a:solidFill>
                  <a:schemeClr val="tx1">
                    <a:alpha val="60000"/>
                  </a:schemeClr>
                </a:solidFill>
                <a:hlinkClick r:id="rId2"/>
              </a:rPr>
              <a:t>https://towardsdatascience.com/sentimental-analysis-using-vader-a3415fef7664</a:t>
            </a:r>
            <a:endParaRPr lang="en-US" sz="1600" dirty="0">
              <a:solidFill>
                <a:schemeClr val="tx1">
                  <a:alpha val="60000"/>
                </a:schemeClr>
              </a:solidFill>
            </a:endParaRPr>
          </a:p>
          <a:p>
            <a:pPr indent="-228600">
              <a:lnSpc>
                <a:spcPct val="110000"/>
              </a:lnSpc>
              <a:spcAft>
                <a:spcPts val="800"/>
              </a:spcAft>
              <a:buFont typeface="Arial" panose="020B0604020202020204" pitchFamily="34" charset="0"/>
              <a:buChar char="•"/>
            </a:pPr>
            <a:endParaRPr lang="en-US" sz="1600" dirty="0">
              <a:solidFill>
                <a:schemeClr val="tx1">
                  <a:alpha val="60000"/>
                </a:schemeClr>
              </a:solidFill>
            </a:endParaRPr>
          </a:p>
          <a:p>
            <a:pPr indent="-228600">
              <a:lnSpc>
                <a:spcPct val="110000"/>
              </a:lnSpc>
              <a:spcAft>
                <a:spcPts val="800"/>
              </a:spcAft>
              <a:buFont typeface="Arial" panose="020B0604020202020204" pitchFamily="34" charset="0"/>
              <a:buChar char="•"/>
            </a:pPr>
            <a:r>
              <a:rPr lang="en-US" sz="1600" dirty="0">
                <a:solidFill>
                  <a:schemeClr val="tx1">
                    <a:alpha val="60000"/>
                  </a:schemeClr>
                </a:solidFill>
                <a:hlinkClick r:id="rId3"/>
              </a:rPr>
              <a:t>https://github.com/cjhutto/vaderSentiment#about-the-scoring</a:t>
            </a:r>
            <a:endParaRPr lang="en-US" sz="1600" dirty="0">
              <a:solidFill>
                <a:schemeClr val="tx1">
                  <a:alpha val="60000"/>
                </a:schemeClr>
              </a:solidFill>
            </a:endParaRPr>
          </a:p>
          <a:p>
            <a:pPr indent="-228600">
              <a:lnSpc>
                <a:spcPct val="110000"/>
              </a:lnSpc>
              <a:spcAft>
                <a:spcPts val="800"/>
              </a:spcAft>
              <a:buFont typeface="Arial" panose="020B0604020202020204" pitchFamily="34" charset="0"/>
              <a:buChar char="•"/>
            </a:pPr>
            <a:endParaRPr lang="en-US" sz="1600" dirty="0">
              <a:solidFill>
                <a:schemeClr val="tx1">
                  <a:alpha val="60000"/>
                </a:schemeClr>
              </a:solidFill>
            </a:endParaRPr>
          </a:p>
          <a:p>
            <a:pPr indent="-228600">
              <a:lnSpc>
                <a:spcPct val="110000"/>
              </a:lnSpc>
              <a:spcAft>
                <a:spcPts val="800"/>
              </a:spcAft>
              <a:buFont typeface="Arial" panose="020B0604020202020204" pitchFamily="34" charset="0"/>
              <a:buChar char="•"/>
            </a:pPr>
            <a:r>
              <a:rPr lang="en-US" sz="1600" dirty="0">
                <a:solidFill>
                  <a:schemeClr val="tx1">
                    <a:alpha val="60000"/>
                  </a:schemeClr>
                </a:solidFill>
                <a:hlinkClick r:id="rId4"/>
              </a:rPr>
              <a:t>https://youtu.be/uPKnSq6TaAk</a:t>
            </a:r>
            <a:endParaRPr lang="en-US" sz="1600" dirty="0">
              <a:solidFill>
                <a:schemeClr val="tx1">
                  <a:alpha val="60000"/>
                </a:schemeClr>
              </a:solidFill>
            </a:endParaRPr>
          </a:p>
          <a:p>
            <a:pPr indent="-228600">
              <a:lnSpc>
                <a:spcPct val="110000"/>
              </a:lnSpc>
              <a:spcAft>
                <a:spcPts val="800"/>
              </a:spcAft>
              <a:buFont typeface="Arial" panose="020B0604020202020204" pitchFamily="34" charset="0"/>
              <a:buChar char="•"/>
            </a:pPr>
            <a:endParaRPr lang="en-US" sz="1600" dirty="0">
              <a:solidFill>
                <a:schemeClr val="tx1">
                  <a:alpha val="60000"/>
                </a:schemeClr>
              </a:solidFill>
            </a:endParaRPr>
          </a:p>
        </p:txBody>
      </p:sp>
      <p:pic>
        <p:nvPicPr>
          <p:cNvPr id="8" name="Picture 7" descr="Red drawing pins on a map">
            <a:extLst>
              <a:ext uri="{FF2B5EF4-FFF2-40B4-BE49-F238E27FC236}">
                <a16:creationId xmlns:a16="http://schemas.microsoft.com/office/drawing/2014/main" id="{CB409C5B-A66B-BBD0-1883-F924504B9CCB}"/>
              </a:ext>
            </a:extLst>
          </p:cNvPr>
          <p:cNvPicPr>
            <a:picLocks noChangeAspect="1"/>
          </p:cNvPicPr>
          <p:nvPr/>
        </p:nvPicPr>
        <p:blipFill rotWithShape="1">
          <a:blip r:embed="rId5"/>
          <a:srcRect l="4303" r="12133"/>
          <a:stretch/>
        </p:blipFill>
        <p:spPr>
          <a:xfrm>
            <a:off x="4550899" y="10"/>
            <a:ext cx="7641102" cy="6857990"/>
          </a:xfrm>
          <a:custGeom>
            <a:avLst/>
            <a:gdLst/>
            <a:ahLst/>
            <a:cxnLst/>
            <a:rect l="l" t="t" r="r" b="b"/>
            <a:pathLst>
              <a:path w="7641102" h="6858000">
                <a:moveTo>
                  <a:pt x="0" y="0"/>
                </a:moveTo>
                <a:lnTo>
                  <a:pt x="7641102" y="0"/>
                </a:lnTo>
                <a:lnTo>
                  <a:pt x="7641102" y="6858000"/>
                </a:lnTo>
                <a:lnTo>
                  <a:pt x="0" y="6858000"/>
                </a:lnTo>
                <a:close/>
              </a:path>
            </a:pathLst>
          </a:custGeom>
        </p:spPr>
      </p:pic>
      <p:sp>
        <p:nvSpPr>
          <p:cNvPr id="20" name="Rectangle 19">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039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9" name="Group 18">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0" name="Freeform: Shape 19">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Oval 21">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5" name="Rectangle 24">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00F6637-20B8-782F-4BEF-2C1BC12DF563}"/>
              </a:ext>
            </a:extLst>
          </p:cNvPr>
          <p:cNvSpPr txBox="1"/>
          <p:nvPr/>
        </p:nvSpPr>
        <p:spPr>
          <a:xfrm>
            <a:off x="8075614" y="549275"/>
            <a:ext cx="3565524" cy="3034657"/>
          </a:xfrm>
          <a:prstGeom prst="rect">
            <a:avLst/>
          </a:prstGeom>
        </p:spPr>
        <p:txBody>
          <a:bodyPr vert="horz" wrap="square" lIns="0" tIns="0" rIns="0" bIns="0" rtlCol="0" anchor="b" anchorCtr="0">
            <a:normAutofit/>
          </a:bodyPr>
          <a:lstStyle/>
          <a:p>
            <a:pPr>
              <a:spcBef>
                <a:spcPct val="0"/>
              </a:spcBef>
              <a:spcAft>
                <a:spcPts val="600"/>
              </a:spcAft>
            </a:pPr>
            <a:r>
              <a:rPr lang="en-US" sz="4800">
                <a:latin typeface="+mj-lt"/>
                <a:ea typeface="+mj-ea"/>
                <a:cs typeface="+mj-cs"/>
              </a:rPr>
              <a:t>Thank You</a:t>
            </a:r>
          </a:p>
        </p:txBody>
      </p:sp>
      <p:pic>
        <p:nvPicPr>
          <p:cNvPr id="10" name="Graphic 9" descr="Smiling Face with No Fill">
            <a:extLst>
              <a:ext uri="{FF2B5EF4-FFF2-40B4-BE49-F238E27FC236}">
                <a16:creationId xmlns:a16="http://schemas.microsoft.com/office/drawing/2014/main" id="{455515A9-9176-301C-3383-86A8CFF7AF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7289" y="549275"/>
            <a:ext cx="5761037" cy="5761037"/>
          </a:xfrm>
          <a:custGeom>
            <a:avLst/>
            <a:gdLst/>
            <a:ahLst/>
            <a:cxnLst/>
            <a:rect l="l" t="t" r="r" b="b"/>
            <a:pathLst>
              <a:path w="6973888" h="5761037">
                <a:moveTo>
                  <a:pt x="0" y="0"/>
                </a:moveTo>
                <a:lnTo>
                  <a:pt x="6973888" y="0"/>
                </a:lnTo>
                <a:lnTo>
                  <a:pt x="6973888" y="5761037"/>
                </a:lnTo>
                <a:lnTo>
                  <a:pt x="0" y="5761037"/>
                </a:lnTo>
                <a:close/>
              </a:path>
            </a:pathLst>
          </a:custGeom>
        </p:spPr>
      </p:pic>
      <p:sp>
        <p:nvSpPr>
          <p:cNvPr id="27" name="Oval 26">
            <a:extLst>
              <a:ext uri="{FF2B5EF4-FFF2-40B4-BE49-F238E27FC236}">
                <a16:creationId xmlns:a16="http://schemas.microsoft.com/office/drawing/2014/main" id="{61B0F92C-925A-4D2E-839E-EB381378C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5000" y="4960218"/>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77425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10"/>
                                        </p:tgtEl>
                                        <p:attrNameLst>
                                          <p:attrName>style.visibility</p:attrName>
                                        </p:attrNameLst>
                                      </p:cBhvr>
                                      <p:to>
                                        <p:strVal val="visible"/>
                                      </p:to>
                                    </p:set>
                                    <p:animEffect transition="in" filter="fade">
                                      <p:cBhvr>
                                        <p:cTn id="7" dur="7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18067ED-BF9E-AAEC-46FB-13EEF24C2865}"/>
              </a:ext>
            </a:extLst>
          </p:cNvPr>
          <p:cNvSpPr txBox="1"/>
          <p:nvPr/>
        </p:nvSpPr>
        <p:spPr>
          <a:xfrm>
            <a:off x="644236" y="1066798"/>
            <a:ext cx="3948546" cy="646331"/>
          </a:xfrm>
          <a:prstGeom prst="rect">
            <a:avLst/>
          </a:prstGeom>
          <a:noFill/>
        </p:spPr>
        <p:txBody>
          <a:bodyPr wrap="square" rtlCol="0">
            <a:spAutoFit/>
          </a:bodyPr>
          <a:lstStyle/>
          <a:p>
            <a:r>
              <a:rPr lang="en-US" sz="3600" b="1" dirty="0">
                <a:latin typeface="+mn-lt"/>
                <a:cs typeface="Times New Roman"/>
              </a:rPr>
              <a:t>Team Members:</a:t>
            </a:r>
            <a:endParaRPr lang="en-IN" sz="3600" dirty="0"/>
          </a:p>
        </p:txBody>
      </p:sp>
      <p:sp>
        <p:nvSpPr>
          <p:cNvPr id="13" name="Rectangle: Rounded Corners 12">
            <a:extLst>
              <a:ext uri="{FF2B5EF4-FFF2-40B4-BE49-F238E27FC236}">
                <a16:creationId xmlns:a16="http://schemas.microsoft.com/office/drawing/2014/main" id="{9329C084-F41F-F488-C639-F9AC5EC232F6}"/>
              </a:ext>
            </a:extLst>
          </p:cNvPr>
          <p:cNvSpPr/>
          <p:nvPr/>
        </p:nvSpPr>
        <p:spPr>
          <a:xfrm>
            <a:off x="5160169" y="2809493"/>
            <a:ext cx="1871662" cy="123901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en-US" b="0" baseline="0" dirty="0">
              <a:latin typeface="Calibri" panose="020F0502020204030204" pitchFamily="34" charset="0"/>
              <a:cs typeface="Times New Roman"/>
            </a:endParaRPr>
          </a:p>
          <a:p>
            <a:pPr algn="ctr"/>
            <a:endParaRPr lang="en-US" dirty="0">
              <a:latin typeface="Calibri" panose="020F0502020204030204" pitchFamily="34" charset="0"/>
              <a:cs typeface="Times New Roman"/>
            </a:endParaRPr>
          </a:p>
          <a:p>
            <a:pPr algn="ctr"/>
            <a:r>
              <a:rPr lang="en-US" b="1" baseline="0" dirty="0" err="1">
                <a:latin typeface="Calibri" panose="020F0502020204030204" pitchFamily="34" charset="0"/>
                <a:cs typeface="Times New Roman"/>
              </a:rPr>
              <a:t>Nuthan</a:t>
            </a:r>
            <a:endParaRPr lang="en-IN" b="1" dirty="0"/>
          </a:p>
          <a:p>
            <a:pPr algn="ctr"/>
            <a:endParaRPr lang="en-IN" dirty="0"/>
          </a:p>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14" name="Rectangle: Rounded Corners 13">
            <a:extLst>
              <a:ext uri="{FF2B5EF4-FFF2-40B4-BE49-F238E27FC236}">
                <a16:creationId xmlns:a16="http://schemas.microsoft.com/office/drawing/2014/main" id="{0287A461-668F-20DC-EDF6-C05026D91A2E}"/>
              </a:ext>
            </a:extLst>
          </p:cNvPr>
          <p:cNvSpPr/>
          <p:nvPr/>
        </p:nvSpPr>
        <p:spPr>
          <a:xfrm>
            <a:off x="8055769" y="2809493"/>
            <a:ext cx="1871662" cy="123901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en-US" b="0" baseline="0" dirty="0">
              <a:latin typeface="Calibri" panose="020F0502020204030204" pitchFamily="34" charset="0"/>
              <a:cs typeface="Times New Roman"/>
            </a:endParaRPr>
          </a:p>
          <a:p>
            <a:pPr algn="ctr"/>
            <a:endParaRPr lang="en-US" dirty="0">
              <a:latin typeface="Calibri" panose="020F0502020204030204" pitchFamily="34" charset="0"/>
              <a:cs typeface="Times New Roman"/>
            </a:endParaRPr>
          </a:p>
          <a:p>
            <a:pPr algn="ctr"/>
            <a:r>
              <a:rPr lang="en-US" b="1" baseline="0" dirty="0">
                <a:latin typeface="Calibri" panose="020F0502020204030204" pitchFamily="34" charset="0"/>
                <a:cs typeface="Times New Roman"/>
              </a:rPr>
              <a:t>Harshita</a:t>
            </a:r>
            <a:endParaRPr lang="en-IN" b="1" dirty="0"/>
          </a:p>
          <a:p>
            <a:pPr algn="ctr"/>
            <a:endParaRPr lang="en-IN" dirty="0"/>
          </a:p>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15" name="Rectangle: Rounded Corners 14">
            <a:extLst>
              <a:ext uri="{FF2B5EF4-FFF2-40B4-BE49-F238E27FC236}">
                <a16:creationId xmlns:a16="http://schemas.microsoft.com/office/drawing/2014/main" id="{100C0B98-4BEB-7B58-8863-655F64F2C3A2}"/>
              </a:ext>
            </a:extLst>
          </p:cNvPr>
          <p:cNvSpPr/>
          <p:nvPr/>
        </p:nvSpPr>
        <p:spPr>
          <a:xfrm>
            <a:off x="5160169" y="4451257"/>
            <a:ext cx="1871662" cy="123901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en-US" b="0" baseline="0" dirty="0">
              <a:latin typeface="Calibri" panose="020F0502020204030204" pitchFamily="34" charset="0"/>
              <a:cs typeface="Times New Roman"/>
            </a:endParaRPr>
          </a:p>
          <a:p>
            <a:pPr algn="ctr"/>
            <a:endParaRPr lang="en-US" dirty="0">
              <a:latin typeface="Calibri" panose="020F0502020204030204" pitchFamily="34" charset="0"/>
              <a:cs typeface="Times New Roman"/>
            </a:endParaRPr>
          </a:p>
          <a:p>
            <a:pPr algn="ctr"/>
            <a:r>
              <a:rPr lang="en-US" b="1" baseline="0" dirty="0">
                <a:latin typeface="Calibri" panose="020F0502020204030204" pitchFamily="34" charset="0"/>
                <a:cs typeface="Times New Roman"/>
              </a:rPr>
              <a:t>Jayakrishna</a:t>
            </a:r>
            <a:endParaRPr lang="en-IN" b="1" dirty="0"/>
          </a:p>
          <a:p>
            <a:pPr algn="ctr"/>
            <a:endParaRPr lang="en-IN" dirty="0"/>
          </a:p>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16" name="Rectangle: Rounded Corners 15">
            <a:extLst>
              <a:ext uri="{FF2B5EF4-FFF2-40B4-BE49-F238E27FC236}">
                <a16:creationId xmlns:a16="http://schemas.microsoft.com/office/drawing/2014/main" id="{EE11D1FD-3F25-39EA-DADE-AB494625DAD5}"/>
              </a:ext>
            </a:extLst>
          </p:cNvPr>
          <p:cNvSpPr/>
          <p:nvPr/>
        </p:nvSpPr>
        <p:spPr>
          <a:xfrm>
            <a:off x="8055769" y="4451257"/>
            <a:ext cx="1871662" cy="123901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en-US" b="0" baseline="0" dirty="0">
              <a:latin typeface="Calibri" panose="020F0502020204030204" pitchFamily="34" charset="0"/>
              <a:cs typeface="Times New Roman"/>
            </a:endParaRPr>
          </a:p>
          <a:p>
            <a:pPr algn="ctr"/>
            <a:endParaRPr lang="en-US" dirty="0">
              <a:latin typeface="Calibri" panose="020F0502020204030204" pitchFamily="34" charset="0"/>
              <a:cs typeface="Times New Roman"/>
            </a:endParaRPr>
          </a:p>
          <a:p>
            <a:pPr algn="ctr"/>
            <a:r>
              <a:rPr lang="en-US" b="1" baseline="0" dirty="0" err="1">
                <a:latin typeface="Calibri" panose="020F0502020204030204" pitchFamily="34" charset="0"/>
                <a:cs typeface="Times New Roman"/>
              </a:rPr>
              <a:t>Dwaraka</a:t>
            </a:r>
            <a:endParaRPr lang="en-IN" b="1" dirty="0"/>
          </a:p>
          <a:p>
            <a:pPr algn="ctr"/>
            <a:endParaRPr lang="en-IN" dirty="0"/>
          </a:p>
          <a:p>
            <a:pPr algn="ctr"/>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02012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8EB4AB-2868-026D-1BFF-FBA59B86DF23}"/>
              </a:ext>
            </a:extLst>
          </p:cNvPr>
          <p:cNvSpPr>
            <a:spLocks noGrp="1"/>
          </p:cNvSpPr>
          <p:nvPr>
            <p:ph type="sldNum" sz="quarter" idx="12"/>
          </p:nvPr>
        </p:nvSpPr>
        <p:spPr/>
        <p:txBody>
          <a:bodyPr/>
          <a:lstStyle/>
          <a:p>
            <a:fld id="{DBA1B0FB-D917-4C8C-928F-313BD683BF39}" type="slidenum">
              <a:rPr lang="en-US" smtClean="0"/>
              <a:t>3</a:t>
            </a:fld>
            <a:endParaRPr lang="en-US"/>
          </a:p>
        </p:txBody>
      </p:sp>
      <p:sp>
        <p:nvSpPr>
          <p:cNvPr id="6" name="TextBox 5">
            <a:extLst>
              <a:ext uri="{FF2B5EF4-FFF2-40B4-BE49-F238E27FC236}">
                <a16:creationId xmlns:a16="http://schemas.microsoft.com/office/drawing/2014/main" id="{BA16722B-7912-018E-65D5-77C608D07462}"/>
              </a:ext>
            </a:extLst>
          </p:cNvPr>
          <p:cNvSpPr txBox="1"/>
          <p:nvPr/>
        </p:nvSpPr>
        <p:spPr>
          <a:xfrm>
            <a:off x="317419" y="1336119"/>
            <a:ext cx="11557161" cy="3908762"/>
          </a:xfrm>
          <a:prstGeom prst="rect">
            <a:avLst/>
          </a:prstGeom>
          <a:noFill/>
        </p:spPr>
        <p:txBody>
          <a:bodyPr wrap="square">
            <a:spAutoFit/>
          </a:bodyPr>
          <a:lstStyle/>
          <a:p>
            <a:endParaRPr lang="en-US" dirty="0"/>
          </a:p>
          <a:p>
            <a:r>
              <a:rPr lang="en-US" sz="3200" b="1" dirty="0"/>
              <a:t>Sentiment Analysis </a:t>
            </a:r>
          </a:p>
          <a:p>
            <a:endParaRPr lang="en-US" dirty="0"/>
          </a:p>
          <a:p>
            <a:pPr algn="just"/>
            <a:r>
              <a:rPr lang="en-US" dirty="0"/>
              <a:t>Sentiment analysis concentrates on responses and feelings derived from textual data. It is widely utilized in social media analytics and web mining since sentiments are the most important factors in determining how people behave.</a:t>
            </a:r>
          </a:p>
          <a:p>
            <a:endParaRPr lang="en-US" dirty="0"/>
          </a:p>
          <a:p>
            <a:r>
              <a:rPr lang="en-US" dirty="0"/>
              <a:t>Types of Sentiment Analysis</a:t>
            </a:r>
          </a:p>
          <a:p>
            <a:endParaRPr lang="en-US" dirty="0"/>
          </a:p>
          <a:p>
            <a:pPr marL="285750" indent="-285750">
              <a:buFont typeface="Arial" panose="020B0604020202020204" pitchFamily="34" charset="0"/>
              <a:buChar char="•"/>
            </a:pPr>
            <a:r>
              <a:rPr lang="en-US" dirty="0"/>
              <a:t>Fine-grained Sentiment Analysis</a:t>
            </a:r>
          </a:p>
          <a:p>
            <a:pPr marL="285750" indent="-285750">
              <a:buFont typeface="Arial" panose="020B0604020202020204" pitchFamily="34" charset="0"/>
              <a:buChar char="•"/>
            </a:pPr>
            <a:r>
              <a:rPr lang="en-US" dirty="0"/>
              <a:t>Emotion Detection</a:t>
            </a:r>
          </a:p>
          <a:p>
            <a:pPr marL="285750" indent="-285750">
              <a:buFont typeface="Arial" panose="020B0604020202020204" pitchFamily="34" charset="0"/>
              <a:buChar char="•"/>
            </a:pPr>
            <a:r>
              <a:rPr lang="en-US" dirty="0"/>
              <a:t>Aspect-based Sentiment Analysis</a:t>
            </a:r>
          </a:p>
          <a:p>
            <a:pPr marL="285750" indent="-285750">
              <a:buFont typeface="Arial" panose="020B0604020202020204" pitchFamily="34" charset="0"/>
              <a:buChar char="•"/>
            </a:pPr>
            <a:r>
              <a:rPr lang="en-US" dirty="0"/>
              <a:t>Multilingual Sentiment Analysis</a:t>
            </a:r>
          </a:p>
          <a:p>
            <a:endParaRPr lang="en-US" dirty="0"/>
          </a:p>
        </p:txBody>
      </p:sp>
    </p:spTree>
    <p:extLst>
      <p:ext uri="{BB962C8B-B14F-4D97-AF65-F5344CB8AC3E}">
        <p14:creationId xmlns:p14="http://schemas.microsoft.com/office/powerpoint/2010/main" val="3307110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97A95A2-A2CA-2BB3-F43E-94B0C543F0B3}"/>
              </a:ext>
            </a:extLst>
          </p:cNvPr>
          <p:cNvSpPr txBox="1"/>
          <p:nvPr/>
        </p:nvSpPr>
        <p:spPr>
          <a:xfrm>
            <a:off x="541741" y="1967061"/>
            <a:ext cx="11108517" cy="3539430"/>
          </a:xfrm>
          <a:prstGeom prst="rect">
            <a:avLst/>
          </a:prstGeom>
          <a:noFill/>
        </p:spPr>
        <p:txBody>
          <a:bodyPr wrap="square">
            <a:spAutoFit/>
          </a:bodyPr>
          <a:lstStyle/>
          <a:p>
            <a:pPr algn="l"/>
            <a:r>
              <a:rPr lang="en-US" sz="3200" b="1" i="0" dirty="0">
                <a:effectLst/>
                <a:latin typeface="Gill Sans MT (Body)"/>
              </a:rPr>
              <a:t>Importance of Sentiment Analysis</a:t>
            </a:r>
            <a:endParaRPr lang="en-US" sz="3200" b="1" dirty="0">
              <a:latin typeface="Gill Sans MT (Body)"/>
            </a:endParaRPr>
          </a:p>
          <a:p>
            <a:pPr algn="l"/>
            <a:endParaRPr lang="en-US" sz="1600" b="1" i="0" dirty="0">
              <a:effectLst/>
              <a:latin typeface="Gill Sans MT (Body)"/>
            </a:endParaRPr>
          </a:p>
          <a:p>
            <a:pPr algn="just"/>
            <a:r>
              <a:rPr lang="en-US" i="0" dirty="0">
                <a:effectLst/>
                <a:latin typeface="Gill Sans MT (Body)"/>
              </a:rPr>
              <a:t>The most important benefit of sentiment analysis is that it makes it possible for you to comprehend how your clients feel about your brand. By automatically assessing the thoughts and sentiments of your customers through social media chats, reviews, polls, and more, you can enhance your goods and services and make better decisions.</a:t>
            </a:r>
          </a:p>
          <a:p>
            <a:pPr algn="just"/>
            <a:endParaRPr lang="en-US" dirty="0">
              <a:latin typeface="Gill Sans MT (Body)"/>
            </a:endParaRPr>
          </a:p>
          <a:p>
            <a:pPr algn="just"/>
            <a:r>
              <a:rPr lang="en-US" i="0" dirty="0">
                <a:effectLst/>
                <a:latin typeface="Gill Sans MT (Body)"/>
              </a:rPr>
              <a:t>Understanding influencers is another application of sentiment analysis. If you've ever wondered who the best influencer to support your upcoming major brand campaign is, sentiment analysis tools can assist you identify them. However, sentiment analysis can also be used to help you find those who might be harming your reputation. This is crucial in the socially focused environment of today, where a single comment or action may instantly affect a business.</a:t>
            </a:r>
          </a:p>
          <a:p>
            <a:pPr algn="l"/>
            <a:endParaRPr lang="en-US" sz="1600" b="1" dirty="0">
              <a:latin typeface="Gill Sans MT (Body)"/>
            </a:endParaRPr>
          </a:p>
          <a:p>
            <a:pPr algn="l"/>
            <a:endParaRPr lang="en-US" sz="1600" b="1" i="0" dirty="0">
              <a:effectLst/>
              <a:latin typeface="Gill Sans MT (Body)"/>
            </a:endParaRPr>
          </a:p>
        </p:txBody>
      </p:sp>
    </p:spTree>
    <p:extLst>
      <p:ext uri="{BB962C8B-B14F-4D97-AF65-F5344CB8AC3E}">
        <p14:creationId xmlns:p14="http://schemas.microsoft.com/office/powerpoint/2010/main" val="3786103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B330DBB-EE83-F8F3-2C55-11D972330388}"/>
              </a:ext>
            </a:extLst>
          </p:cNvPr>
          <p:cNvSpPr txBox="1"/>
          <p:nvPr/>
        </p:nvSpPr>
        <p:spPr>
          <a:xfrm>
            <a:off x="524458" y="1874728"/>
            <a:ext cx="11143084" cy="3231654"/>
          </a:xfrm>
          <a:prstGeom prst="rect">
            <a:avLst/>
          </a:prstGeom>
          <a:noFill/>
        </p:spPr>
        <p:txBody>
          <a:bodyPr wrap="square">
            <a:spAutoFit/>
          </a:bodyPr>
          <a:lstStyle/>
          <a:p>
            <a:pPr algn="l"/>
            <a:r>
              <a:rPr lang="en-US" sz="3200" b="1" i="0" dirty="0">
                <a:effectLst/>
                <a:latin typeface="Poppins" panose="00000500000000000000" pitchFamily="2" charset="0"/>
              </a:rPr>
              <a:t>How Does </a:t>
            </a:r>
            <a:r>
              <a:rPr lang="en-US" sz="3200" b="1" i="0" dirty="0">
                <a:effectLst/>
                <a:latin typeface="Gill Sans MT (Body)"/>
              </a:rPr>
              <a:t>Sentiment</a:t>
            </a:r>
            <a:r>
              <a:rPr lang="en-US" sz="3200" b="1" i="0" dirty="0">
                <a:effectLst/>
                <a:latin typeface="Poppins" panose="00000500000000000000" pitchFamily="2" charset="0"/>
              </a:rPr>
              <a:t> Analysis Work?</a:t>
            </a:r>
          </a:p>
          <a:p>
            <a:endParaRPr lang="en-US" sz="1600" b="0" i="0" dirty="0">
              <a:effectLst/>
              <a:latin typeface="Gill Sans MT" panose="020B0502020104020203" pitchFamily="34" charset="0"/>
            </a:endParaRPr>
          </a:p>
          <a:p>
            <a:r>
              <a:rPr lang="en-IN" b="0" i="0" dirty="0">
                <a:effectLst/>
                <a:latin typeface="Gill Sans MT" panose="020B0502020104020203" pitchFamily="34" charset="0"/>
              </a:rPr>
              <a:t>In order to produce key insights on data , we use the combination of Natural Language Processing and machine leaning. This combination helps us to analyse the words and phrases accurately</a:t>
            </a:r>
          </a:p>
          <a:p>
            <a:endParaRPr lang="en-US" sz="1600" dirty="0"/>
          </a:p>
          <a:p>
            <a:r>
              <a:rPr lang="en-US" sz="1600" b="0" i="0" dirty="0">
                <a:effectLst/>
              </a:rPr>
              <a:t>You can use several sentiment analysis models and algorithms in accordance with the quantity of data and level of accuracy you require in your output. Algorithms for sentiment analysis fall into one of the three categories below.</a:t>
            </a:r>
            <a:br>
              <a:rPr lang="en-US" b="0" i="0" dirty="0">
                <a:solidFill>
                  <a:srgbClr val="212529"/>
                </a:solidFill>
                <a:effectLst/>
                <a:latin typeface="system-ui"/>
              </a:rPr>
            </a:br>
            <a:endParaRPr lang="en-US" b="0" i="0" dirty="0">
              <a:solidFill>
                <a:srgbClr val="212529"/>
              </a:solidFill>
              <a:effectLst/>
              <a:latin typeface="system-ui"/>
            </a:endParaRPr>
          </a:p>
          <a:p>
            <a:pPr marL="285750" indent="-285750">
              <a:buFont typeface="Arial" panose="020B0604020202020204" pitchFamily="34" charset="0"/>
              <a:buChar char="•"/>
            </a:pPr>
            <a:r>
              <a:rPr lang="en-US" dirty="0"/>
              <a:t>Rule-Based Approach</a:t>
            </a:r>
          </a:p>
          <a:p>
            <a:pPr marL="285750" indent="-285750">
              <a:buFont typeface="Arial" panose="020B0604020202020204" pitchFamily="34" charset="0"/>
              <a:buChar char="•"/>
            </a:pPr>
            <a:r>
              <a:rPr lang="en-US" dirty="0"/>
              <a:t>Automatic Approach</a:t>
            </a:r>
          </a:p>
          <a:p>
            <a:pPr marL="285750" indent="-285750">
              <a:buFont typeface="Arial" panose="020B0604020202020204" pitchFamily="34" charset="0"/>
              <a:buChar char="•"/>
            </a:pPr>
            <a:r>
              <a:rPr lang="en-US" dirty="0"/>
              <a:t>Hybrid Approach</a:t>
            </a:r>
          </a:p>
        </p:txBody>
      </p:sp>
    </p:spTree>
    <p:extLst>
      <p:ext uri="{BB962C8B-B14F-4D97-AF65-F5344CB8AC3E}">
        <p14:creationId xmlns:p14="http://schemas.microsoft.com/office/powerpoint/2010/main" val="4120271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FB5EB6-6288-1790-FAC8-024727337533}"/>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DCDF87B4-6ACE-FE18-C737-3C73495E105A}"/>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39D8505D-7E89-2BF3-5A37-F2EE957E6EA9}"/>
              </a:ext>
            </a:extLst>
          </p:cNvPr>
          <p:cNvSpPr>
            <a:spLocks noGrp="1"/>
          </p:cNvSpPr>
          <p:nvPr>
            <p:ph type="sldNum" sz="quarter" idx="12"/>
          </p:nvPr>
        </p:nvSpPr>
        <p:spPr/>
        <p:txBody>
          <a:bodyPr/>
          <a:lstStyle/>
          <a:p>
            <a:fld id="{DBA1B0FB-D917-4C8C-928F-313BD683BF39}" type="slidenum">
              <a:rPr lang="en-US" smtClean="0"/>
              <a:t>6</a:t>
            </a:fld>
            <a:endParaRPr lang="en-US"/>
          </a:p>
        </p:txBody>
      </p:sp>
      <p:sp>
        <p:nvSpPr>
          <p:cNvPr id="5" name="TextBox 4">
            <a:extLst>
              <a:ext uri="{FF2B5EF4-FFF2-40B4-BE49-F238E27FC236}">
                <a16:creationId xmlns:a16="http://schemas.microsoft.com/office/drawing/2014/main" id="{2E0855A6-79A5-B087-6A6D-1972B5CC1192}"/>
              </a:ext>
            </a:extLst>
          </p:cNvPr>
          <p:cNvSpPr txBox="1"/>
          <p:nvPr/>
        </p:nvSpPr>
        <p:spPr>
          <a:xfrm>
            <a:off x="801510" y="1106311"/>
            <a:ext cx="1497526" cy="369332"/>
          </a:xfrm>
          <a:prstGeom prst="rect">
            <a:avLst/>
          </a:prstGeom>
          <a:noFill/>
        </p:spPr>
        <p:txBody>
          <a:bodyPr wrap="none" rtlCol="0">
            <a:spAutoFit/>
          </a:bodyPr>
          <a:lstStyle/>
          <a:p>
            <a:r>
              <a:rPr lang="en-US" dirty="0"/>
              <a:t>Data Cleaning</a:t>
            </a:r>
          </a:p>
        </p:txBody>
      </p:sp>
      <p:sp>
        <p:nvSpPr>
          <p:cNvPr id="7" name="TextBox 6">
            <a:extLst>
              <a:ext uri="{FF2B5EF4-FFF2-40B4-BE49-F238E27FC236}">
                <a16:creationId xmlns:a16="http://schemas.microsoft.com/office/drawing/2014/main" id="{FD98E732-B499-AA25-1418-2DDE3DB94666}"/>
              </a:ext>
            </a:extLst>
          </p:cNvPr>
          <p:cNvSpPr txBox="1"/>
          <p:nvPr/>
        </p:nvSpPr>
        <p:spPr>
          <a:xfrm>
            <a:off x="665475" y="1754328"/>
            <a:ext cx="6085281" cy="3416320"/>
          </a:xfrm>
          <a:prstGeom prst="rect">
            <a:avLst/>
          </a:prstGeom>
          <a:noFill/>
        </p:spPr>
        <p:txBody>
          <a:bodyPr wrap="square" rtlCol="0">
            <a:spAutoFit/>
          </a:bodyPr>
          <a:lstStyle/>
          <a:p>
            <a:r>
              <a:rPr lang="en-US" dirty="0"/>
              <a:t>Explanation:</a:t>
            </a:r>
          </a:p>
          <a:p>
            <a:r>
              <a:rPr lang="en-US" dirty="0"/>
              <a:t>Lowercasing: Convert to lowercase for consistent analysis.</a:t>
            </a:r>
          </a:p>
          <a:p>
            <a:r>
              <a:rPr lang="en-US" dirty="0"/>
              <a:t>Replace User Mentions: Replace with '@user' for anonymization.</a:t>
            </a:r>
          </a:p>
          <a:p>
            <a:r>
              <a:rPr lang="en-US" dirty="0"/>
              <a:t>Replace URLs: Simplify with "http".</a:t>
            </a:r>
          </a:p>
          <a:p>
            <a:r>
              <a:rPr lang="en-US" dirty="0"/>
              <a:t>Word Tokenization: Store cleaned words in </a:t>
            </a:r>
            <a:r>
              <a:rPr lang="en-US" dirty="0" err="1"/>
              <a:t>tweet_words</a:t>
            </a:r>
            <a:r>
              <a:rPr lang="en-US" dirty="0"/>
              <a:t>.</a:t>
            </a:r>
          </a:p>
          <a:p>
            <a:r>
              <a:rPr lang="en-US" dirty="0"/>
              <a:t>Example:</a:t>
            </a:r>
          </a:p>
          <a:p>
            <a:r>
              <a:rPr lang="en-US" dirty="0"/>
              <a:t>Original Tweet: "Great experience with @username! Check out http://</a:t>
            </a:r>
            <a:r>
              <a:rPr lang="en-US" dirty="0" err="1"/>
              <a:t>example.com</a:t>
            </a:r>
            <a:r>
              <a:rPr lang="en-US" dirty="0"/>
              <a:t>."</a:t>
            </a:r>
          </a:p>
          <a:p>
            <a:r>
              <a:rPr lang="en-US" dirty="0"/>
              <a:t>Cleaned Tokens: ["great", "experience", "@user", "check", "out", "http"]</a:t>
            </a:r>
          </a:p>
          <a:p>
            <a:endParaRPr lang="en-US" dirty="0"/>
          </a:p>
        </p:txBody>
      </p:sp>
      <p:pic>
        <p:nvPicPr>
          <p:cNvPr id="10" name="Picture 9" descr="A screen shot of a computer code&#10;&#10;Description automatically generated">
            <a:extLst>
              <a:ext uri="{FF2B5EF4-FFF2-40B4-BE49-F238E27FC236}">
                <a16:creationId xmlns:a16="http://schemas.microsoft.com/office/drawing/2014/main" id="{8954E7E6-E6D8-9F2A-4BA8-B16A19D7FE41}"/>
              </a:ext>
            </a:extLst>
          </p:cNvPr>
          <p:cNvPicPr>
            <a:picLocks noChangeAspect="1"/>
          </p:cNvPicPr>
          <p:nvPr/>
        </p:nvPicPr>
        <p:blipFill>
          <a:blip r:embed="rId2"/>
          <a:stretch>
            <a:fillRect/>
          </a:stretch>
        </p:blipFill>
        <p:spPr>
          <a:xfrm>
            <a:off x="7022888" y="1964267"/>
            <a:ext cx="4991100" cy="2506133"/>
          </a:xfrm>
          <a:prstGeom prst="rect">
            <a:avLst/>
          </a:prstGeom>
        </p:spPr>
      </p:pic>
    </p:spTree>
    <p:extLst>
      <p:ext uri="{BB962C8B-B14F-4D97-AF65-F5344CB8AC3E}">
        <p14:creationId xmlns:p14="http://schemas.microsoft.com/office/powerpoint/2010/main" val="1197609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49BACDE-0D1E-18B4-BEAF-AA722BA0D941}"/>
              </a:ext>
            </a:extLst>
          </p:cNvPr>
          <p:cNvSpPr txBox="1"/>
          <p:nvPr/>
        </p:nvSpPr>
        <p:spPr>
          <a:xfrm>
            <a:off x="561781" y="835403"/>
            <a:ext cx="11068438" cy="3693319"/>
          </a:xfrm>
          <a:prstGeom prst="rect">
            <a:avLst/>
          </a:prstGeom>
          <a:noFill/>
        </p:spPr>
        <p:txBody>
          <a:bodyPr wrap="square">
            <a:spAutoFit/>
          </a:bodyPr>
          <a:lstStyle/>
          <a:p>
            <a:pPr algn="l"/>
            <a:r>
              <a:rPr lang="en-US" sz="3200" b="1" i="0" dirty="0">
                <a:effectLst/>
              </a:rPr>
              <a:t>VADER</a:t>
            </a:r>
          </a:p>
          <a:p>
            <a:pPr algn="l"/>
            <a:endParaRPr lang="en-US" sz="2800" b="1" dirty="0"/>
          </a:p>
          <a:p>
            <a:pPr algn="just"/>
            <a:r>
              <a:rPr lang="en-US" i="0" dirty="0">
                <a:effectLst/>
              </a:rPr>
              <a:t>A model for text sentiment analysis called VADER (Valence Aware Dictionary for Sentiment Reasoning) is sensitive to both the polarity (positive/negative) and intensity (strong) of emotion. It may be used right away on unlabeled text data and is included in the NLTK package.</a:t>
            </a:r>
          </a:p>
          <a:p>
            <a:pPr algn="just"/>
            <a:endParaRPr lang="en-US" dirty="0"/>
          </a:p>
          <a:p>
            <a:pPr algn="just"/>
            <a:r>
              <a:rPr lang="en-US" i="0" dirty="0">
                <a:effectLst/>
              </a:rPr>
              <a:t>The VADER sentimental analysis uses a dictionary that converts lexical data into sentiment scores, which measure the intensity of an emotion. By adding the intensity of each word in a text, one can determine the sentiment score of that text.</a:t>
            </a:r>
          </a:p>
          <a:p>
            <a:pPr algn="l"/>
            <a:endParaRPr lang="en-US" sz="1600" b="1" dirty="0"/>
          </a:p>
          <a:p>
            <a:pPr algn="l"/>
            <a:endParaRPr lang="en-US" sz="1600" b="1" i="0" dirty="0">
              <a:effectLst/>
            </a:endParaRPr>
          </a:p>
          <a:p>
            <a:pPr algn="l"/>
            <a:endParaRPr lang="en-US" sz="1600" b="1" dirty="0"/>
          </a:p>
        </p:txBody>
      </p:sp>
      <p:pic>
        <p:nvPicPr>
          <p:cNvPr id="8" name="Picture 7">
            <a:extLst>
              <a:ext uri="{FF2B5EF4-FFF2-40B4-BE49-F238E27FC236}">
                <a16:creationId xmlns:a16="http://schemas.microsoft.com/office/drawing/2014/main" id="{DF46836C-CA62-0866-3425-FE825D7BB616}"/>
              </a:ext>
            </a:extLst>
          </p:cNvPr>
          <p:cNvPicPr>
            <a:picLocks noChangeAspect="1"/>
          </p:cNvPicPr>
          <p:nvPr/>
        </p:nvPicPr>
        <p:blipFill>
          <a:blip r:embed="rId2"/>
          <a:stretch>
            <a:fillRect/>
          </a:stretch>
        </p:blipFill>
        <p:spPr>
          <a:xfrm>
            <a:off x="561781" y="3972671"/>
            <a:ext cx="10398967" cy="1249080"/>
          </a:xfrm>
          <a:prstGeom prst="rect">
            <a:avLst/>
          </a:prstGeom>
        </p:spPr>
      </p:pic>
    </p:spTree>
    <p:extLst>
      <p:ext uri="{BB962C8B-B14F-4D97-AF65-F5344CB8AC3E}">
        <p14:creationId xmlns:p14="http://schemas.microsoft.com/office/powerpoint/2010/main" val="3666594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686D47E-5980-9218-D48E-756F8E60D2B1}"/>
              </a:ext>
            </a:extLst>
          </p:cNvPr>
          <p:cNvSpPr txBox="1"/>
          <p:nvPr/>
        </p:nvSpPr>
        <p:spPr>
          <a:xfrm>
            <a:off x="655087" y="877212"/>
            <a:ext cx="10881826" cy="3077766"/>
          </a:xfrm>
          <a:prstGeom prst="rect">
            <a:avLst/>
          </a:prstGeom>
          <a:noFill/>
        </p:spPr>
        <p:txBody>
          <a:bodyPr wrap="square">
            <a:spAutoFit/>
          </a:bodyPr>
          <a:lstStyle/>
          <a:p>
            <a:r>
              <a:rPr lang="en-US" sz="3200" b="1" dirty="0"/>
              <a:t>About </a:t>
            </a:r>
            <a:r>
              <a:rPr lang="en-US" sz="3200" b="1" i="0" dirty="0">
                <a:effectLst/>
              </a:rPr>
              <a:t>Polarity</a:t>
            </a:r>
          </a:p>
          <a:p>
            <a:endParaRPr lang="en-US" dirty="0"/>
          </a:p>
          <a:p>
            <a:pPr algn="just"/>
            <a:r>
              <a:rPr lang="en-US" dirty="0"/>
              <a:t>The compound score is calculated by averaging the valence scores of each word in the lexicon, then normalizing it to fall between -1 (the most extreme negative) and +1. (most extreme positive).  </a:t>
            </a:r>
          </a:p>
          <a:p>
            <a:pPr algn="just"/>
            <a:endParaRPr lang="en-US" dirty="0"/>
          </a:p>
          <a:p>
            <a:pPr algn="just"/>
            <a:r>
              <a:rPr lang="en-US" dirty="0"/>
              <a:t>If you wish to utilize a single, unidimensional metric to assess the sentiment of a given sentence, this is the best choice. The term "normalized, weighted composite score" is appropriate.</a:t>
            </a:r>
          </a:p>
          <a:p>
            <a:pPr algn="just"/>
            <a:endParaRPr lang="en-US" dirty="0"/>
          </a:p>
          <a:p>
            <a:pPr algn="just"/>
            <a:r>
              <a:rPr lang="en-US" dirty="0"/>
              <a:t>Researchers that want to establish standardized cutoffs for categorizing sentences as either positive, neutral, or negative can also find it useful. The literature listed on this page uses the following typical threshold values:</a:t>
            </a:r>
          </a:p>
        </p:txBody>
      </p:sp>
      <p:pic>
        <p:nvPicPr>
          <p:cNvPr id="8" name="Picture 7" descr="Graphical user interface, text, application">
            <a:extLst>
              <a:ext uri="{FF2B5EF4-FFF2-40B4-BE49-F238E27FC236}">
                <a16:creationId xmlns:a16="http://schemas.microsoft.com/office/drawing/2014/main" id="{5D8BDCD6-6F3D-C150-3EFA-71D5C7EFE155}"/>
              </a:ext>
            </a:extLst>
          </p:cNvPr>
          <p:cNvPicPr>
            <a:picLocks noChangeAspect="1"/>
          </p:cNvPicPr>
          <p:nvPr/>
        </p:nvPicPr>
        <p:blipFill rotWithShape="1">
          <a:blip r:embed="rId2"/>
          <a:srcRect t="13483"/>
          <a:stretch/>
        </p:blipFill>
        <p:spPr>
          <a:xfrm>
            <a:off x="655087" y="3954979"/>
            <a:ext cx="6513026" cy="2552440"/>
          </a:xfrm>
          <a:prstGeom prst="rect">
            <a:avLst/>
          </a:prstGeom>
        </p:spPr>
      </p:pic>
      <p:pic>
        <p:nvPicPr>
          <p:cNvPr id="3" name="Picture 2" descr="A diagram of different colored circles&#10;&#10;Description automatically generated">
            <a:extLst>
              <a:ext uri="{FF2B5EF4-FFF2-40B4-BE49-F238E27FC236}">
                <a16:creationId xmlns:a16="http://schemas.microsoft.com/office/drawing/2014/main" id="{408307E5-3779-8B01-5811-87A4DF0D1698}"/>
              </a:ext>
            </a:extLst>
          </p:cNvPr>
          <p:cNvPicPr>
            <a:picLocks noChangeAspect="1"/>
          </p:cNvPicPr>
          <p:nvPr/>
        </p:nvPicPr>
        <p:blipFill>
          <a:blip r:embed="rId3"/>
          <a:stretch>
            <a:fillRect/>
          </a:stretch>
        </p:blipFill>
        <p:spPr>
          <a:xfrm>
            <a:off x="7168113" y="3954979"/>
            <a:ext cx="4368800" cy="2552440"/>
          </a:xfrm>
          <a:prstGeom prst="rect">
            <a:avLst/>
          </a:prstGeom>
        </p:spPr>
      </p:pic>
    </p:spTree>
    <p:extLst>
      <p:ext uri="{BB962C8B-B14F-4D97-AF65-F5344CB8AC3E}">
        <p14:creationId xmlns:p14="http://schemas.microsoft.com/office/powerpoint/2010/main" val="2761018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4" name="Freeform: Shape 13">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Oval 14">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Freeform: Shape 16">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9" name="Rectangle 1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95EBBE6-9C83-7757-521E-4D94F1F011BC}"/>
              </a:ext>
            </a:extLst>
          </p:cNvPr>
          <p:cNvSpPr txBox="1"/>
          <p:nvPr/>
        </p:nvSpPr>
        <p:spPr>
          <a:xfrm>
            <a:off x="7140575" y="1520825"/>
            <a:ext cx="4489825" cy="3779838"/>
          </a:xfrm>
          <a:prstGeom prst="rect">
            <a:avLst/>
          </a:prstGeom>
        </p:spPr>
        <p:txBody>
          <a:bodyPr vert="horz" wrap="square" lIns="0" tIns="0" rIns="0" bIns="0" rtlCol="0" anchor="ctr" anchorCtr="0">
            <a:normAutofit/>
          </a:bodyPr>
          <a:lstStyle/>
          <a:p>
            <a:pPr>
              <a:spcBef>
                <a:spcPct val="0"/>
              </a:spcBef>
              <a:spcAft>
                <a:spcPts val="600"/>
              </a:spcAft>
            </a:pPr>
            <a:r>
              <a:rPr lang="en-US" sz="4800">
                <a:latin typeface="+mj-lt"/>
                <a:ea typeface="+mj-ea"/>
                <a:cs typeface="+mj-cs"/>
              </a:rPr>
              <a:t>S</a:t>
            </a:r>
            <a:r>
              <a:rPr lang="en-US" sz="4800" b="0" i="0">
                <a:latin typeface="+mj-lt"/>
                <a:ea typeface="+mj-ea"/>
                <a:cs typeface="+mj-cs"/>
              </a:rPr>
              <a:t>ystem </a:t>
            </a:r>
            <a:r>
              <a:rPr lang="en-US" sz="4800">
                <a:latin typeface="+mj-lt"/>
                <a:ea typeface="+mj-ea"/>
                <a:cs typeface="+mj-cs"/>
              </a:rPr>
              <a:t>R</a:t>
            </a:r>
            <a:r>
              <a:rPr lang="en-US" sz="4800" b="0" i="0">
                <a:latin typeface="+mj-lt"/>
                <a:ea typeface="+mj-ea"/>
                <a:cs typeface="+mj-cs"/>
              </a:rPr>
              <a:t>equirements &amp; Prerequisites</a:t>
            </a:r>
            <a:endParaRPr lang="en-US" sz="4800">
              <a:latin typeface="+mj-lt"/>
              <a:ea typeface="+mj-ea"/>
              <a:cs typeface="+mj-cs"/>
            </a:endParaRPr>
          </a:p>
        </p:txBody>
      </p:sp>
      <p:sp>
        <p:nvSpPr>
          <p:cNvPr id="21" name="Freeform: Shape 20">
            <a:extLst>
              <a:ext uri="{FF2B5EF4-FFF2-40B4-BE49-F238E27FC236}">
                <a16:creationId xmlns:a16="http://schemas.microsoft.com/office/drawing/2014/main" id="{F5B9E766-9E26-4187-BCFA-D90A32303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593312" y="-218369"/>
            <a:ext cx="1080000" cy="1130246"/>
          </a:xfrm>
          <a:custGeom>
            <a:avLst/>
            <a:gdLst>
              <a:gd name="connsiteX0" fmla="*/ 272514 w 1080000"/>
              <a:gd name="connsiteY0" fmla="*/ 342224 h 1130246"/>
              <a:gd name="connsiteX1" fmla="*/ 614739 w 1080000"/>
              <a:gd name="connsiteY1" fmla="*/ 0 h 1130246"/>
              <a:gd name="connsiteX2" fmla="*/ 1064374 w 1080000"/>
              <a:gd name="connsiteY2" fmla="*/ 798333 h 1130246"/>
              <a:gd name="connsiteX3" fmla="*/ 1069029 w 1080000"/>
              <a:gd name="connsiteY3" fmla="*/ 805832 h 1130246"/>
              <a:gd name="connsiteX4" fmla="*/ 1080000 w 1080000"/>
              <a:gd name="connsiteY4" fmla="*/ 860246 h 1130246"/>
              <a:gd name="connsiteX5" fmla="*/ 540000 w 1080000"/>
              <a:gd name="connsiteY5" fmla="*/ 1130246 h 1130246"/>
              <a:gd name="connsiteX6" fmla="*/ 0 w 1080000"/>
              <a:gd name="connsiteY6" fmla="*/ 860246 h 1130246"/>
              <a:gd name="connsiteX7" fmla="*/ 10971 w 1080000"/>
              <a:gd name="connsiteY7" fmla="*/ 805832 h 1130246"/>
              <a:gd name="connsiteX8" fmla="*/ 15626 w 1080000"/>
              <a:gd name="connsiteY8" fmla="*/ 798333 h 1130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130246">
                <a:moveTo>
                  <a:pt x="272514" y="342224"/>
                </a:moveTo>
                <a:lnTo>
                  <a:pt x="614739" y="0"/>
                </a:lnTo>
                <a:lnTo>
                  <a:pt x="1064374" y="798333"/>
                </a:lnTo>
                <a:lnTo>
                  <a:pt x="1069029" y="805832"/>
                </a:lnTo>
                <a:cubicBezTo>
                  <a:pt x="1076223" y="823408"/>
                  <a:pt x="1080000" y="841606"/>
                  <a:pt x="1080000" y="860246"/>
                </a:cubicBezTo>
                <a:cubicBezTo>
                  <a:pt x="1080000" y="1009363"/>
                  <a:pt x="838234" y="1130246"/>
                  <a:pt x="540000" y="1130246"/>
                </a:cubicBezTo>
                <a:cubicBezTo>
                  <a:pt x="241766" y="1130246"/>
                  <a:pt x="0" y="1009363"/>
                  <a:pt x="0" y="860246"/>
                </a:cubicBezTo>
                <a:cubicBezTo>
                  <a:pt x="0" y="841606"/>
                  <a:pt x="3778" y="823408"/>
                  <a:pt x="10971" y="805832"/>
                </a:cubicBezTo>
                <a:lnTo>
                  <a:pt x="15626" y="79833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71AD1FEB-49FD-40CF-99EC-4E7113B78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654629" y="15438"/>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00DC30D3-D768-4F36-9F88-8AE574AB9B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7002" y="5016844"/>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7" name="Group 26">
            <a:extLst>
              <a:ext uri="{FF2B5EF4-FFF2-40B4-BE49-F238E27FC236}">
                <a16:creationId xmlns:a16="http://schemas.microsoft.com/office/drawing/2014/main" id="{8565B612-C05D-44C8-A892-B3BCE658F6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327250" y="5143296"/>
            <a:ext cx="1980001" cy="1363916"/>
            <a:chOff x="4879602" y="3781429"/>
            <a:chExt cx="1980001" cy="1363916"/>
          </a:xfrm>
        </p:grpSpPr>
        <p:sp>
          <p:nvSpPr>
            <p:cNvPr id="28" name="Freeform: Shape 27">
              <a:extLst>
                <a:ext uri="{FF2B5EF4-FFF2-40B4-BE49-F238E27FC236}">
                  <a16:creationId xmlns:a16="http://schemas.microsoft.com/office/drawing/2014/main" id="{1C58B61B-AB29-472A-98E9-49B2D38B91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E972B41A-0DFD-40DF-B013-B3F4753AF0E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Oval 29">
              <a:extLst>
                <a:ext uri="{FF2B5EF4-FFF2-40B4-BE49-F238E27FC236}">
                  <a16:creationId xmlns:a16="http://schemas.microsoft.com/office/drawing/2014/main" id="{A88BB5E2-45D9-4084-8603-49BD61821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D355BD90-DCF9-4330-BCBA-F0456066BD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aphicFrame>
        <p:nvGraphicFramePr>
          <p:cNvPr id="8" name="TextBox 5">
            <a:extLst>
              <a:ext uri="{FF2B5EF4-FFF2-40B4-BE49-F238E27FC236}">
                <a16:creationId xmlns:a16="http://schemas.microsoft.com/office/drawing/2014/main" id="{A7309999-78BD-4D49-6809-BE79E97EC61E}"/>
              </a:ext>
            </a:extLst>
          </p:cNvPr>
          <p:cNvGraphicFramePr/>
          <p:nvPr>
            <p:extLst>
              <p:ext uri="{D42A27DB-BD31-4B8C-83A1-F6EECF244321}">
                <p14:modId xmlns:p14="http://schemas.microsoft.com/office/powerpoint/2010/main" val="2942485580"/>
              </p:ext>
            </p:extLst>
          </p:nvPr>
        </p:nvGraphicFramePr>
        <p:xfrm>
          <a:off x="561600" y="549275"/>
          <a:ext cx="5426450"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0230130"/>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{7CFFE690-8381-4CDA-B0B5-B38BDC71DB3A}tf33713516_win32</Template>
  <TotalTime>442</TotalTime>
  <Words>669</Words>
  <Application>Microsoft Macintosh PowerPoint</Application>
  <PresentationFormat>Widescreen</PresentationFormat>
  <Paragraphs>81</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Gill Sans MT</vt:lpstr>
      <vt:lpstr>Gill Sans MT (Body)</vt:lpstr>
      <vt:lpstr>Poppins</vt:lpstr>
      <vt:lpstr>system-ui</vt:lpstr>
      <vt:lpstr>Walbaum Display</vt:lpstr>
      <vt:lpstr>3DFloatVTI</vt:lpstr>
      <vt:lpstr>Introduction To Sentiment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Sentimental Analysis</dc:title>
  <dc:creator>GOUTHAM THOTA</dc:creator>
  <cp:lastModifiedBy>Maddineni, Nuthan Kishore</cp:lastModifiedBy>
  <cp:revision>11</cp:revision>
  <dcterms:created xsi:type="dcterms:W3CDTF">2022-12-10T21:53:42Z</dcterms:created>
  <dcterms:modified xsi:type="dcterms:W3CDTF">2023-12-06T18:49:44Z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