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orbel" panose="020B0503020204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Ze0BL0OMDALrbrMDFLy8dhMGJ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31F97E-73B1-4545-AB84-EE3F803765E8}">
  <a:tblStyle styleId="{2031F97E-73B1-4545-AB84-EE3F803765E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BF0"/>
          </a:solidFill>
        </a:fill>
      </a:tcStyle>
    </a:wholeTbl>
    <a:band1H>
      <a:tcTxStyle/>
      <a:tcStyle>
        <a:tcBdr/>
        <a:fill>
          <a:solidFill>
            <a:srgbClr val="CDD5E0"/>
          </a:solidFill>
        </a:fill>
      </a:tcStyle>
    </a:band1H>
    <a:band2H>
      <a:tcTxStyle/>
      <a:tcStyle>
        <a:tcBdr/>
      </a:tcStyle>
    </a:band2H>
    <a:band1V>
      <a:tcTxStyle/>
      <a:tcStyle>
        <a:tcBdr/>
        <a:fill>
          <a:solidFill>
            <a:srgbClr val="CDD5E0"/>
          </a:solidFill>
        </a:fill>
      </a:tcStyle>
    </a:band1V>
    <a:band2V>
      <a:tcTxStyle/>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 styleId="{00B98BEA-E8A7-45A9-95FE-83753309ED35}"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9EC"/>
          </a:solidFill>
        </a:fill>
      </a:tcStyle>
    </a:wholeTbl>
    <a:band1H>
      <a:tcTxStyle/>
      <a:tcStyle>
        <a:tcBdr/>
        <a:fill>
          <a:solidFill>
            <a:srgbClr val="CBD0D6"/>
          </a:solidFill>
        </a:fill>
      </a:tcStyle>
    </a:band1H>
    <a:band2H>
      <a:tcTxStyle/>
      <a:tcStyle>
        <a:tcBdr/>
      </a:tcStyle>
    </a:band2H>
    <a:band1V>
      <a:tcTxStyle/>
      <a:tcStyle>
        <a:tcBdr/>
        <a:fill>
          <a:solidFill>
            <a:srgbClr val="CBD0D6"/>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2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8" name="Google Shape;39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0" name="Google Shape;410;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8" name="Google Shape;41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7" name="Google Shape;42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_02">
  <p:cSld name="Title Slide_02">
    <p:spTree>
      <p:nvGrpSpPr>
        <p:cNvPr id="1" name="Shape 15"/>
        <p:cNvGrpSpPr/>
        <p:nvPr/>
      </p:nvGrpSpPr>
      <p:grpSpPr>
        <a:xfrm>
          <a:off x="0" y="0"/>
          <a:ext cx="0" cy="0"/>
          <a:chOff x="0" y="0"/>
          <a:chExt cx="0" cy="0"/>
        </a:xfrm>
      </p:grpSpPr>
      <p:sp>
        <p:nvSpPr>
          <p:cNvPr id="16" name="Google Shape;16;p19"/>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19"/>
          <p:cNvSpPr txBox="1">
            <a:spLocks noGrp="1"/>
          </p:cNvSpPr>
          <p:nvPr>
            <p:ph type="ctrTitle"/>
          </p:nvPr>
        </p:nvSpPr>
        <p:spPr>
          <a:xfrm>
            <a:off x="6343650" y="2173288"/>
            <a:ext cx="5143500" cy="209080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5400"/>
              <a:buFont typeface="Corbel"/>
              <a:buNone/>
              <a:defRPr sz="54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9"/>
          <p:cNvSpPr txBox="1">
            <a:spLocks noGrp="1"/>
          </p:cNvSpPr>
          <p:nvPr>
            <p:ph type="subTitle" idx="1"/>
          </p:nvPr>
        </p:nvSpPr>
        <p:spPr>
          <a:xfrm>
            <a:off x="6343650" y="4279971"/>
            <a:ext cx="5143500" cy="50316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800"/>
              <a:buNone/>
              <a:defRPr sz="1800" b="0" cap="none">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19"/>
          <p:cNvSpPr>
            <a:spLocks noGrp="1"/>
          </p:cNvSpPr>
          <p:nvPr>
            <p:ph type="pic" idx="2"/>
          </p:nvPr>
        </p:nvSpPr>
        <p:spPr>
          <a:xfrm>
            <a:off x="710812" y="728545"/>
            <a:ext cx="5305661" cy="5305661"/>
          </a:xfrm>
          <a:prstGeom prst="ellipse">
            <a:avLst/>
          </a:prstGeom>
          <a:solidFill>
            <a:schemeClr val="lt2"/>
          </a:solidFill>
          <a:ln>
            <a:noFill/>
          </a:ln>
        </p:spPr>
      </p:sp>
      <p:grpSp>
        <p:nvGrpSpPr>
          <p:cNvPr id="20" name="Google Shape;20;p19"/>
          <p:cNvGrpSpPr/>
          <p:nvPr/>
        </p:nvGrpSpPr>
        <p:grpSpPr>
          <a:xfrm>
            <a:off x="-1728305" y="-2049517"/>
            <a:ext cx="8917229" cy="10769768"/>
            <a:chOff x="11114088" y="2241550"/>
            <a:chExt cx="1905000" cy="2354263"/>
          </a:xfrm>
        </p:grpSpPr>
        <p:sp>
          <p:nvSpPr>
            <p:cNvPr id="21" name="Google Shape;21;p19"/>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2;p19"/>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3" name="Google Shape;23;p19"/>
          <p:cNvPicPr preferRelativeResize="0"/>
          <p:nvPr/>
        </p:nvPicPr>
        <p:blipFill rotWithShape="1">
          <a:blip r:embed="rId2">
            <a:alphaModFix/>
          </a:blip>
          <a:srcRect/>
          <a:stretch/>
        </p:blipFill>
        <p:spPr>
          <a:xfrm>
            <a:off x="10015850" y="391862"/>
            <a:ext cx="1745251" cy="673365"/>
          </a:xfrm>
          <a:prstGeom prst="rect">
            <a:avLst/>
          </a:prstGeom>
          <a:noFill/>
          <a:ln>
            <a:noFill/>
          </a:ln>
        </p:spPr>
      </p:pic>
      <p:cxnSp>
        <p:nvCxnSpPr>
          <p:cNvPr id="24" name="Google Shape;24;p19"/>
          <p:cNvCxnSpPr/>
          <p:nvPr/>
        </p:nvCxnSpPr>
        <p:spPr>
          <a:xfrm>
            <a:off x="6469778" y="4233582"/>
            <a:ext cx="2532336"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Slide">
  <p:cSld name="Team Slide">
    <p:spTree>
      <p:nvGrpSpPr>
        <p:cNvPr id="1" name="Shape 120"/>
        <p:cNvGrpSpPr/>
        <p:nvPr/>
      </p:nvGrpSpPr>
      <p:grpSpPr>
        <a:xfrm>
          <a:off x="0" y="0"/>
          <a:ext cx="0" cy="0"/>
          <a:chOff x="0" y="0"/>
          <a:chExt cx="0" cy="0"/>
        </a:xfrm>
      </p:grpSpPr>
      <p:grpSp>
        <p:nvGrpSpPr>
          <p:cNvPr id="121" name="Google Shape;121;p28"/>
          <p:cNvGrpSpPr/>
          <p:nvPr/>
        </p:nvGrpSpPr>
        <p:grpSpPr>
          <a:xfrm rot="-2149226">
            <a:off x="7430044" y="-1843126"/>
            <a:ext cx="4436224" cy="5482435"/>
            <a:chOff x="11114088" y="2241550"/>
            <a:chExt cx="1905000" cy="2354263"/>
          </a:xfrm>
        </p:grpSpPr>
        <p:sp>
          <p:nvSpPr>
            <p:cNvPr id="122" name="Google Shape;122;p28"/>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8"/>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8"/>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5" name="Google Shape;125;p28"/>
          <p:cNvSpPr/>
          <p:nvPr/>
        </p:nvSpPr>
        <p:spPr>
          <a:xfrm>
            <a:off x="954140" y="1698469"/>
            <a:ext cx="1729332" cy="1729332"/>
          </a:xfrm>
          <a:prstGeom prst="ellipse">
            <a:avLst/>
          </a:prstGeom>
          <a:solidFill>
            <a:schemeClr val="dk1">
              <a:alpha val="1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28"/>
          <p:cNvSpPr/>
          <p:nvPr/>
        </p:nvSpPr>
        <p:spPr>
          <a:xfrm>
            <a:off x="3807539" y="1698469"/>
            <a:ext cx="1729332" cy="1729332"/>
          </a:xfrm>
          <a:prstGeom prst="ellipse">
            <a:avLst/>
          </a:prstGeom>
          <a:solidFill>
            <a:schemeClr val="dk1">
              <a:alpha val="1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28"/>
          <p:cNvSpPr/>
          <p:nvPr/>
        </p:nvSpPr>
        <p:spPr>
          <a:xfrm>
            <a:off x="6646275" y="1698469"/>
            <a:ext cx="1729332" cy="1729332"/>
          </a:xfrm>
          <a:prstGeom prst="ellipse">
            <a:avLst/>
          </a:prstGeom>
          <a:solidFill>
            <a:schemeClr val="dk1">
              <a:alpha val="1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128;p28"/>
          <p:cNvSpPr/>
          <p:nvPr/>
        </p:nvSpPr>
        <p:spPr>
          <a:xfrm>
            <a:off x="9498658" y="1698469"/>
            <a:ext cx="1729332" cy="1729332"/>
          </a:xfrm>
          <a:prstGeom prst="ellipse">
            <a:avLst/>
          </a:prstGeom>
          <a:solidFill>
            <a:schemeClr val="dk1">
              <a:alpha val="1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28"/>
          <p:cNvSpPr/>
          <p:nvPr/>
        </p:nvSpPr>
        <p:spPr>
          <a:xfrm>
            <a:off x="4011967" y="1778212"/>
            <a:ext cx="1320476" cy="362088"/>
          </a:xfrm>
          <a:custGeom>
            <a:avLst/>
            <a:gdLst/>
            <a:ahLst/>
            <a:cxnLst/>
            <a:rect l="l" t="t" r="r" b="b"/>
            <a:pathLst>
              <a:path w="1320476" h="362088" extrusionOk="0">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28"/>
          <p:cNvSpPr/>
          <p:nvPr/>
        </p:nvSpPr>
        <p:spPr>
          <a:xfrm>
            <a:off x="6850703" y="1778212"/>
            <a:ext cx="1320476" cy="362088"/>
          </a:xfrm>
          <a:custGeom>
            <a:avLst/>
            <a:gdLst/>
            <a:ahLst/>
            <a:cxnLst/>
            <a:rect l="l" t="t" r="r" b="b"/>
            <a:pathLst>
              <a:path w="1320476" h="362088" extrusionOk="0">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28"/>
          <p:cNvSpPr/>
          <p:nvPr/>
        </p:nvSpPr>
        <p:spPr>
          <a:xfrm>
            <a:off x="9703086" y="1778212"/>
            <a:ext cx="1320476" cy="362088"/>
          </a:xfrm>
          <a:custGeom>
            <a:avLst/>
            <a:gdLst/>
            <a:ahLst/>
            <a:cxnLst/>
            <a:rect l="l" t="t" r="r" b="b"/>
            <a:pathLst>
              <a:path w="1320476" h="362088" extrusionOk="0">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p28"/>
          <p:cNvSpPr/>
          <p:nvPr/>
        </p:nvSpPr>
        <p:spPr>
          <a:xfrm>
            <a:off x="1158568" y="1778212"/>
            <a:ext cx="1320476" cy="362088"/>
          </a:xfrm>
          <a:custGeom>
            <a:avLst/>
            <a:gdLst/>
            <a:ahLst/>
            <a:cxnLst/>
            <a:rect l="l" t="t" r="r" b="b"/>
            <a:pathLst>
              <a:path w="1320476" h="362088" extrusionOk="0">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 name="Google Shape;133;p28"/>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28"/>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5" name="Google Shape;135;p28"/>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136" name="Google Shape;136;p28"/>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28"/>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138" name="Google Shape;138;p28"/>
          <p:cNvSpPr>
            <a:spLocks noGrp="1"/>
          </p:cNvSpPr>
          <p:nvPr>
            <p:ph type="pic" idx="2"/>
          </p:nvPr>
        </p:nvSpPr>
        <p:spPr>
          <a:xfrm>
            <a:off x="1103638" y="1848535"/>
            <a:ext cx="1430337" cy="1430337"/>
          </a:xfrm>
          <a:prstGeom prst="ellipse">
            <a:avLst/>
          </a:prstGeom>
          <a:solidFill>
            <a:schemeClr val="lt2"/>
          </a:solidFill>
          <a:ln>
            <a:noFill/>
          </a:ln>
        </p:spPr>
      </p:sp>
      <p:sp>
        <p:nvSpPr>
          <p:cNvPr id="139" name="Google Shape;139;p28"/>
          <p:cNvSpPr>
            <a:spLocks noGrp="1"/>
          </p:cNvSpPr>
          <p:nvPr>
            <p:ph type="pic" idx="3"/>
          </p:nvPr>
        </p:nvSpPr>
        <p:spPr>
          <a:xfrm>
            <a:off x="3957037" y="1848535"/>
            <a:ext cx="1430337" cy="1430337"/>
          </a:xfrm>
          <a:prstGeom prst="ellipse">
            <a:avLst/>
          </a:prstGeom>
          <a:solidFill>
            <a:schemeClr val="lt2"/>
          </a:solidFill>
          <a:ln>
            <a:noFill/>
          </a:ln>
        </p:spPr>
      </p:sp>
      <p:sp>
        <p:nvSpPr>
          <p:cNvPr id="140" name="Google Shape;140;p28"/>
          <p:cNvSpPr>
            <a:spLocks noGrp="1"/>
          </p:cNvSpPr>
          <p:nvPr>
            <p:ph type="pic" idx="4"/>
          </p:nvPr>
        </p:nvSpPr>
        <p:spPr>
          <a:xfrm>
            <a:off x="6795773" y="1848535"/>
            <a:ext cx="1430337" cy="1430337"/>
          </a:xfrm>
          <a:prstGeom prst="ellipse">
            <a:avLst/>
          </a:prstGeom>
          <a:solidFill>
            <a:schemeClr val="lt2"/>
          </a:solidFill>
          <a:ln>
            <a:noFill/>
          </a:ln>
        </p:spPr>
      </p:sp>
      <p:sp>
        <p:nvSpPr>
          <p:cNvPr id="141" name="Google Shape;141;p28"/>
          <p:cNvSpPr>
            <a:spLocks noGrp="1"/>
          </p:cNvSpPr>
          <p:nvPr>
            <p:ph type="pic" idx="5"/>
          </p:nvPr>
        </p:nvSpPr>
        <p:spPr>
          <a:xfrm>
            <a:off x="9648156" y="1848535"/>
            <a:ext cx="1430337" cy="1430337"/>
          </a:xfrm>
          <a:prstGeom prst="ellipse">
            <a:avLst/>
          </a:prstGeom>
          <a:solidFill>
            <a:schemeClr val="lt2"/>
          </a:solidFill>
          <a:ln>
            <a:noFill/>
          </a:ln>
        </p:spPr>
      </p:sp>
      <p:sp>
        <p:nvSpPr>
          <p:cNvPr id="142" name="Google Shape;142;p28"/>
          <p:cNvSpPr txBox="1">
            <a:spLocks noGrp="1"/>
          </p:cNvSpPr>
          <p:nvPr>
            <p:ph type="body" idx="1"/>
          </p:nvPr>
        </p:nvSpPr>
        <p:spPr>
          <a:xfrm>
            <a:off x="524454" y="4052306"/>
            <a:ext cx="2588705" cy="1749005"/>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28"/>
          <p:cNvSpPr txBox="1">
            <a:spLocks noGrp="1"/>
          </p:cNvSpPr>
          <p:nvPr>
            <p:ph type="body" idx="6"/>
          </p:nvPr>
        </p:nvSpPr>
        <p:spPr>
          <a:xfrm>
            <a:off x="524454" y="3539268"/>
            <a:ext cx="2588705"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0D1D51"/>
              </a:buClr>
              <a:buSzPts val="1600"/>
              <a:buNone/>
              <a:defRPr sz="1600" b="1" cap="none">
                <a:solidFill>
                  <a:srgbClr val="0D1D5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28"/>
          <p:cNvSpPr txBox="1">
            <a:spLocks noGrp="1"/>
          </p:cNvSpPr>
          <p:nvPr>
            <p:ph type="body" idx="7"/>
          </p:nvPr>
        </p:nvSpPr>
        <p:spPr>
          <a:xfrm>
            <a:off x="3377853" y="4052306"/>
            <a:ext cx="2588705" cy="1749005"/>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28"/>
          <p:cNvSpPr txBox="1">
            <a:spLocks noGrp="1"/>
          </p:cNvSpPr>
          <p:nvPr>
            <p:ph type="body" idx="8"/>
          </p:nvPr>
        </p:nvSpPr>
        <p:spPr>
          <a:xfrm>
            <a:off x="3377853" y="3539268"/>
            <a:ext cx="2588705"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0D1D51"/>
              </a:buClr>
              <a:buSzPts val="1600"/>
              <a:buNone/>
              <a:defRPr sz="1600" b="1" cap="none">
                <a:solidFill>
                  <a:srgbClr val="0D1D5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28"/>
          <p:cNvSpPr txBox="1">
            <a:spLocks noGrp="1"/>
          </p:cNvSpPr>
          <p:nvPr>
            <p:ph type="body" idx="9"/>
          </p:nvPr>
        </p:nvSpPr>
        <p:spPr>
          <a:xfrm>
            <a:off x="6216589" y="4052306"/>
            <a:ext cx="2588705" cy="1749005"/>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28"/>
          <p:cNvSpPr txBox="1">
            <a:spLocks noGrp="1"/>
          </p:cNvSpPr>
          <p:nvPr>
            <p:ph type="body" idx="13"/>
          </p:nvPr>
        </p:nvSpPr>
        <p:spPr>
          <a:xfrm>
            <a:off x="6216589" y="3539268"/>
            <a:ext cx="2588705"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0D1D51"/>
              </a:buClr>
              <a:buSzPts val="1600"/>
              <a:buNone/>
              <a:defRPr sz="1600" b="1" cap="none">
                <a:solidFill>
                  <a:srgbClr val="0D1D5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28"/>
          <p:cNvSpPr txBox="1">
            <a:spLocks noGrp="1"/>
          </p:cNvSpPr>
          <p:nvPr>
            <p:ph type="body" idx="14"/>
          </p:nvPr>
        </p:nvSpPr>
        <p:spPr>
          <a:xfrm>
            <a:off x="9068972" y="4052306"/>
            <a:ext cx="2588705" cy="1749005"/>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28"/>
          <p:cNvSpPr txBox="1">
            <a:spLocks noGrp="1"/>
          </p:cNvSpPr>
          <p:nvPr>
            <p:ph type="body" idx="15"/>
          </p:nvPr>
        </p:nvSpPr>
        <p:spPr>
          <a:xfrm>
            <a:off x="9068972" y="3539268"/>
            <a:ext cx="2588705"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0D1D51"/>
              </a:buClr>
              <a:buSzPts val="1600"/>
              <a:buNone/>
              <a:defRPr sz="1600" b="1" cap="none">
                <a:solidFill>
                  <a:srgbClr val="0D1D5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 You 01">
  <p:cSld name="Thank You 01">
    <p:spTree>
      <p:nvGrpSpPr>
        <p:cNvPr id="1" name="Shape 150"/>
        <p:cNvGrpSpPr/>
        <p:nvPr/>
      </p:nvGrpSpPr>
      <p:grpSpPr>
        <a:xfrm>
          <a:off x="0" y="0"/>
          <a:ext cx="0" cy="0"/>
          <a:chOff x="0" y="0"/>
          <a:chExt cx="0" cy="0"/>
        </a:xfrm>
      </p:grpSpPr>
      <p:sp>
        <p:nvSpPr>
          <p:cNvPr id="151" name="Google Shape;151;p29"/>
          <p:cNvSpPr txBox="1">
            <a:spLocks noGrp="1"/>
          </p:cNvSpPr>
          <p:nvPr>
            <p:ph type="subTitle" idx="1"/>
          </p:nvPr>
        </p:nvSpPr>
        <p:spPr>
          <a:xfrm>
            <a:off x="7002130" y="4484691"/>
            <a:ext cx="4540440" cy="50316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1600"/>
              <a:buNone/>
              <a:defRPr sz="1600" b="0" cap="none">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2" name="Google Shape;152;p29"/>
          <p:cNvSpPr>
            <a:spLocks noGrp="1"/>
          </p:cNvSpPr>
          <p:nvPr>
            <p:ph type="pic" idx="2"/>
          </p:nvPr>
        </p:nvSpPr>
        <p:spPr>
          <a:xfrm>
            <a:off x="710812" y="728545"/>
            <a:ext cx="5305661" cy="5305661"/>
          </a:xfrm>
          <a:prstGeom prst="ellipse">
            <a:avLst/>
          </a:prstGeom>
          <a:solidFill>
            <a:schemeClr val="lt2"/>
          </a:solidFill>
          <a:ln>
            <a:noFill/>
          </a:ln>
        </p:spPr>
      </p:sp>
      <p:grpSp>
        <p:nvGrpSpPr>
          <p:cNvPr id="153" name="Google Shape;153;p29"/>
          <p:cNvGrpSpPr/>
          <p:nvPr/>
        </p:nvGrpSpPr>
        <p:grpSpPr>
          <a:xfrm>
            <a:off x="-1728305" y="-2049517"/>
            <a:ext cx="8917229" cy="10769768"/>
            <a:chOff x="11114088" y="2241550"/>
            <a:chExt cx="1905000" cy="2354263"/>
          </a:xfrm>
        </p:grpSpPr>
        <p:sp>
          <p:nvSpPr>
            <p:cNvPr id="154" name="Google Shape;154;p29"/>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29"/>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56" name="Google Shape;156;p29"/>
          <p:cNvPicPr preferRelativeResize="0"/>
          <p:nvPr/>
        </p:nvPicPr>
        <p:blipFill rotWithShape="1">
          <a:blip r:embed="rId2">
            <a:alphaModFix/>
          </a:blip>
          <a:srcRect/>
          <a:stretch/>
        </p:blipFill>
        <p:spPr>
          <a:xfrm>
            <a:off x="6372999" y="1844881"/>
            <a:ext cx="1745251" cy="673365"/>
          </a:xfrm>
          <a:prstGeom prst="rect">
            <a:avLst/>
          </a:prstGeom>
          <a:noFill/>
          <a:ln>
            <a:noFill/>
          </a:ln>
        </p:spPr>
      </p:pic>
      <p:cxnSp>
        <p:nvCxnSpPr>
          <p:cNvPr id="157" name="Google Shape;157;p29"/>
          <p:cNvCxnSpPr/>
          <p:nvPr/>
        </p:nvCxnSpPr>
        <p:spPr>
          <a:xfrm>
            <a:off x="6469778" y="4233582"/>
            <a:ext cx="2532336" cy="0"/>
          </a:xfrm>
          <a:prstGeom prst="straightConnector1">
            <a:avLst/>
          </a:prstGeom>
          <a:noFill/>
          <a:ln w="9525" cap="flat" cmpd="sng">
            <a:solidFill>
              <a:schemeClr val="accent1"/>
            </a:solidFill>
            <a:prstDash val="solid"/>
            <a:miter lim="800000"/>
            <a:headEnd type="none" w="sm" len="sm"/>
            <a:tailEnd type="none" w="sm" len="sm"/>
          </a:ln>
        </p:spPr>
      </p:cxnSp>
      <p:sp>
        <p:nvSpPr>
          <p:cNvPr id="158" name="Google Shape;158;p29"/>
          <p:cNvSpPr txBox="1">
            <a:spLocks noGrp="1"/>
          </p:cNvSpPr>
          <p:nvPr>
            <p:ph type="body" idx="3"/>
          </p:nvPr>
        </p:nvSpPr>
        <p:spPr>
          <a:xfrm>
            <a:off x="7002320" y="5012635"/>
            <a:ext cx="4533900" cy="50323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b="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59" name="Google Shape;159;p29" descr="Envelope"/>
          <p:cNvPicPr preferRelativeResize="0"/>
          <p:nvPr/>
        </p:nvPicPr>
        <p:blipFill rotWithShape="1">
          <a:blip r:embed="rId3">
            <a:alphaModFix/>
          </a:blip>
          <a:srcRect/>
          <a:stretch/>
        </p:blipFill>
        <p:spPr>
          <a:xfrm>
            <a:off x="6541475" y="4452337"/>
            <a:ext cx="387795" cy="387795"/>
          </a:xfrm>
          <a:prstGeom prst="rect">
            <a:avLst/>
          </a:prstGeom>
          <a:noFill/>
          <a:ln>
            <a:noFill/>
          </a:ln>
        </p:spPr>
      </p:pic>
      <p:pic>
        <p:nvPicPr>
          <p:cNvPr id="160" name="Google Shape;160;p29" descr="Network"/>
          <p:cNvPicPr preferRelativeResize="0"/>
          <p:nvPr/>
        </p:nvPicPr>
        <p:blipFill rotWithShape="1">
          <a:blip r:embed="rId4">
            <a:alphaModFix/>
          </a:blip>
          <a:srcRect/>
          <a:stretch/>
        </p:blipFill>
        <p:spPr>
          <a:xfrm>
            <a:off x="6522084" y="4925640"/>
            <a:ext cx="426575" cy="426575"/>
          </a:xfrm>
          <a:prstGeom prst="rect">
            <a:avLst/>
          </a:prstGeom>
          <a:noFill/>
          <a:ln>
            <a:noFill/>
          </a:ln>
        </p:spPr>
      </p:pic>
      <p:sp>
        <p:nvSpPr>
          <p:cNvPr id="161" name="Google Shape;161;p29"/>
          <p:cNvSpPr txBox="1">
            <a:spLocks noGrp="1"/>
          </p:cNvSpPr>
          <p:nvPr>
            <p:ph type="title"/>
          </p:nvPr>
        </p:nvSpPr>
        <p:spPr>
          <a:xfrm>
            <a:off x="6469778" y="3429000"/>
            <a:ext cx="5011410" cy="65144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1"/>
              </a:buClr>
              <a:buSzPts val="6000"/>
              <a:buFont typeface="Corbel"/>
              <a:buNone/>
              <a:defRPr sz="6000" b="1"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2"/>
        <p:cNvGrpSpPr/>
        <p:nvPr/>
      </p:nvGrpSpPr>
      <p:grpSpPr>
        <a:xfrm>
          <a:off x="0" y="0"/>
          <a:ext cx="0" cy="0"/>
          <a:chOff x="0" y="0"/>
          <a:chExt cx="0" cy="0"/>
        </a:xfrm>
      </p:grpSpPr>
      <p:sp>
        <p:nvSpPr>
          <p:cNvPr id="163" name="Google Shape;163;p30"/>
          <p:cNvSpPr/>
          <p:nvPr/>
        </p:nvSpPr>
        <p:spPr>
          <a:xfrm>
            <a:off x="0" y="0"/>
            <a:ext cx="1219200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p30"/>
          <p:cNvSpPr/>
          <p:nvPr/>
        </p:nvSpPr>
        <p:spPr>
          <a:xfrm>
            <a:off x="754010" y="708293"/>
            <a:ext cx="5334029" cy="5334029"/>
          </a:xfrm>
          <a:prstGeom prst="ellipse">
            <a:avLst/>
          </a:prstGeom>
          <a:solidFill>
            <a:schemeClr val="lt1">
              <a:alpha val="1568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 name="Google Shape;165;p30"/>
          <p:cNvSpPr txBox="1">
            <a:spLocks noGrp="1"/>
          </p:cNvSpPr>
          <p:nvPr>
            <p:ph type="ctrTitle"/>
          </p:nvPr>
        </p:nvSpPr>
        <p:spPr>
          <a:xfrm>
            <a:off x="6343650" y="2173288"/>
            <a:ext cx="5143500" cy="209080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5400"/>
              <a:buFont typeface="Corbel"/>
              <a:buNone/>
              <a:defRPr sz="54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6" name="Google Shape;166;p30"/>
          <p:cNvSpPr txBox="1">
            <a:spLocks noGrp="1"/>
          </p:cNvSpPr>
          <p:nvPr>
            <p:ph type="subTitle" idx="1"/>
          </p:nvPr>
        </p:nvSpPr>
        <p:spPr>
          <a:xfrm>
            <a:off x="6343650" y="4279971"/>
            <a:ext cx="5143500" cy="50316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800"/>
              <a:buNone/>
              <a:defRPr sz="1800" b="0" cap="none">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167" name="Google Shape;167;p30"/>
          <p:cNvGrpSpPr/>
          <p:nvPr/>
        </p:nvGrpSpPr>
        <p:grpSpPr>
          <a:xfrm>
            <a:off x="-1728305" y="-2049517"/>
            <a:ext cx="8917229" cy="10769768"/>
            <a:chOff x="11114088" y="2241550"/>
            <a:chExt cx="1905000" cy="2354263"/>
          </a:xfrm>
        </p:grpSpPr>
        <p:sp>
          <p:nvSpPr>
            <p:cNvPr id="168" name="Google Shape;168;p30"/>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30"/>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70" name="Google Shape;170;p30"/>
          <p:cNvPicPr preferRelativeResize="0"/>
          <p:nvPr/>
        </p:nvPicPr>
        <p:blipFill rotWithShape="1">
          <a:blip r:embed="rId2">
            <a:alphaModFix/>
          </a:blip>
          <a:srcRect/>
          <a:stretch/>
        </p:blipFill>
        <p:spPr>
          <a:xfrm>
            <a:off x="10015850" y="391862"/>
            <a:ext cx="1745251" cy="673365"/>
          </a:xfrm>
          <a:prstGeom prst="rect">
            <a:avLst/>
          </a:prstGeom>
          <a:noFill/>
          <a:ln>
            <a:noFill/>
          </a:ln>
        </p:spPr>
      </p:pic>
      <p:cxnSp>
        <p:nvCxnSpPr>
          <p:cNvPr id="171" name="Google Shape;171;p30"/>
          <p:cNvCxnSpPr/>
          <p:nvPr/>
        </p:nvCxnSpPr>
        <p:spPr>
          <a:xfrm>
            <a:off x="6469778" y="4233582"/>
            <a:ext cx="2532336"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72"/>
        <p:cNvGrpSpPr/>
        <p:nvPr/>
      </p:nvGrpSpPr>
      <p:grpSpPr>
        <a:xfrm>
          <a:off x="0" y="0"/>
          <a:ext cx="0" cy="0"/>
          <a:chOff x="0" y="0"/>
          <a:chExt cx="0" cy="0"/>
        </a:xfrm>
      </p:grpSpPr>
      <p:sp>
        <p:nvSpPr>
          <p:cNvPr id="173" name="Google Shape;173;p31"/>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 name="Google Shape;174;p31"/>
          <p:cNvSpPr txBox="1">
            <a:spLocks noGrp="1"/>
          </p:cNvSpPr>
          <p:nvPr>
            <p:ph type="title"/>
          </p:nvPr>
        </p:nvSpPr>
        <p:spPr>
          <a:xfrm>
            <a:off x="831850" y="182563"/>
            <a:ext cx="10515600" cy="940181"/>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000"/>
              <a:buFont typeface="Corbel"/>
              <a:buNone/>
              <a:defRPr sz="4000" b="1"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75" name="Google Shape;175;p31"/>
          <p:cNvPicPr preferRelativeResize="0"/>
          <p:nvPr/>
        </p:nvPicPr>
        <p:blipFill rotWithShape="1">
          <a:blip r:embed="rId2">
            <a:alphaModFix/>
          </a:blip>
          <a:srcRect/>
          <a:stretch/>
        </p:blipFill>
        <p:spPr>
          <a:xfrm>
            <a:off x="469638" y="6260507"/>
            <a:ext cx="1075427" cy="414929"/>
          </a:xfrm>
          <a:prstGeom prst="rect">
            <a:avLst/>
          </a:prstGeom>
          <a:noFill/>
          <a:ln>
            <a:noFill/>
          </a:ln>
        </p:spPr>
      </p:pic>
      <p:sp>
        <p:nvSpPr>
          <p:cNvPr id="176" name="Google Shape;176;p31"/>
          <p:cNvSpPr/>
          <p:nvPr/>
        </p:nvSpPr>
        <p:spPr>
          <a:xfrm>
            <a:off x="11371669" y="6409397"/>
            <a:ext cx="280051" cy="28005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7" name="Google Shape;177;p31"/>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rgbClr val="2C567A"/>
                </a:solidFill>
                <a:latin typeface="Calibri"/>
                <a:ea typeface="Calibri"/>
                <a:cs typeface="Calibri"/>
                <a:sym typeface="Calibri"/>
              </a:defRPr>
            </a:lvl1pPr>
            <a:lvl2pPr marL="0" lvl="1" indent="0" algn="ctr">
              <a:spcBef>
                <a:spcPts val="0"/>
              </a:spcBef>
              <a:buNone/>
              <a:defRPr sz="900">
                <a:solidFill>
                  <a:srgbClr val="2C567A"/>
                </a:solidFill>
                <a:latin typeface="Calibri"/>
                <a:ea typeface="Calibri"/>
                <a:cs typeface="Calibri"/>
                <a:sym typeface="Calibri"/>
              </a:defRPr>
            </a:lvl2pPr>
            <a:lvl3pPr marL="0" lvl="2" indent="0" algn="ctr">
              <a:spcBef>
                <a:spcPts val="0"/>
              </a:spcBef>
              <a:buNone/>
              <a:defRPr sz="900">
                <a:solidFill>
                  <a:srgbClr val="2C567A"/>
                </a:solidFill>
                <a:latin typeface="Calibri"/>
                <a:ea typeface="Calibri"/>
                <a:cs typeface="Calibri"/>
                <a:sym typeface="Calibri"/>
              </a:defRPr>
            </a:lvl3pPr>
            <a:lvl4pPr marL="0" lvl="3" indent="0" algn="ctr">
              <a:spcBef>
                <a:spcPts val="0"/>
              </a:spcBef>
              <a:buNone/>
              <a:defRPr sz="900">
                <a:solidFill>
                  <a:srgbClr val="2C567A"/>
                </a:solidFill>
                <a:latin typeface="Calibri"/>
                <a:ea typeface="Calibri"/>
                <a:cs typeface="Calibri"/>
                <a:sym typeface="Calibri"/>
              </a:defRPr>
            </a:lvl4pPr>
            <a:lvl5pPr marL="0" lvl="4" indent="0" algn="ctr">
              <a:spcBef>
                <a:spcPts val="0"/>
              </a:spcBef>
              <a:buNone/>
              <a:defRPr sz="900">
                <a:solidFill>
                  <a:srgbClr val="2C567A"/>
                </a:solidFill>
                <a:latin typeface="Calibri"/>
                <a:ea typeface="Calibri"/>
                <a:cs typeface="Calibri"/>
                <a:sym typeface="Calibri"/>
              </a:defRPr>
            </a:lvl5pPr>
            <a:lvl6pPr marL="0" lvl="5" indent="0" algn="ctr">
              <a:spcBef>
                <a:spcPts val="0"/>
              </a:spcBef>
              <a:buNone/>
              <a:defRPr sz="900">
                <a:solidFill>
                  <a:srgbClr val="2C567A"/>
                </a:solidFill>
                <a:latin typeface="Calibri"/>
                <a:ea typeface="Calibri"/>
                <a:cs typeface="Calibri"/>
                <a:sym typeface="Calibri"/>
              </a:defRPr>
            </a:lvl6pPr>
            <a:lvl7pPr marL="0" lvl="6" indent="0" algn="ctr">
              <a:spcBef>
                <a:spcPts val="0"/>
              </a:spcBef>
              <a:buNone/>
              <a:defRPr sz="900">
                <a:solidFill>
                  <a:srgbClr val="2C567A"/>
                </a:solidFill>
                <a:latin typeface="Calibri"/>
                <a:ea typeface="Calibri"/>
                <a:cs typeface="Calibri"/>
                <a:sym typeface="Calibri"/>
              </a:defRPr>
            </a:lvl7pPr>
            <a:lvl8pPr marL="0" lvl="7" indent="0" algn="ctr">
              <a:spcBef>
                <a:spcPts val="0"/>
              </a:spcBef>
              <a:buNone/>
              <a:defRPr sz="900">
                <a:solidFill>
                  <a:srgbClr val="2C567A"/>
                </a:solidFill>
                <a:latin typeface="Calibri"/>
                <a:ea typeface="Calibri"/>
                <a:cs typeface="Calibri"/>
                <a:sym typeface="Calibri"/>
              </a:defRPr>
            </a:lvl8pPr>
            <a:lvl9pPr marL="0" lvl="8" indent="0" algn="ctr">
              <a:spcBef>
                <a:spcPts val="0"/>
              </a:spcBef>
              <a:buNone/>
              <a:defRPr sz="900">
                <a:solidFill>
                  <a:srgbClr val="2C567A"/>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grpSp>
        <p:nvGrpSpPr>
          <p:cNvPr id="178" name="Google Shape;178;p31"/>
          <p:cNvGrpSpPr/>
          <p:nvPr/>
        </p:nvGrpSpPr>
        <p:grpSpPr>
          <a:xfrm rot="-5400000">
            <a:off x="1637386" y="1473117"/>
            <a:ext cx="8917229" cy="10769768"/>
            <a:chOff x="-1728305" y="-2049517"/>
            <a:chExt cx="8917229" cy="10769768"/>
          </a:xfrm>
        </p:grpSpPr>
        <p:sp>
          <p:nvSpPr>
            <p:cNvPr id="179" name="Google Shape;179;p31"/>
            <p:cNvSpPr/>
            <p:nvPr/>
          </p:nvSpPr>
          <p:spPr>
            <a:xfrm>
              <a:off x="754010" y="708293"/>
              <a:ext cx="5334029" cy="5334029"/>
            </a:xfrm>
            <a:prstGeom prst="ellipse">
              <a:avLst/>
            </a:prstGeom>
            <a:solidFill>
              <a:schemeClr val="lt1">
                <a:alpha val="1568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80" name="Google Shape;180;p31"/>
            <p:cNvGrpSpPr/>
            <p:nvPr/>
          </p:nvGrpSpPr>
          <p:grpSpPr>
            <a:xfrm>
              <a:off x="-1728305" y="-2049517"/>
              <a:ext cx="8917229" cy="10769768"/>
              <a:chOff x="11114088" y="2241550"/>
              <a:chExt cx="1905000" cy="2354263"/>
            </a:xfrm>
          </p:grpSpPr>
          <p:sp>
            <p:nvSpPr>
              <p:cNvPr id="181" name="Google Shape;181;p31"/>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31"/>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183" name="Google Shape;183;p31"/>
          <p:cNvSpPr txBox="1">
            <a:spLocks noGrp="1"/>
          </p:cNvSpPr>
          <p:nvPr>
            <p:ph type="body" idx="1"/>
          </p:nvPr>
        </p:nvSpPr>
        <p:spPr>
          <a:xfrm>
            <a:off x="831850" y="1153348"/>
            <a:ext cx="10515600" cy="648543"/>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4"/>
        <p:cNvGrpSpPr/>
        <p:nvPr/>
      </p:nvGrpSpPr>
      <p:grpSpPr>
        <a:xfrm>
          <a:off x="0" y="0"/>
          <a:ext cx="0" cy="0"/>
          <a:chOff x="0" y="0"/>
          <a:chExt cx="0" cy="0"/>
        </a:xfrm>
      </p:grpSpPr>
      <p:grpSp>
        <p:nvGrpSpPr>
          <p:cNvPr id="185" name="Google Shape;185;p32"/>
          <p:cNvGrpSpPr/>
          <p:nvPr/>
        </p:nvGrpSpPr>
        <p:grpSpPr>
          <a:xfrm rot="-2149226">
            <a:off x="7430044" y="-1843126"/>
            <a:ext cx="4436224" cy="5482435"/>
            <a:chOff x="11114088" y="2241550"/>
            <a:chExt cx="1905000" cy="2354263"/>
          </a:xfrm>
        </p:grpSpPr>
        <p:sp>
          <p:nvSpPr>
            <p:cNvPr id="186" name="Google Shape;186;p32"/>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32"/>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32"/>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9" name="Google Shape;189;p32"/>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32"/>
          <p:cNvSpPr/>
          <p:nvPr/>
        </p:nvSpPr>
        <p:spPr>
          <a:xfrm>
            <a:off x="11371669" y="6409397"/>
            <a:ext cx="280051" cy="280051"/>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32"/>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192" name="Google Shape;192;p32"/>
          <p:cNvSpPr txBox="1">
            <a:spLocks noGrp="1"/>
          </p:cNvSpPr>
          <p:nvPr>
            <p:ph type="body" idx="1"/>
          </p:nvPr>
        </p:nvSpPr>
        <p:spPr>
          <a:xfrm>
            <a:off x="515938" y="1825625"/>
            <a:ext cx="10837862"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93" name="Google Shape;193;p32"/>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194" name="Google Shape;194;p32"/>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95"/>
        <p:cNvGrpSpPr/>
        <p:nvPr/>
      </p:nvGrpSpPr>
      <p:grpSpPr>
        <a:xfrm>
          <a:off x="0" y="0"/>
          <a:ext cx="0" cy="0"/>
          <a:chOff x="0" y="0"/>
          <a:chExt cx="0" cy="0"/>
        </a:xfrm>
      </p:grpSpPr>
      <p:grpSp>
        <p:nvGrpSpPr>
          <p:cNvPr id="196" name="Google Shape;196;p33"/>
          <p:cNvGrpSpPr/>
          <p:nvPr/>
        </p:nvGrpSpPr>
        <p:grpSpPr>
          <a:xfrm rot="-2149226">
            <a:off x="7430044" y="-1843126"/>
            <a:ext cx="4436224" cy="5482435"/>
            <a:chOff x="11114088" y="2241550"/>
            <a:chExt cx="1905000" cy="2354263"/>
          </a:xfrm>
        </p:grpSpPr>
        <p:sp>
          <p:nvSpPr>
            <p:cNvPr id="197" name="Google Shape;197;p33"/>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33"/>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33"/>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0" name="Google Shape;200;p33"/>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 name="Google Shape;201;p33"/>
          <p:cNvSpPr/>
          <p:nvPr/>
        </p:nvSpPr>
        <p:spPr>
          <a:xfrm>
            <a:off x="11371669" y="6409397"/>
            <a:ext cx="280051" cy="280051"/>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p33"/>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203" name="Google Shape;203;p33"/>
          <p:cNvSpPr txBox="1">
            <a:spLocks noGrp="1"/>
          </p:cNvSpPr>
          <p:nvPr>
            <p:ph type="body" idx="1"/>
          </p:nvPr>
        </p:nvSpPr>
        <p:spPr>
          <a:xfrm>
            <a:off x="515938" y="1825625"/>
            <a:ext cx="5503862"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4" name="Google Shape;204;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05" name="Google Shape;205;p33"/>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206" name="Google Shape;206;p33"/>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07"/>
        <p:cNvGrpSpPr/>
        <p:nvPr/>
      </p:nvGrpSpPr>
      <p:grpSpPr>
        <a:xfrm>
          <a:off x="0" y="0"/>
          <a:ext cx="0" cy="0"/>
          <a:chOff x="0" y="0"/>
          <a:chExt cx="0" cy="0"/>
        </a:xfrm>
      </p:grpSpPr>
      <p:grpSp>
        <p:nvGrpSpPr>
          <p:cNvPr id="208" name="Google Shape;208;p34"/>
          <p:cNvGrpSpPr/>
          <p:nvPr/>
        </p:nvGrpSpPr>
        <p:grpSpPr>
          <a:xfrm rot="-2149226">
            <a:off x="7430044" y="-1843126"/>
            <a:ext cx="4436224" cy="5482435"/>
            <a:chOff x="11114088" y="2241550"/>
            <a:chExt cx="1905000" cy="2354263"/>
          </a:xfrm>
        </p:grpSpPr>
        <p:sp>
          <p:nvSpPr>
            <p:cNvPr id="209" name="Google Shape;209;p34"/>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34"/>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34"/>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2" name="Google Shape;212;p34"/>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34"/>
          <p:cNvSpPr/>
          <p:nvPr/>
        </p:nvSpPr>
        <p:spPr>
          <a:xfrm>
            <a:off x="11371669" y="6409397"/>
            <a:ext cx="280051" cy="280051"/>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 name="Google Shape;214;p34"/>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215" name="Google Shape;215;p34"/>
          <p:cNvSpPr txBox="1">
            <a:spLocks noGrp="1"/>
          </p:cNvSpPr>
          <p:nvPr>
            <p:ph type="body" idx="1"/>
          </p:nvPr>
        </p:nvSpPr>
        <p:spPr>
          <a:xfrm>
            <a:off x="51593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1"/>
              </a:buClr>
              <a:buSzPts val="2400"/>
              <a:buNone/>
              <a:defRPr sz="2400" b="1">
                <a:solidFill>
                  <a:schemeClr val="accent1"/>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6" name="Google Shape;216;p34"/>
          <p:cNvSpPr txBox="1">
            <a:spLocks noGrp="1"/>
          </p:cNvSpPr>
          <p:nvPr>
            <p:ph type="body" idx="2"/>
          </p:nvPr>
        </p:nvSpPr>
        <p:spPr>
          <a:xfrm>
            <a:off x="51593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7" name="Google Shape;217;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5"/>
              </a:buClr>
              <a:buSzPts val="2400"/>
              <a:buNone/>
              <a:defRPr sz="2400" b="1">
                <a:solidFill>
                  <a:schemeClr val="accent5"/>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8" name="Google Shape;218;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19" name="Google Shape;219;p34"/>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220" name="Google Shape;220;p34"/>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21"/>
        <p:cNvGrpSpPr/>
        <p:nvPr/>
      </p:nvGrpSpPr>
      <p:grpSpPr>
        <a:xfrm>
          <a:off x="0" y="0"/>
          <a:ext cx="0" cy="0"/>
          <a:chOff x="0" y="0"/>
          <a:chExt cx="0" cy="0"/>
        </a:xfrm>
      </p:grpSpPr>
      <p:sp>
        <p:nvSpPr>
          <p:cNvPr id="222" name="Google Shape;222;p35"/>
          <p:cNvSpPr>
            <a:spLocks noGrp="1"/>
          </p:cNvSpPr>
          <p:nvPr>
            <p:ph type="pic" idx="2"/>
          </p:nvPr>
        </p:nvSpPr>
        <p:spPr>
          <a:xfrm>
            <a:off x="6096000" y="768485"/>
            <a:ext cx="5305662" cy="5305662"/>
          </a:xfrm>
          <a:prstGeom prst="rect">
            <a:avLst/>
          </a:prstGeom>
          <a:solidFill>
            <a:schemeClr val="lt2"/>
          </a:solidFill>
          <a:ln>
            <a:noFill/>
          </a:ln>
        </p:spPr>
      </p:sp>
      <p:grpSp>
        <p:nvGrpSpPr>
          <p:cNvPr id="223" name="Google Shape;223;p35"/>
          <p:cNvGrpSpPr/>
          <p:nvPr/>
        </p:nvGrpSpPr>
        <p:grpSpPr>
          <a:xfrm flipH="1">
            <a:off x="5400786" y="-2003509"/>
            <a:ext cx="8917229" cy="10769768"/>
            <a:chOff x="11114088" y="2241550"/>
            <a:chExt cx="1905000" cy="2354263"/>
          </a:xfrm>
        </p:grpSpPr>
        <p:sp>
          <p:nvSpPr>
            <p:cNvPr id="224" name="Google Shape;224;p35"/>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35"/>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6" name="Google Shape;226;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7" name="Google Shape;227;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Font typeface="Arial"/>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228" name="Google Shape;228;p35"/>
          <p:cNvPicPr preferRelativeResize="0"/>
          <p:nvPr/>
        </p:nvPicPr>
        <p:blipFill rotWithShape="1">
          <a:blip r:embed="rId2">
            <a:alphaModFix/>
          </a:blip>
          <a:srcRect/>
          <a:stretch/>
        </p:blipFill>
        <p:spPr>
          <a:xfrm>
            <a:off x="472046" y="6261436"/>
            <a:ext cx="1073019" cy="4140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29"/>
        <p:cNvGrpSpPr/>
        <p:nvPr/>
      </p:nvGrpSpPr>
      <p:grpSpPr>
        <a:xfrm>
          <a:off x="0" y="0"/>
          <a:ext cx="0" cy="0"/>
          <a:chOff x="0" y="0"/>
          <a:chExt cx="0" cy="0"/>
        </a:xfrm>
      </p:grpSpPr>
      <p:grpSp>
        <p:nvGrpSpPr>
          <p:cNvPr id="230" name="Google Shape;230;p36"/>
          <p:cNvGrpSpPr/>
          <p:nvPr/>
        </p:nvGrpSpPr>
        <p:grpSpPr>
          <a:xfrm rot="-2149226">
            <a:off x="7430044" y="-1843126"/>
            <a:ext cx="4436224" cy="5482435"/>
            <a:chOff x="11114088" y="2241550"/>
            <a:chExt cx="1905000" cy="2354263"/>
          </a:xfrm>
        </p:grpSpPr>
        <p:sp>
          <p:nvSpPr>
            <p:cNvPr id="231" name="Google Shape;231;p36"/>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36"/>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Google Shape;233;p36"/>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34" name="Google Shape;234;p36"/>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36"/>
          <p:cNvSpPr/>
          <p:nvPr/>
        </p:nvSpPr>
        <p:spPr>
          <a:xfrm>
            <a:off x="11371669" y="6409397"/>
            <a:ext cx="280051" cy="280051"/>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36"/>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237" name="Google Shape;237;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3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36"/>
          <p:cNvSpPr txBox="1">
            <a:spLocks noGrp="1"/>
          </p:cNvSpPr>
          <p:nvPr>
            <p:ph type="body" idx="2"/>
          </p:nvPr>
        </p:nvSpPr>
        <p:spPr>
          <a:xfrm>
            <a:off x="5183188" y="457201"/>
            <a:ext cx="6172200" cy="540385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pic>
        <p:nvPicPr>
          <p:cNvPr id="240" name="Google Shape;240;p36"/>
          <p:cNvPicPr preferRelativeResize="0"/>
          <p:nvPr/>
        </p:nvPicPr>
        <p:blipFill rotWithShape="1">
          <a:blip r:embed="rId2">
            <a:alphaModFix/>
          </a:blip>
          <a:srcRect/>
          <a:stretch/>
        </p:blipFill>
        <p:spPr>
          <a:xfrm>
            <a:off x="472046" y="6261436"/>
            <a:ext cx="1073019" cy="414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with Image">
  <p:cSld name="Section Header with Image">
    <p:spTree>
      <p:nvGrpSpPr>
        <p:cNvPr id="1" name="Shape 25"/>
        <p:cNvGrpSpPr/>
        <p:nvPr/>
      </p:nvGrpSpPr>
      <p:grpSpPr>
        <a:xfrm>
          <a:off x="0" y="0"/>
          <a:ext cx="0" cy="0"/>
          <a:chOff x="0" y="0"/>
          <a:chExt cx="0" cy="0"/>
        </a:xfrm>
      </p:grpSpPr>
      <p:sp>
        <p:nvSpPr>
          <p:cNvPr id="26" name="Google Shape;26;p20"/>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 name="Google Shape;27;p20"/>
          <p:cNvSpPr txBox="1">
            <a:spLocks noGrp="1"/>
          </p:cNvSpPr>
          <p:nvPr>
            <p:ph type="title"/>
          </p:nvPr>
        </p:nvSpPr>
        <p:spPr>
          <a:xfrm>
            <a:off x="831850" y="182563"/>
            <a:ext cx="10515600" cy="940181"/>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000"/>
              <a:buFont typeface="Corbel"/>
              <a:buNone/>
              <a:defRPr sz="4000" b="1"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0"/>
          <p:cNvSpPr txBox="1">
            <a:spLocks noGrp="1"/>
          </p:cNvSpPr>
          <p:nvPr>
            <p:ph type="body" idx="1"/>
          </p:nvPr>
        </p:nvSpPr>
        <p:spPr>
          <a:xfrm>
            <a:off x="2139388" y="1154832"/>
            <a:ext cx="7900525" cy="76446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800"/>
              <a:buNone/>
              <a:defRPr sz="1800" cap="none">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pic>
        <p:nvPicPr>
          <p:cNvPr id="29" name="Google Shape;29;p20"/>
          <p:cNvPicPr preferRelativeResize="0"/>
          <p:nvPr/>
        </p:nvPicPr>
        <p:blipFill rotWithShape="1">
          <a:blip r:embed="rId2">
            <a:alphaModFix/>
          </a:blip>
          <a:srcRect/>
          <a:stretch/>
        </p:blipFill>
        <p:spPr>
          <a:xfrm>
            <a:off x="469638" y="6260507"/>
            <a:ext cx="1075427" cy="414929"/>
          </a:xfrm>
          <a:prstGeom prst="rect">
            <a:avLst/>
          </a:prstGeom>
          <a:noFill/>
          <a:ln>
            <a:noFill/>
          </a:ln>
        </p:spPr>
      </p:pic>
      <p:sp>
        <p:nvSpPr>
          <p:cNvPr id="30" name="Google Shape;30;p20"/>
          <p:cNvSpPr/>
          <p:nvPr/>
        </p:nvSpPr>
        <p:spPr>
          <a:xfrm>
            <a:off x="11371669" y="6409397"/>
            <a:ext cx="280051" cy="28005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31;p20"/>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rgbClr val="2C567A"/>
                </a:solidFill>
                <a:latin typeface="Calibri"/>
                <a:ea typeface="Calibri"/>
                <a:cs typeface="Calibri"/>
                <a:sym typeface="Calibri"/>
              </a:defRPr>
            </a:lvl1pPr>
            <a:lvl2pPr marL="0" lvl="1" indent="0" algn="ctr">
              <a:spcBef>
                <a:spcPts val="0"/>
              </a:spcBef>
              <a:buNone/>
              <a:defRPr sz="900">
                <a:solidFill>
                  <a:srgbClr val="2C567A"/>
                </a:solidFill>
                <a:latin typeface="Calibri"/>
                <a:ea typeface="Calibri"/>
                <a:cs typeface="Calibri"/>
                <a:sym typeface="Calibri"/>
              </a:defRPr>
            </a:lvl2pPr>
            <a:lvl3pPr marL="0" lvl="2" indent="0" algn="ctr">
              <a:spcBef>
                <a:spcPts val="0"/>
              </a:spcBef>
              <a:buNone/>
              <a:defRPr sz="900">
                <a:solidFill>
                  <a:srgbClr val="2C567A"/>
                </a:solidFill>
                <a:latin typeface="Calibri"/>
                <a:ea typeface="Calibri"/>
                <a:cs typeface="Calibri"/>
                <a:sym typeface="Calibri"/>
              </a:defRPr>
            </a:lvl3pPr>
            <a:lvl4pPr marL="0" lvl="3" indent="0" algn="ctr">
              <a:spcBef>
                <a:spcPts val="0"/>
              </a:spcBef>
              <a:buNone/>
              <a:defRPr sz="900">
                <a:solidFill>
                  <a:srgbClr val="2C567A"/>
                </a:solidFill>
                <a:latin typeface="Calibri"/>
                <a:ea typeface="Calibri"/>
                <a:cs typeface="Calibri"/>
                <a:sym typeface="Calibri"/>
              </a:defRPr>
            </a:lvl4pPr>
            <a:lvl5pPr marL="0" lvl="4" indent="0" algn="ctr">
              <a:spcBef>
                <a:spcPts val="0"/>
              </a:spcBef>
              <a:buNone/>
              <a:defRPr sz="900">
                <a:solidFill>
                  <a:srgbClr val="2C567A"/>
                </a:solidFill>
                <a:latin typeface="Calibri"/>
                <a:ea typeface="Calibri"/>
                <a:cs typeface="Calibri"/>
                <a:sym typeface="Calibri"/>
              </a:defRPr>
            </a:lvl5pPr>
            <a:lvl6pPr marL="0" lvl="5" indent="0" algn="ctr">
              <a:spcBef>
                <a:spcPts val="0"/>
              </a:spcBef>
              <a:buNone/>
              <a:defRPr sz="900">
                <a:solidFill>
                  <a:srgbClr val="2C567A"/>
                </a:solidFill>
                <a:latin typeface="Calibri"/>
                <a:ea typeface="Calibri"/>
                <a:cs typeface="Calibri"/>
                <a:sym typeface="Calibri"/>
              </a:defRPr>
            </a:lvl6pPr>
            <a:lvl7pPr marL="0" lvl="6" indent="0" algn="ctr">
              <a:spcBef>
                <a:spcPts val="0"/>
              </a:spcBef>
              <a:buNone/>
              <a:defRPr sz="900">
                <a:solidFill>
                  <a:srgbClr val="2C567A"/>
                </a:solidFill>
                <a:latin typeface="Calibri"/>
                <a:ea typeface="Calibri"/>
                <a:cs typeface="Calibri"/>
                <a:sym typeface="Calibri"/>
              </a:defRPr>
            </a:lvl7pPr>
            <a:lvl8pPr marL="0" lvl="7" indent="0" algn="ctr">
              <a:spcBef>
                <a:spcPts val="0"/>
              </a:spcBef>
              <a:buNone/>
              <a:defRPr sz="900">
                <a:solidFill>
                  <a:srgbClr val="2C567A"/>
                </a:solidFill>
                <a:latin typeface="Calibri"/>
                <a:ea typeface="Calibri"/>
                <a:cs typeface="Calibri"/>
                <a:sym typeface="Calibri"/>
              </a:defRPr>
            </a:lvl8pPr>
            <a:lvl9pPr marL="0" lvl="8" indent="0" algn="ctr">
              <a:spcBef>
                <a:spcPts val="0"/>
              </a:spcBef>
              <a:buNone/>
              <a:defRPr sz="900">
                <a:solidFill>
                  <a:srgbClr val="2C567A"/>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32" name="Google Shape;32;p20"/>
          <p:cNvSpPr>
            <a:spLocks noGrp="1"/>
          </p:cNvSpPr>
          <p:nvPr>
            <p:ph type="pic" idx="2"/>
          </p:nvPr>
        </p:nvSpPr>
        <p:spPr>
          <a:xfrm>
            <a:off x="2993041" y="2270376"/>
            <a:ext cx="6206400" cy="4587625"/>
          </a:xfrm>
          <a:prstGeom prst="rect">
            <a:avLst/>
          </a:prstGeom>
          <a:solidFill>
            <a:schemeClr val="lt2"/>
          </a:solid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_02">
  <p:cSld name="1_Title Slide_02">
    <p:spTree>
      <p:nvGrpSpPr>
        <p:cNvPr id="1" name="Shape 33"/>
        <p:cNvGrpSpPr/>
        <p:nvPr/>
      </p:nvGrpSpPr>
      <p:grpSpPr>
        <a:xfrm>
          <a:off x="0" y="0"/>
          <a:ext cx="0" cy="0"/>
          <a:chOff x="0" y="0"/>
          <a:chExt cx="0" cy="0"/>
        </a:xfrm>
      </p:grpSpPr>
      <p:sp>
        <p:nvSpPr>
          <p:cNvPr id="34" name="Google Shape;34;p21"/>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Google Shape;35;p21"/>
          <p:cNvSpPr>
            <a:spLocks noGrp="1"/>
          </p:cNvSpPr>
          <p:nvPr>
            <p:ph type="pic" idx="2"/>
          </p:nvPr>
        </p:nvSpPr>
        <p:spPr>
          <a:xfrm>
            <a:off x="710812" y="728545"/>
            <a:ext cx="5305661" cy="5305661"/>
          </a:xfrm>
          <a:prstGeom prst="ellipse">
            <a:avLst/>
          </a:prstGeom>
          <a:solidFill>
            <a:schemeClr val="lt2"/>
          </a:solidFill>
          <a:ln>
            <a:noFill/>
          </a:ln>
        </p:spPr>
      </p:sp>
      <p:grpSp>
        <p:nvGrpSpPr>
          <p:cNvPr id="36" name="Google Shape;36;p21"/>
          <p:cNvGrpSpPr/>
          <p:nvPr/>
        </p:nvGrpSpPr>
        <p:grpSpPr>
          <a:xfrm>
            <a:off x="-1728305" y="-2049517"/>
            <a:ext cx="8917229" cy="10769768"/>
            <a:chOff x="11114088" y="2241550"/>
            <a:chExt cx="1905000" cy="2354263"/>
          </a:xfrm>
        </p:grpSpPr>
        <p:sp>
          <p:nvSpPr>
            <p:cNvPr id="37" name="Google Shape;37;p21"/>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 name="Google Shape;38;p21"/>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9" name="Google Shape;39;p21"/>
          <p:cNvPicPr preferRelativeResize="0"/>
          <p:nvPr/>
        </p:nvPicPr>
        <p:blipFill rotWithShape="1">
          <a:blip r:embed="rId2">
            <a:alphaModFix/>
          </a:blip>
          <a:srcRect/>
          <a:stretch/>
        </p:blipFill>
        <p:spPr>
          <a:xfrm>
            <a:off x="10015850" y="391862"/>
            <a:ext cx="1745251" cy="673365"/>
          </a:xfrm>
          <a:prstGeom prst="rect">
            <a:avLst/>
          </a:prstGeom>
          <a:noFill/>
          <a:ln>
            <a:noFill/>
          </a:ln>
        </p:spPr>
      </p:pic>
      <p:cxnSp>
        <p:nvCxnSpPr>
          <p:cNvPr id="40" name="Google Shape;40;p21"/>
          <p:cNvCxnSpPr/>
          <p:nvPr/>
        </p:nvCxnSpPr>
        <p:spPr>
          <a:xfrm>
            <a:off x="6469778" y="4233582"/>
            <a:ext cx="2532336" cy="0"/>
          </a:xfrm>
          <a:prstGeom prst="straightConnector1">
            <a:avLst/>
          </a:prstGeom>
          <a:noFill/>
          <a:ln w="9525" cap="flat" cmpd="sng">
            <a:solidFill>
              <a:schemeClr val="lt1"/>
            </a:solidFill>
            <a:prstDash val="solid"/>
            <a:miter lim="800000"/>
            <a:headEnd type="none" w="sm" len="sm"/>
            <a:tailEnd type="none" w="sm" len="sm"/>
          </a:ln>
        </p:spPr>
      </p:cxnSp>
      <p:pic>
        <p:nvPicPr>
          <p:cNvPr id="41" name="Google Shape;41;p21" descr="Envelope"/>
          <p:cNvPicPr preferRelativeResize="0"/>
          <p:nvPr/>
        </p:nvPicPr>
        <p:blipFill rotWithShape="1">
          <a:blip r:embed="rId3">
            <a:alphaModFix/>
          </a:blip>
          <a:srcRect/>
          <a:stretch/>
        </p:blipFill>
        <p:spPr>
          <a:xfrm>
            <a:off x="6541475" y="4452337"/>
            <a:ext cx="387795" cy="387795"/>
          </a:xfrm>
          <a:prstGeom prst="rect">
            <a:avLst/>
          </a:prstGeom>
          <a:noFill/>
          <a:ln>
            <a:noFill/>
          </a:ln>
        </p:spPr>
      </p:pic>
      <p:pic>
        <p:nvPicPr>
          <p:cNvPr id="42" name="Google Shape;42;p21" descr="Network"/>
          <p:cNvPicPr preferRelativeResize="0"/>
          <p:nvPr/>
        </p:nvPicPr>
        <p:blipFill rotWithShape="1">
          <a:blip r:embed="rId4">
            <a:alphaModFix/>
          </a:blip>
          <a:srcRect/>
          <a:stretch/>
        </p:blipFill>
        <p:spPr>
          <a:xfrm>
            <a:off x="6522084" y="4925640"/>
            <a:ext cx="426575" cy="426575"/>
          </a:xfrm>
          <a:prstGeom prst="rect">
            <a:avLst/>
          </a:prstGeom>
          <a:noFill/>
          <a:ln>
            <a:noFill/>
          </a:ln>
        </p:spPr>
      </p:pic>
      <p:sp>
        <p:nvSpPr>
          <p:cNvPr id="43" name="Google Shape;43;p21"/>
          <p:cNvSpPr txBox="1">
            <a:spLocks noGrp="1"/>
          </p:cNvSpPr>
          <p:nvPr>
            <p:ph type="subTitle" idx="1"/>
          </p:nvPr>
        </p:nvSpPr>
        <p:spPr>
          <a:xfrm>
            <a:off x="7002130" y="4484691"/>
            <a:ext cx="4540440" cy="50316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600"/>
              <a:buNone/>
              <a:defRPr sz="1600" b="0" cap="none">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4" name="Google Shape;44;p21"/>
          <p:cNvSpPr txBox="1">
            <a:spLocks noGrp="1"/>
          </p:cNvSpPr>
          <p:nvPr>
            <p:ph type="body" idx="3"/>
          </p:nvPr>
        </p:nvSpPr>
        <p:spPr>
          <a:xfrm>
            <a:off x="7002320" y="5012635"/>
            <a:ext cx="4533900" cy="50323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b="0" cap="none">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1"/>
          <p:cNvSpPr txBox="1">
            <a:spLocks noGrp="1"/>
          </p:cNvSpPr>
          <p:nvPr>
            <p:ph type="title"/>
          </p:nvPr>
        </p:nvSpPr>
        <p:spPr>
          <a:xfrm>
            <a:off x="6469778" y="3158641"/>
            <a:ext cx="5011410" cy="9218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Corbel"/>
              <a:buNone/>
              <a:defRPr sz="6000" b="1"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_01">
  <p:cSld name="Title Slide_01">
    <p:spTree>
      <p:nvGrpSpPr>
        <p:cNvPr id="1" name="Shape 46"/>
        <p:cNvGrpSpPr/>
        <p:nvPr/>
      </p:nvGrpSpPr>
      <p:grpSpPr>
        <a:xfrm>
          <a:off x="0" y="0"/>
          <a:ext cx="0" cy="0"/>
          <a:chOff x="0" y="0"/>
          <a:chExt cx="0" cy="0"/>
        </a:xfrm>
      </p:grpSpPr>
      <p:sp>
        <p:nvSpPr>
          <p:cNvPr id="47" name="Google Shape;47;p22"/>
          <p:cNvSpPr txBox="1">
            <a:spLocks noGrp="1"/>
          </p:cNvSpPr>
          <p:nvPr>
            <p:ph type="ctrTitle"/>
          </p:nvPr>
        </p:nvSpPr>
        <p:spPr>
          <a:xfrm>
            <a:off x="6343650" y="2173288"/>
            <a:ext cx="5143500" cy="209080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5400"/>
              <a:buFont typeface="Corbel"/>
              <a:buNone/>
              <a:defRPr sz="5400" b="1" cap="none">
                <a:solidFill>
                  <a:schemeClr val="accen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2"/>
          <p:cNvSpPr txBox="1">
            <a:spLocks noGrp="1"/>
          </p:cNvSpPr>
          <p:nvPr>
            <p:ph type="subTitle" idx="1"/>
          </p:nvPr>
        </p:nvSpPr>
        <p:spPr>
          <a:xfrm>
            <a:off x="6343650" y="4279971"/>
            <a:ext cx="5143500" cy="50316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1800"/>
              <a:buNone/>
              <a:defRPr sz="1800" b="0" cap="none">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9" name="Google Shape;49;p22"/>
          <p:cNvSpPr>
            <a:spLocks noGrp="1"/>
          </p:cNvSpPr>
          <p:nvPr>
            <p:ph type="pic" idx="2"/>
          </p:nvPr>
        </p:nvSpPr>
        <p:spPr>
          <a:xfrm>
            <a:off x="710812" y="728545"/>
            <a:ext cx="5305661" cy="5305661"/>
          </a:xfrm>
          <a:prstGeom prst="ellipse">
            <a:avLst/>
          </a:prstGeom>
          <a:solidFill>
            <a:schemeClr val="lt2"/>
          </a:solidFill>
          <a:ln>
            <a:noFill/>
          </a:ln>
        </p:spPr>
      </p:sp>
      <p:grpSp>
        <p:nvGrpSpPr>
          <p:cNvPr id="50" name="Google Shape;50;p22"/>
          <p:cNvGrpSpPr/>
          <p:nvPr/>
        </p:nvGrpSpPr>
        <p:grpSpPr>
          <a:xfrm>
            <a:off x="-1728305" y="-2049517"/>
            <a:ext cx="8917229" cy="10769768"/>
            <a:chOff x="11114088" y="2241550"/>
            <a:chExt cx="1905000" cy="2354263"/>
          </a:xfrm>
        </p:grpSpPr>
        <p:sp>
          <p:nvSpPr>
            <p:cNvPr id="51" name="Google Shape;51;p22"/>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2"/>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53" name="Google Shape;53;p22"/>
          <p:cNvPicPr preferRelativeResize="0"/>
          <p:nvPr/>
        </p:nvPicPr>
        <p:blipFill rotWithShape="1">
          <a:blip r:embed="rId2">
            <a:alphaModFix/>
          </a:blip>
          <a:srcRect/>
          <a:stretch/>
        </p:blipFill>
        <p:spPr>
          <a:xfrm>
            <a:off x="6372999" y="1312605"/>
            <a:ext cx="1745251" cy="673365"/>
          </a:xfrm>
          <a:prstGeom prst="rect">
            <a:avLst/>
          </a:prstGeom>
          <a:noFill/>
          <a:ln>
            <a:noFill/>
          </a:ln>
        </p:spPr>
      </p:pic>
      <p:cxnSp>
        <p:nvCxnSpPr>
          <p:cNvPr id="54" name="Google Shape;54;p22"/>
          <p:cNvCxnSpPr/>
          <p:nvPr/>
        </p:nvCxnSpPr>
        <p:spPr>
          <a:xfrm>
            <a:off x="6469778" y="4233582"/>
            <a:ext cx="2532336"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with Image">
  <p:cSld name="Title and Content with Image">
    <p:spTree>
      <p:nvGrpSpPr>
        <p:cNvPr id="1" name="Shape 55"/>
        <p:cNvGrpSpPr/>
        <p:nvPr/>
      </p:nvGrpSpPr>
      <p:grpSpPr>
        <a:xfrm>
          <a:off x="0" y="0"/>
          <a:ext cx="0" cy="0"/>
          <a:chOff x="0" y="0"/>
          <a:chExt cx="0" cy="0"/>
        </a:xfrm>
      </p:grpSpPr>
      <p:sp>
        <p:nvSpPr>
          <p:cNvPr id="56" name="Google Shape;56;p23"/>
          <p:cNvSpPr txBox="1">
            <a:spLocks noGrp="1"/>
          </p:cNvSpPr>
          <p:nvPr>
            <p:ph type="body" idx="1"/>
          </p:nvPr>
        </p:nvSpPr>
        <p:spPr>
          <a:xfrm>
            <a:off x="538960" y="1825625"/>
            <a:ext cx="4914189" cy="4351338"/>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3"/>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8" name="Google Shape;58;p23"/>
          <p:cNvPicPr preferRelativeResize="0"/>
          <p:nvPr/>
        </p:nvPicPr>
        <p:blipFill rotWithShape="1">
          <a:blip r:embed="rId2">
            <a:alphaModFix/>
          </a:blip>
          <a:srcRect/>
          <a:stretch/>
        </p:blipFill>
        <p:spPr>
          <a:xfrm>
            <a:off x="472046" y="6261436"/>
            <a:ext cx="1073019" cy="414000"/>
          </a:xfrm>
          <a:prstGeom prst="rect">
            <a:avLst/>
          </a:prstGeom>
          <a:noFill/>
          <a:ln>
            <a:noFill/>
          </a:ln>
        </p:spPr>
      </p:pic>
      <p:grpSp>
        <p:nvGrpSpPr>
          <p:cNvPr id="59" name="Google Shape;59;p23"/>
          <p:cNvGrpSpPr/>
          <p:nvPr/>
        </p:nvGrpSpPr>
        <p:grpSpPr>
          <a:xfrm rot="8650774">
            <a:off x="5037655" y="4336093"/>
            <a:ext cx="1905000" cy="2354263"/>
            <a:chOff x="11114088" y="2241550"/>
            <a:chExt cx="1905000" cy="2354263"/>
          </a:xfrm>
        </p:grpSpPr>
        <p:sp>
          <p:nvSpPr>
            <p:cNvPr id="60" name="Google Shape;60;p23"/>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23"/>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23"/>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3" name="Google Shape;63;p23"/>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 name="Google Shape;64;p23"/>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65" name="Google Shape;65;p23"/>
          <p:cNvSpPr>
            <a:spLocks noGrp="1"/>
          </p:cNvSpPr>
          <p:nvPr>
            <p:ph type="pic" idx="2"/>
          </p:nvPr>
        </p:nvSpPr>
        <p:spPr>
          <a:xfrm>
            <a:off x="5884648" y="0"/>
            <a:ext cx="6307353" cy="5780372"/>
          </a:xfrm>
          <a:prstGeom prst="rect">
            <a:avLst/>
          </a:prstGeom>
          <a:solidFill>
            <a:schemeClr val="lt2"/>
          </a:solidFill>
          <a:ln>
            <a:noFill/>
          </a:ln>
        </p:spPr>
      </p:sp>
      <p:sp>
        <p:nvSpPr>
          <p:cNvPr id="66" name="Google Shape;66;p23"/>
          <p:cNvSpPr txBox="1">
            <a:spLocks noGrp="1"/>
          </p:cNvSpPr>
          <p:nvPr>
            <p:ph type="title"/>
          </p:nvPr>
        </p:nvSpPr>
        <p:spPr>
          <a:xfrm>
            <a:off x="515938" y="499595"/>
            <a:ext cx="4937211" cy="1325563"/>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02">
  <p:cSld name="Title and Content 02">
    <p:spTree>
      <p:nvGrpSpPr>
        <p:cNvPr id="1" name="Shape 67"/>
        <p:cNvGrpSpPr/>
        <p:nvPr/>
      </p:nvGrpSpPr>
      <p:grpSpPr>
        <a:xfrm>
          <a:off x="0" y="0"/>
          <a:ext cx="0" cy="0"/>
          <a:chOff x="0" y="0"/>
          <a:chExt cx="0" cy="0"/>
        </a:xfrm>
      </p:grpSpPr>
      <p:sp>
        <p:nvSpPr>
          <p:cNvPr id="68" name="Google Shape;68;p24"/>
          <p:cNvSpPr txBox="1">
            <a:spLocks noGrp="1"/>
          </p:cNvSpPr>
          <p:nvPr>
            <p:ph type="title"/>
          </p:nvPr>
        </p:nvSpPr>
        <p:spPr>
          <a:xfrm>
            <a:off x="515938" y="499595"/>
            <a:ext cx="4937211" cy="1325563"/>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4"/>
          <p:cNvSpPr txBox="1">
            <a:spLocks noGrp="1"/>
          </p:cNvSpPr>
          <p:nvPr>
            <p:ph type="body" idx="1"/>
          </p:nvPr>
        </p:nvSpPr>
        <p:spPr>
          <a:xfrm>
            <a:off x="538960" y="1825625"/>
            <a:ext cx="4914189" cy="4351338"/>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24"/>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1" name="Google Shape;71;p24"/>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72" name="Google Shape;72;p24"/>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 name="Google Shape;73;p24"/>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74" name="Google Shape;74;p24"/>
          <p:cNvSpPr/>
          <p:nvPr/>
        </p:nvSpPr>
        <p:spPr>
          <a:xfrm>
            <a:off x="7854462" y="988536"/>
            <a:ext cx="4329129" cy="4880927"/>
          </a:xfrm>
          <a:prstGeom prst="rect">
            <a:avLst/>
          </a:prstGeom>
          <a:solidFill>
            <a:schemeClr val="accent1"/>
          </a:solidFill>
          <a:ln w="12700" cap="flat" cmpd="sng">
            <a:solidFill>
              <a:srgbClr val="20405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 name="Google Shape;75;p24"/>
          <p:cNvSpPr/>
          <p:nvPr/>
        </p:nvSpPr>
        <p:spPr>
          <a:xfrm>
            <a:off x="5107816" y="633613"/>
            <a:ext cx="5571908" cy="5571906"/>
          </a:xfrm>
          <a:prstGeom prst="ellipse">
            <a:avLst/>
          </a:prstGeom>
          <a:solidFill>
            <a:schemeClr val="lt2">
              <a:alpha val="5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 name="Google Shape;76;p24"/>
          <p:cNvSpPr>
            <a:spLocks noGrp="1"/>
          </p:cNvSpPr>
          <p:nvPr>
            <p:ph type="pic" idx="2"/>
          </p:nvPr>
        </p:nvSpPr>
        <p:spPr>
          <a:xfrm>
            <a:off x="5455212" y="988536"/>
            <a:ext cx="4884848" cy="4884848"/>
          </a:xfrm>
          <a:prstGeom prst="ellipse">
            <a:avLst/>
          </a:prstGeom>
          <a:solidFill>
            <a:srgbClr val="D8D8D8"/>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03">
  <p:cSld name="Title and Content 03">
    <p:spTree>
      <p:nvGrpSpPr>
        <p:cNvPr id="1" name="Shape 77"/>
        <p:cNvGrpSpPr/>
        <p:nvPr/>
      </p:nvGrpSpPr>
      <p:grpSpPr>
        <a:xfrm>
          <a:off x="0" y="0"/>
          <a:ext cx="0" cy="0"/>
          <a:chOff x="0" y="0"/>
          <a:chExt cx="0" cy="0"/>
        </a:xfrm>
      </p:grpSpPr>
      <p:sp>
        <p:nvSpPr>
          <p:cNvPr id="78" name="Google Shape;78;p25"/>
          <p:cNvSpPr/>
          <p:nvPr/>
        </p:nvSpPr>
        <p:spPr>
          <a:xfrm>
            <a:off x="8308181" y="1630018"/>
            <a:ext cx="3883819" cy="4373217"/>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 name="Google Shape;79;p25"/>
          <p:cNvSpPr/>
          <p:nvPr/>
        </p:nvSpPr>
        <p:spPr>
          <a:xfrm>
            <a:off x="9833702" y="1823757"/>
            <a:ext cx="832104" cy="832104"/>
          </a:xfrm>
          <a:prstGeom prst="ellipse">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 name="Google Shape;80;p25"/>
          <p:cNvSpPr>
            <a:spLocks noGrp="1"/>
          </p:cNvSpPr>
          <p:nvPr>
            <p:ph type="pic" idx="2"/>
          </p:nvPr>
        </p:nvSpPr>
        <p:spPr>
          <a:xfrm>
            <a:off x="9998318" y="1988373"/>
            <a:ext cx="502873" cy="502873"/>
          </a:xfrm>
          <a:prstGeom prst="rect">
            <a:avLst/>
          </a:prstGeom>
          <a:noFill/>
          <a:ln>
            <a:noFill/>
          </a:ln>
        </p:spPr>
      </p:sp>
      <p:sp>
        <p:nvSpPr>
          <p:cNvPr id="81" name="Google Shape;81;p25"/>
          <p:cNvSpPr/>
          <p:nvPr/>
        </p:nvSpPr>
        <p:spPr>
          <a:xfrm>
            <a:off x="0" y="1630018"/>
            <a:ext cx="3883819" cy="4373217"/>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 name="Google Shape;82;p25"/>
          <p:cNvSpPr/>
          <p:nvPr/>
        </p:nvSpPr>
        <p:spPr>
          <a:xfrm>
            <a:off x="1526011" y="1823757"/>
            <a:ext cx="832104" cy="832104"/>
          </a:xfrm>
          <a:prstGeom prst="ellipse">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 name="Google Shape;83;p25"/>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5"/>
          <p:cNvSpPr txBox="1">
            <a:spLocks noGrp="1"/>
          </p:cNvSpPr>
          <p:nvPr>
            <p:ph type="body" idx="1"/>
          </p:nvPr>
        </p:nvSpPr>
        <p:spPr>
          <a:xfrm>
            <a:off x="219126" y="3207024"/>
            <a:ext cx="3445566" cy="2504663"/>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5"/>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6" name="Google Shape;86;p25"/>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87" name="Google Shape;87;p25"/>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 name="Google Shape;88;p25"/>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89" name="Google Shape;89;p25"/>
          <p:cNvSpPr>
            <a:spLocks noGrp="1"/>
          </p:cNvSpPr>
          <p:nvPr>
            <p:ph type="pic" idx="3"/>
          </p:nvPr>
        </p:nvSpPr>
        <p:spPr>
          <a:xfrm>
            <a:off x="3883819" y="1630018"/>
            <a:ext cx="4424362" cy="4373217"/>
          </a:xfrm>
          <a:prstGeom prst="rect">
            <a:avLst/>
          </a:prstGeom>
          <a:solidFill>
            <a:srgbClr val="D0CECE"/>
          </a:solidFill>
          <a:ln>
            <a:noFill/>
          </a:ln>
        </p:spPr>
      </p:sp>
      <p:sp>
        <p:nvSpPr>
          <p:cNvPr id="90" name="Google Shape;90;p25"/>
          <p:cNvSpPr txBox="1">
            <a:spLocks noGrp="1"/>
          </p:cNvSpPr>
          <p:nvPr>
            <p:ph type="body" idx="4"/>
          </p:nvPr>
        </p:nvSpPr>
        <p:spPr>
          <a:xfrm>
            <a:off x="8527490" y="3207024"/>
            <a:ext cx="3445200" cy="2504663"/>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5"/>
          <p:cNvSpPr txBox="1">
            <a:spLocks noGrp="1"/>
          </p:cNvSpPr>
          <p:nvPr>
            <p:ph type="body" idx="5"/>
          </p:nvPr>
        </p:nvSpPr>
        <p:spPr>
          <a:xfrm>
            <a:off x="219126" y="2711636"/>
            <a:ext cx="3445566"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dk1"/>
              </a:buClr>
              <a:buSzPts val="1800"/>
              <a:buNone/>
              <a:defRPr sz="1800" b="1" cap="none">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25"/>
          <p:cNvSpPr txBox="1">
            <a:spLocks noGrp="1"/>
          </p:cNvSpPr>
          <p:nvPr>
            <p:ph type="body" idx="6"/>
          </p:nvPr>
        </p:nvSpPr>
        <p:spPr>
          <a:xfrm>
            <a:off x="8527124" y="2711636"/>
            <a:ext cx="3445566"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dk1"/>
              </a:buClr>
              <a:buSzPts val="1800"/>
              <a:buNone/>
              <a:defRPr sz="1800" b="1" cap="none">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5"/>
          <p:cNvSpPr>
            <a:spLocks noGrp="1"/>
          </p:cNvSpPr>
          <p:nvPr>
            <p:ph type="pic" idx="7"/>
          </p:nvPr>
        </p:nvSpPr>
        <p:spPr>
          <a:xfrm>
            <a:off x="1690627" y="1988373"/>
            <a:ext cx="502873" cy="502873"/>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Layout">
  <p:cSld name="Comparison Layout">
    <p:spTree>
      <p:nvGrpSpPr>
        <p:cNvPr id="1" name="Shape 94"/>
        <p:cNvGrpSpPr/>
        <p:nvPr/>
      </p:nvGrpSpPr>
      <p:grpSpPr>
        <a:xfrm>
          <a:off x="0" y="0"/>
          <a:ext cx="0" cy="0"/>
          <a:chOff x="0" y="0"/>
          <a:chExt cx="0" cy="0"/>
        </a:xfrm>
      </p:grpSpPr>
      <p:sp>
        <p:nvSpPr>
          <p:cNvPr id="95" name="Google Shape;95;p26"/>
          <p:cNvSpPr/>
          <p:nvPr/>
        </p:nvSpPr>
        <p:spPr>
          <a:xfrm>
            <a:off x="6599236" y="4707908"/>
            <a:ext cx="5592763" cy="1006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26"/>
          <p:cNvSpPr/>
          <p:nvPr/>
        </p:nvSpPr>
        <p:spPr>
          <a:xfrm>
            <a:off x="-82063" y="1648186"/>
            <a:ext cx="5709139" cy="1006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26"/>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6"/>
          <p:cNvSpPr txBox="1">
            <a:spLocks noGrp="1"/>
          </p:cNvSpPr>
          <p:nvPr>
            <p:ph type="body" idx="1"/>
          </p:nvPr>
        </p:nvSpPr>
        <p:spPr>
          <a:xfrm>
            <a:off x="680934" y="2863158"/>
            <a:ext cx="4074002" cy="2846648"/>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6"/>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2"/>
              </a:solidFill>
              <a:latin typeface="Calibri"/>
              <a:ea typeface="Calibri"/>
              <a:cs typeface="Calibri"/>
              <a:sym typeface="Calibri"/>
            </a:endParaRPr>
          </a:p>
        </p:txBody>
      </p:sp>
      <p:pic>
        <p:nvPicPr>
          <p:cNvPr id="100" name="Google Shape;100;p26"/>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101" name="Google Shape;101;p26"/>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 name="Google Shape;102;p26"/>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103" name="Google Shape;103;p26"/>
          <p:cNvSpPr txBox="1">
            <a:spLocks noGrp="1"/>
          </p:cNvSpPr>
          <p:nvPr>
            <p:ph type="body" idx="2"/>
          </p:nvPr>
        </p:nvSpPr>
        <p:spPr>
          <a:xfrm>
            <a:off x="1309370" y="1903728"/>
            <a:ext cx="3445566" cy="495389"/>
          </a:xfrm>
          <a:prstGeom prst="rect">
            <a:avLst/>
          </a:prstGeom>
          <a:noFill/>
          <a:ln>
            <a:noFill/>
          </a:ln>
        </p:spPr>
        <p:txBody>
          <a:bodyPr spcFirstLastPara="1" wrap="square" lIns="0" tIns="0" rIns="0" bIns="0" anchor="ctr" anchorCtr="0">
            <a:noAutofit/>
          </a:bodyPr>
          <a:lstStyle>
            <a:lvl1pPr marL="457200" lvl="0" indent="-228600" algn="r">
              <a:lnSpc>
                <a:spcPct val="90000"/>
              </a:lnSpc>
              <a:spcBef>
                <a:spcPts val="1000"/>
              </a:spcBef>
              <a:spcAft>
                <a:spcPts val="0"/>
              </a:spcAft>
              <a:buClr>
                <a:schemeClr val="accent1"/>
              </a:buClr>
              <a:buSzPts val="1800"/>
              <a:buNone/>
              <a:defRPr sz="1800" b="1" cap="none">
                <a:solidFill>
                  <a:schemeClr val="accent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26"/>
          <p:cNvSpPr txBox="1">
            <a:spLocks noGrp="1"/>
          </p:cNvSpPr>
          <p:nvPr>
            <p:ph type="body" idx="3"/>
          </p:nvPr>
        </p:nvSpPr>
        <p:spPr>
          <a:xfrm>
            <a:off x="7327918" y="1648186"/>
            <a:ext cx="4074002" cy="2834508"/>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26"/>
          <p:cNvSpPr txBox="1">
            <a:spLocks noGrp="1"/>
          </p:cNvSpPr>
          <p:nvPr>
            <p:ph type="body" idx="4"/>
          </p:nvPr>
        </p:nvSpPr>
        <p:spPr>
          <a:xfrm>
            <a:off x="7475709" y="4963450"/>
            <a:ext cx="3445566" cy="495389"/>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3"/>
              </a:buClr>
              <a:buSzPts val="1800"/>
              <a:buNone/>
              <a:defRPr sz="1800" b="1" cap="none">
                <a:solidFill>
                  <a:schemeClr val="accent3"/>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26"/>
          <p:cNvSpPr/>
          <p:nvPr/>
        </p:nvSpPr>
        <p:spPr>
          <a:xfrm>
            <a:off x="5084763" y="1652762"/>
            <a:ext cx="1001899" cy="1001899"/>
          </a:xfrm>
          <a:prstGeom prst="ellipse">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 name="Google Shape;107;p26"/>
          <p:cNvSpPr>
            <a:spLocks noGrp="1"/>
          </p:cNvSpPr>
          <p:nvPr>
            <p:ph type="pic" idx="5"/>
          </p:nvPr>
        </p:nvSpPr>
        <p:spPr>
          <a:xfrm>
            <a:off x="5282969" y="1850968"/>
            <a:ext cx="605487" cy="605487"/>
          </a:xfrm>
          <a:prstGeom prst="rect">
            <a:avLst/>
          </a:prstGeom>
          <a:noFill/>
          <a:ln>
            <a:noFill/>
          </a:ln>
        </p:spPr>
      </p:sp>
      <p:sp>
        <p:nvSpPr>
          <p:cNvPr id="108" name="Google Shape;108;p26"/>
          <p:cNvSpPr/>
          <p:nvPr/>
        </p:nvSpPr>
        <p:spPr>
          <a:xfrm>
            <a:off x="6100576" y="4707907"/>
            <a:ext cx="1001899" cy="1001899"/>
          </a:xfrm>
          <a:prstGeom prst="ellipse">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26"/>
          <p:cNvSpPr>
            <a:spLocks noGrp="1"/>
          </p:cNvSpPr>
          <p:nvPr>
            <p:ph type="pic" idx="6"/>
          </p:nvPr>
        </p:nvSpPr>
        <p:spPr>
          <a:xfrm>
            <a:off x="6298782" y="4906113"/>
            <a:ext cx="605487" cy="605487"/>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10"/>
        <p:cNvGrpSpPr/>
        <p:nvPr/>
      </p:nvGrpSpPr>
      <p:grpSpPr>
        <a:xfrm>
          <a:off x="0" y="0"/>
          <a:ext cx="0" cy="0"/>
          <a:chOff x="0" y="0"/>
          <a:chExt cx="0" cy="0"/>
        </a:xfrm>
      </p:grpSpPr>
      <p:grpSp>
        <p:nvGrpSpPr>
          <p:cNvPr id="111" name="Google Shape;111;p27"/>
          <p:cNvGrpSpPr/>
          <p:nvPr/>
        </p:nvGrpSpPr>
        <p:grpSpPr>
          <a:xfrm rot="-2149226">
            <a:off x="7430044" y="-1843126"/>
            <a:ext cx="4436224" cy="5482435"/>
            <a:chOff x="11114088" y="2241550"/>
            <a:chExt cx="1905000" cy="2354263"/>
          </a:xfrm>
        </p:grpSpPr>
        <p:sp>
          <p:nvSpPr>
            <p:cNvPr id="112" name="Google Shape;112;p27"/>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7"/>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27"/>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5" name="Google Shape;115;p27"/>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27"/>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7" name="Google Shape;117;p27"/>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118" name="Google Shape;118;p27"/>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27"/>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orbel"/>
              <a:buNone/>
              <a:defRPr sz="4400" b="0"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4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
          <p:cNvSpPr txBox="1">
            <a:spLocks noGrp="1"/>
          </p:cNvSpPr>
          <p:nvPr>
            <p:ph type="ctrTitle"/>
          </p:nvPr>
        </p:nvSpPr>
        <p:spPr>
          <a:xfrm>
            <a:off x="6175529" y="3513221"/>
            <a:ext cx="5924735" cy="64259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3600"/>
              <a:buFont typeface="Corbel"/>
              <a:buNone/>
            </a:pPr>
            <a:r>
              <a:rPr lang="en-IN" sz="3600"/>
              <a:t>HAPPINESS PREDICTION</a:t>
            </a:r>
            <a:endParaRPr/>
          </a:p>
        </p:txBody>
      </p:sp>
      <p:sp>
        <p:nvSpPr>
          <p:cNvPr id="247" name="Google Shape;247;p1"/>
          <p:cNvSpPr txBox="1">
            <a:spLocks noGrp="1"/>
          </p:cNvSpPr>
          <p:nvPr>
            <p:ph type="subTitle" idx="1"/>
          </p:nvPr>
        </p:nvSpPr>
        <p:spPr>
          <a:xfrm>
            <a:off x="6343650" y="4264096"/>
            <a:ext cx="5143500" cy="8278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None/>
            </a:pPr>
            <a:r>
              <a:rPr lang="en-IN"/>
              <a:t>NUTHAN MANIDEEP KUMBHAM</a:t>
            </a:r>
            <a:endParaRPr lang="en-IN" dirty="0"/>
          </a:p>
        </p:txBody>
      </p:sp>
      <p:pic>
        <p:nvPicPr>
          <p:cNvPr id="248" name="Google Shape;248;p1" descr="city scape"/>
          <p:cNvPicPr preferRelativeResize="0">
            <a:picLocks noGrp="1"/>
          </p:cNvPicPr>
          <p:nvPr>
            <p:ph type="pic" idx="2"/>
          </p:nvPr>
        </p:nvPicPr>
        <p:blipFill rotWithShape="1">
          <a:blip r:embed="rId3">
            <a:alphaModFix/>
          </a:blip>
          <a:srcRect/>
          <a:stretch/>
        </p:blipFill>
        <p:spPr>
          <a:xfrm>
            <a:off x="710812" y="728545"/>
            <a:ext cx="5305661" cy="5305661"/>
          </a:xfrm>
          <a:prstGeom prst="ellipse">
            <a:avLst/>
          </a:prstGeom>
          <a:solidFill>
            <a:schemeClr val="lt2"/>
          </a:solidFill>
          <a:ln>
            <a:noFill/>
          </a:ln>
        </p:spPr>
      </p:pic>
      <p:sp>
        <p:nvSpPr>
          <p:cNvPr id="249" name="Google Shape;249;p1"/>
          <p:cNvSpPr/>
          <p:nvPr/>
        </p:nvSpPr>
        <p:spPr>
          <a:xfrm>
            <a:off x="9995647" y="384455"/>
            <a:ext cx="1846729" cy="753035"/>
          </a:xfrm>
          <a:prstGeom prst="rect">
            <a:avLst/>
          </a:prstGeom>
          <a:solidFill>
            <a:schemeClr val="accent1"/>
          </a:solidFill>
          <a:ln w="12700" cap="flat" cmpd="sng">
            <a:solidFill>
              <a:srgbClr val="0055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0"/>
          <p:cNvSpPr txBox="1">
            <a:spLocks noGrp="1"/>
          </p:cNvSpPr>
          <p:nvPr>
            <p:ph type="title"/>
          </p:nvPr>
        </p:nvSpPr>
        <p:spPr>
          <a:xfrm>
            <a:off x="1044388" y="411604"/>
            <a:ext cx="10103224" cy="7066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000"/>
              <a:buFont typeface="Corbel"/>
              <a:buNone/>
            </a:pPr>
            <a:r>
              <a:rPr lang="en-IN" sz="3000"/>
              <a:t>SUMMARY OF NEURAL NETWORK ANALYSIS</a:t>
            </a:r>
            <a:endParaRPr sz="3000"/>
          </a:p>
        </p:txBody>
      </p:sp>
      <p:sp>
        <p:nvSpPr>
          <p:cNvPr id="344" name="Google Shape;344;p10"/>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10</a:t>
            </a:fld>
            <a:endParaRPr/>
          </a:p>
        </p:txBody>
      </p:sp>
      <p:sp>
        <p:nvSpPr>
          <p:cNvPr id="345" name="Google Shape;345;p10"/>
          <p:cNvSpPr txBox="1"/>
          <p:nvPr/>
        </p:nvSpPr>
        <p:spPr>
          <a:xfrm>
            <a:off x="368791" y="1322773"/>
            <a:ext cx="1099490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neural network model with 10 neurons and a feature set consisting of Economy(GDP per Capita), Family, and Freedom has been identified as the best model.</a:t>
            </a:r>
            <a:endParaRPr sz="1800">
              <a:solidFill>
                <a:schemeClr val="lt1"/>
              </a:solidFill>
              <a:latin typeface="Calibri"/>
              <a:ea typeface="Calibri"/>
              <a:cs typeface="Calibri"/>
              <a:sym typeface="Calibri"/>
            </a:endParaRPr>
          </a:p>
        </p:txBody>
      </p:sp>
      <p:pic>
        <p:nvPicPr>
          <p:cNvPr id="346" name="Google Shape;346;p10"/>
          <p:cNvPicPr preferRelativeResize="0"/>
          <p:nvPr/>
        </p:nvPicPr>
        <p:blipFill rotWithShape="1">
          <a:blip r:embed="rId3">
            <a:alphaModFix/>
          </a:blip>
          <a:srcRect/>
          <a:stretch/>
        </p:blipFill>
        <p:spPr>
          <a:xfrm>
            <a:off x="471283" y="2173615"/>
            <a:ext cx="4768932" cy="2879031"/>
          </a:xfrm>
          <a:prstGeom prst="rect">
            <a:avLst/>
          </a:prstGeom>
          <a:noFill/>
          <a:ln>
            <a:noFill/>
          </a:ln>
        </p:spPr>
      </p:pic>
      <p:sp>
        <p:nvSpPr>
          <p:cNvPr id="347" name="Google Shape;347;p10"/>
          <p:cNvSpPr txBox="1"/>
          <p:nvPr/>
        </p:nvSpPr>
        <p:spPr>
          <a:xfrm>
            <a:off x="6889224" y="1969104"/>
            <a:ext cx="47689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confusion matrix of best model training data</a:t>
            </a:r>
            <a:endParaRPr sz="1800">
              <a:solidFill>
                <a:schemeClr val="lt1"/>
              </a:solidFill>
              <a:latin typeface="Calibri"/>
              <a:ea typeface="Calibri"/>
              <a:cs typeface="Calibri"/>
              <a:sym typeface="Calibri"/>
            </a:endParaRPr>
          </a:p>
        </p:txBody>
      </p:sp>
      <p:graphicFrame>
        <p:nvGraphicFramePr>
          <p:cNvPr id="348" name="Google Shape;348;p10"/>
          <p:cNvGraphicFramePr/>
          <p:nvPr/>
        </p:nvGraphicFramePr>
        <p:xfrm>
          <a:off x="7320670" y="2367426"/>
          <a:ext cx="3000000" cy="3000000"/>
        </p:xfrm>
        <a:graphic>
          <a:graphicData uri="http://schemas.openxmlformats.org/drawingml/2006/table">
            <a:tbl>
              <a:tblPr firstRow="1" firstCol="1" bandRow="1">
                <a:noFill/>
                <a:tableStyleId>{00B98BEA-E8A7-45A9-95FE-83753309ED35}</a:tableStyleId>
              </a:tblPr>
              <a:tblGrid>
                <a:gridCol w="1396750">
                  <a:extLst>
                    <a:ext uri="{9D8B030D-6E8A-4147-A177-3AD203B41FA5}">
                      <a16:colId xmlns:a16="http://schemas.microsoft.com/office/drawing/2014/main" val="20000"/>
                    </a:ext>
                  </a:extLst>
                </a:gridCol>
                <a:gridCol w="1396750">
                  <a:extLst>
                    <a:ext uri="{9D8B030D-6E8A-4147-A177-3AD203B41FA5}">
                      <a16:colId xmlns:a16="http://schemas.microsoft.com/office/drawing/2014/main" val="20001"/>
                    </a:ext>
                  </a:extLst>
                </a:gridCol>
                <a:gridCol w="1396750">
                  <a:extLst>
                    <a:ext uri="{9D8B030D-6E8A-4147-A177-3AD203B41FA5}">
                      <a16:colId xmlns:a16="http://schemas.microsoft.com/office/drawing/2014/main" val="20002"/>
                    </a:ext>
                  </a:extLst>
                </a:gridCol>
              </a:tblGrid>
              <a:tr h="280525">
                <a:tc>
                  <a:txBody>
                    <a:bodyPr/>
                    <a:lstStyle/>
                    <a:p>
                      <a:pPr marL="0" marR="0" lvl="0" indent="0" algn="l" rtl="0">
                        <a:lnSpc>
                          <a:spcPct val="107000"/>
                        </a:lnSpc>
                        <a:spcBef>
                          <a:spcPts val="0"/>
                        </a:spcBef>
                        <a:spcAft>
                          <a:spcPts val="0"/>
                        </a:spcAft>
                        <a:buNone/>
                      </a:pPr>
                      <a:endParaRPr sz="11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050" u="none" strike="noStrike" cap="none"/>
                        <a:t>Predicted Negative (0)</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050" u="none" strike="noStrike" cap="none"/>
                        <a:t>Predicted Positive (1)</a:t>
                      </a:r>
                      <a:endParaRPr sz="11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0"/>
                  </a:ext>
                </a:extLst>
              </a:tr>
              <a:tr h="317925">
                <a:tc>
                  <a:txBody>
                    <a:bodyPr/>
                    <a:lstStyle/>
                    <a:p>
                      <a:pPr marL="0" marR="0" lvl="0" indent="0" algn="l" rtl="0">
                        <a:lnSpc>
                          <a:spcPct val="107000"/>
                        </a:lnSpc>
                        <a:spcBef>
                          <a:spcPts val="0"/>
                        </a:spcBef>
                        <a:spcAft>
                          <a:spcPts val="0"/>
                        </a:spcAft>
                        <a:buNone/>
                      </a:pPr>
                      <a:r>
                        <a:rPr lang="en-IN" sz="1050" u="none" strike="noStrike" cap="none"/>
                        <a:t>Actual Negative (0)</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050" u="none" strike="noStrike" cap="none"/>
                        <a:t>46</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050" u="none" strike="noStrike" cap="none"/>
                        <a:t>7</a:t>
                      </a:r>
                      <a:endParaRPr sz="11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1"/>
                  </a:ext>
                </a:extLst>
              </a:tr>
              <a:tr h="268925">
                <a:tc>
                  <a:txBody>
                    <a:bodyPr/>
                    <a:lstStyle/>
                    <a:p>
                      <a:pPr marL="0" marR="0" lvl="0" indent="0" algn="l" rtl="0">
                        <a:lnSpc>
                          <a:spcPct val="107000"/>
                        </a:lnSpc>
                        <a:spcBef>
                          <a:spcPts val="0"/>
                        </a:spcBef>
                        <a:spcAft>
                          <a:spcPts val="0"/>
                        </a:spcAft>
                        <a:buNone/>
                      </a:pPr>
                      <a:r>
                        <a:rPr lang="en-IN" sz="1050" u="none" strike="noStrike" cap="none"/>
                        <a:t>Actual Positive (1)</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050" u="none" strike="noStrike" cap="none"/>
                        <a:t>3</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050" u="none" strike="noStrike" cap="none"/>
                        <a:t>38</a:t>
                      </a:r>
                      <a:endParaRPr sz="11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2"/>
                  </a:ext>
                </a:extLst>
              </a:tr>
            </a:tbl>
          </a:graphicData>
        </a:graphic>
      </p:graphicFrame>
      <p:sp>
        <p:nvSpPr>
          <p:cNvPr id="349" name="Google Shape;349;p10"/>
          <p:cNvSpPr txBox="1"/>
          <p:nvPr/>
        </p:nvSpPr>
        <p:spPr>
          <a:xfrm>
            <a:off x="7056539" y="3300063"/>
            <a:ext cx="460161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model's accuracy is 88%, with a specificity of 87% and a sensitivity of 93%.</a:t>
            </a:r>
            <a:endParaRPr/>
          </a:p>
        </p:txBody>
      </p:sp>
      <p:sp>
        <p:nvSpPr>
          <p:cNvPr id="350" name="Google Shape;350;p10"/>
          <p:cNvSpPr txBox="1"/>
          <p:nvPr/>
        </p:nvSpPr>
        <p:spPr>
          <a:xfrm>
            <a:off x="6889224" y="4257978"/>
            <a:ext cx="50777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confusion matrix of best model validation data</a:t>
            </a:r>
            <a:endParaRPr sz="1800">
              <a:solidFill>
                <a:schemeClr val="lt1"/>
              </a:solidFill>
              <a:latin typeface="Calibri"/>
              <a:ea typeface="Calibri"/>
              <a:cs typeface="Calibri"/>
              <a:sym typeface="Calibri"/>
            </a:endParaRPr>
          </a:p>
        </p:txBody>
      </p:sp>
      <p:graphicFrame>
        <p:nvGraphicFramePr>
          <p:cNvPr id="351" name="Google Shape;351;p10"/>
          <p:cNvGraphicFramePr/>
          <p:nvPr/>
        </p:nvGraphicFramePr>
        <p:xfrm>
          <a:off x="7320670" y="4708554"/>
          <a:ext cx="3000000" cy="3000000"/>
        </p:xfrm>
        <a:graphic>
          <a:graphicData uri="http://schemas.openxmlformats.org/drawingml/2006/table">
            <a:tbl>
              <a:tblPr firstRow="1" firstCol="1" bandRow="1">
                <a:noFill/>
                <a:tableStyleId>{00B98BEA-E8A7-45A9-95FE-83753309ED35}</a:tableStyleId>
              </a:tblPr>
              <a:tblGrid>
                <a:gridCol w="1413800">
                  <a:extLst>
                    <a:ext uri="{9D8B030D-6E8A-4147-A177-3AD203B41FA5}">
                      <a16:colId xmlns:a16="http://schemas.microsoft.com/office/drawing/2014/main" val="20000"/>
                    </a:ext>
                  </a:extLst>
                </a:gridCol>
                <a:gridCol w="1413800">
                  <a:extLst>
                    <a:ext uri="{9D8B030D-6E8A-4147-A177-3AD203B41FA5}">
                      <a16:colId xmlns:a16="http://schemas.microsoft.com/office/drawing/2014/main" val="20001"/>
                    </a:ext>
                  </a:extLst>
                </a:gridCol>
                <a:gridCol w="1413800">
                  <a:extLst>
                    <a:ext uri="{9D8B030D-6E8A-4147-A177-3AD203B41FA5}">
                      <a16:colId xmlns:a16="http://schemas.microsoft.com/office/drawing/2014/main" val="20002"/>
                    </a:ext>
                  </a:extLst>
                </a:gridCol>
              </a:tblGrid>
              <a:tr h="267350">
                <a:tc>
                  <a:txBody>
                    <a:bodyPr/>
                    <a:lstStyle/>
                    <a:p>
                      <a:pPr marL="0" marR="0" lvl="0" indent="0" algn="l" rtl="0">
                        <a:lnSpc>
                          <a:spcPct val="107000"/>
                        </a:lnSpc>
                        <a:spcBef>
                          <a:spcPts val="0"/>
                        </a:spcBef>
                        <a:spcAft>
                          <a:spcPts val="0"/>
                        </a:spcAft>
                        <a:buNone/>
                      </a:pPr>
                      <a:endParaRPr sz="11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050" u="none" strike="noStrike" cap="none"/>
                        <a:t>Predicted Negative (0)</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050" u="none" strike="noStrike" cap="none"/>
                        <a:t>Predicted Positive (1)</a:t>
                      </a:r>
                      <a:endParaRPr sz="11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0"/>
                  </a:ext>
                </a:extLst>
              </a:tr>
              <a:tr h="303000">
                <a:tc>
                  <a:txBody>
                    <a:bodyPr/>
                    <a:lstStyle/>
                    <a:p>
                      <a:pPr marL="0" marR="0" lvl="0" indent="0" algn="l" rtl="0">
                        <a:lnSpc>
                          <a:spcPct val="107000"/>
                        </a:lnSpc>
                        <a:spcBef>
                          <a:spcPts val="0"/>
                        </a:spcBef>
                        <a:spcAft>
                          <a:spcPts val="0"/>
                        </a:spcAft>
                        <a:buNone/>
                      </a:pPr>
                      <a:r>
                        <a:rPr lang="en-IN" sz="1050" u="none" strike="noStrike" cap="none"/>
                        <a:t>Actual Negative (0)</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050" u="none" strike="noStrike" cap="none"/>
                        <a:t>30</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050" u="none" strike="noStrike" cap="none"/>
                        <a:t>6</a:t>
                      </a:r>
                      <a:endParaRPr sz="11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1"/>
                  </a:ext>
                </a:extLst>
              </a:tr>
              <a:tr h="256300">
                <a:tc>
                  <a:txBody>
                    <a:bodyPr/>
                    <a:lstStyle/>
                    <a:p>
                      <a:pPr marL="0" marR="0" lvl="0" indent="0" algn="l" rtl="0">
                        <a:lnSpc>
                          <a:spcPct val="107000"/>
                        </a:lnSpc>
                        <a:spcBef>
                          <a:spcPts val="0"/>
                        </a:spcBef>
                        <a:spcAft>
                          <a:spcPts val="0"/>
                        </a:spcAft>
                        <a:buNone/>
                      </a:pPr>
                      <a:r>
                        <a:rPr lang="en-IN" sz="1050" u="none" strike="noStrike" cap="none"/>
                        <a:t>Actual Positive (1)</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050" u="none" strike="noStrike" cap="none"/>
                        <a:t>5</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050" u="none" strike="noStrike" cap="none"/>
                        <a:t>23</a:t>
                      </a:r>
                      <a:endParaRPr sz="11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2"/>
                  </a:ext>
                </a:extLst>
              </a:tr>
            </a:tbl>
          </a:graphicData>
        </a:graphic>
      </p:graphicFrame>
      <p:sp>
        <p:nvSpPr>
          <p:cNvPr id="352" name="Google Shape;352;p10"/>
          <p:cNvSpPr txBox="1"/>
          <p:nvPr/>
        </p:nvSpPr>
        <p:spPr>
          <a:xfrm>
            <a:off x="7024480" y="5677558"/>
            <a:ext cx="507779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model's accuracy is 81%, with a specificity of 82.14% and a sensitivity of 83.33%.</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1"/>
          <p:cNvSpPr txBox="1">
            <a:spLocks noGrp="1"/>
          </p:cNvSpPr>
          <p:nvPr>
            <p:ph type="title"/>
          </p:nvPr>
        </p:nvSpPr>
        <p:spPr>
          <a:xfrm>
            <a:off x="1143000" y="446418"/>
            <a:ext cx="9906000" cy="6593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2400"/>
              <a:buFont typeface="Corbel"/>
              <a:buNone/>
            </a:pPr>
            <a:r>
              <a:rPr lang="en-IN" sz="2400"/>
              <a:t>SUMMARY OF CLASSIFICATION TREE, BAGGING, BOOSTING, RANDOM FOREST ANALYSIS</a:t>
            </a:r>
            <a:endParaRPr/>
          </a:p>
        </p:txBody>
      </p:sp>
      <p:sp>
        <p:nvSpPr>
          <p:cNvPr id="359" name="Google Shape;359;p11"/>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11</a:t>
            </a:fld>
            <a:endParaRPr/>
          </a:p>
        </p:txBody>
      </p:sp>
      <p:sp>
        <p:nvSpPr>
          <p:cNvPr id="360" name="Google Shape;360;p11"/>
          <p:cNvSpPr txBox="1">
            <a:spLocks noGrp="1"/>
          </p:cNvSpPr>
          <p:nvPr>
            <p:ph type="body" idx="1"/>
          </p:nvPr>
        </p:nvSpPr>
        <p:spPr>
          <a:xfrm>
            <a:off x="248818" y="1157981"/>
            <a:ext cx="11694364" cy="79572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900"/>
              <a:buNone/>
            </a:pPr>
            <a:r>
              <a:rPr lang="en-IN" sz="1900">
                <a:latin typeface="Calibri"/>
                <a:ea typeface="Calibri"/>
                <a:cs typeface="Calibri"/>
                <a:sym typeface="Calibri"/>
              </a:rPr>
              <a:t>The tree was built with all variables. Variables actually used in tree construction are “Economy..GDP.per.Capita.”, “Family”, “Freedom”, “Health..Life.Expectancy.”, “Trust..Government.Corruption”. The classification tree is shown below:</a:t>
            </a:r>
            <a:endParaRPr sz="1900">
              <a:latin typeface="Calibri"/>
              <a:ea typeface="Calibri"/>
              <a:cs typeface="Calibri"/>
              <a:sym typeface="Calibri"/>
            </a:endParaRPr>
          </a:p>
        </p:txBody>
      </p:sp>
      <p:pic>
        <p:nvPicPr>
          <p:cNvPr id="361" name="Google Shape;361;p11"/>
          <p:cNvPicPr preferRelativeResize="0"/>
          <p:nvPr/>
        </p:nvPicPr>
        <p:blipFill rotWithShape="1">
          <a:blip r:embed="rId3">
            <a:alphaModFix/>
          </a:blip>
          <a:srcRect/>
          <a:stretch/>
        </p:blipFill>
        <p:spPr>
          <a:xfrm>
            <a:off x="248818" y="2224219"/>
            <a:ext cx="4267200" cy="3413760"/>
          </a:xfrm>
          <a:prstGeom prst="rect">
            <a:avLst/>
          </a:prstGeom>
          <a:noFill/>
          <a:ln>
            <a:noFill/>
          </a:ln>
        </p:spPr>
      </p:pic>
      <p:sp>
        <p:nvSpPr>
          <p:cNvPr id="362" name="Google Shape;362;p11"/>
          <p:cNvSpPr txBox="1"/>
          <p:nvPr/>
        </p:nvSpPr>
        <p:spPr>
          <a:xfrm>
            <a:off x="5672087" y="1953397"/>
            <a:ext cx="6519912"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classification tree model for training data</a:t>
            </a:r>
            <a:endParaRPr sz="1900">
              <a:solidFill>
                <a:schemeClr val="lt1"/>
              </a:solidFill>
              <a:latin typeface="Calibri"/>
              <a:ea typeface="Calibri"/>
              <a:cs typeface="Calibri"/>
              <a:sym typeface="Calibri"/>
            </a:endParaRPr>
          </a:p>
        </p:txBody>
      </p:sp>
      <p:graphicFrame>
        <p:nvGraphicFramePr>
          <p:cNvPr id="363" name="Google Shape;363;p11"/>
          <p:cNvGraphicFramePr/>
          <p:nvPr/>
        </p:nvGraphicFramePr>
        <p:xfrm>
          <a:off x="5928097" y="2673703"/>
          <a:ext cx="3000000" cy="3000000"/>
        </p:xfrm>
        <a:graphic>
          <a:graphicData uri="http://schemas.openxmlformats.org/drawingml/2006/table">
            <a:tbl>
              <a:tblPr firstRow="1" firstCol="1" bandRow="1">
                <a:noFill/>
                <a:tableStyleId>{00B98BEA-E8A7-45A9-95FE-83753309ED35}</a:tableStyleId>
              </a:tblPr>
              <a:tblGrid>
                <a:gridCol w="1695550">
                  <a:extLst>
                    <a:ext uri="{9D8B030D-6E8A-4147-A177-3AD203B41FA5}">
                      <a16:colId xmlns:a16="http://schemas.microsoft.com/office/drawing/2014/main" val="20000"/>
                    </a:ext>
                  </a:extLst>
                </a:gridCol>
                <a:gridCol w="1695550">
                  <a:extLst>
                    <a:ext uri="{9D8B030D-6E8A-4147-A177-3AD203B41FA5}">
                      <a16:colId xmlns:a16="http://schemas.microsoft.com/office/drawing/2014/main" val="20001"/>
                    </a:ext>
                  </a:extLst>
                </a:gridCol>
                <a:gridCol w="1695550">
                  <a:extLst>
                    <a:ext uri="{9D8B030D-6E8A-4147-A177-3AD203B41FA5}">
                      <a16:colId xmlns:a16="http://schemas.microsoft.com/office/drawing/2014/main" val="20002"/>
                    </a:ext>
                  </a:extLst>
                </a:gridCol>
              </a:tblGrid>
              <a:tr h="312550">
                <a:tc>
                  <a:txBody>
                    <a:bodyPr/>
                    <a:lstStyle/>
                    <a:p>
                      <a:pPr marL="0" marR="0" lvl="0" indent="0" algn="l" rtl="0">
                        <a:lnSpc>
                          <a:spcPct val="107000"/>
                        </a:lnSpc>
                        <a:spcBef>
                          <a:spcPts val="0"/>
                        </a:spcBef>
                        <a:spcAft>
                          <a:spcPts val="0"/>
                        </a:spcAft>
                        <a:buNone/>
                      </a:pPr>
                      <a:endParaRPr sz="14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400" u="none" strike="noStrike" cap="none"/>
                        <a:t>Predicted Negative (0)</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400" u="none" strike="noStrike" cap="none"/>
                        <a:t>Predicted Positive (1)</a:t>
                      </a:r>
                      <a:endParaRPr sz="14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0"/>
                  </a:ext>
                </a:extLst>
              </a:tr>
              <a:tr h="354225">
                <a:tc>
                  <a:txBody>
                    <a:bodyPr/>
                    <a:lstStyle/>
                    <a:p>
                      <a:pPr marL="0" marR="0" lvl="0" indent="0" algn="l" rtl="0">
                        <a:lnSpc>
                          <a:spcPct val="107000"/>
                        </a:lnSpc>
                        <a:spcBef>
                          <a:spcPts val="0"/>
                        </a:spcBef>
                        <a:spcAft>
                          <a:spcPts val="0"/>
                        </a:spcAft>
                        <a:buNone/>
                      </a:pPr>
                      <a:r>
                        <a:rPr lang="en-IN" sz="1400" u="none" strike="noStrike" cap="none"/>
                        <a:t>Actual Negative (0)</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49</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0</a:t>
                      </a:r>
                      <a:endParaRPr sz="14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1"/>
                  </a:ext>
                </a:extLst>
              </a:tr>
              <a:tr h="299650">
                <a:tc>
                  <a:txBody>
                    <a:bodyPr/>
                    <a:lstStyle/>
                    <a:p>
                      <a:pPr marL="0" marR="0" lvl="0" indent="0" algn="l" rtl="0">
                        <a:lnSpc>
                          <a:spcPct val="107000"/>
                        </a:lnSpc>
                        <a:spcBef>
                          <a:spcPts val="0"/>
                        </a:spcBef>
                        <a:spcAft>
                          <a:spcPts val="0"/>
                        </a:spcAft>
                        <a:buNone/>
                      </a:pPr>
                      <a:r>
                        <a:rPr lang="en-IN" sz="1400" u="none" strike="noStrike" cap="none"/>
                        <a:t>Actual Positive (1)</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0</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45</a:t>
                      </a:r>
                      <a:endParaRPr sz="14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2"/>
                  </a:ext>
                </a:extLst>
              </a:tr>
            </a:tbl>
          </a:graphicData>
        </a:graphic>
      </p:graphicFrame>
      <p:sp>
        <p:nvSpPr>
          <p:cNvPr id="364" name="Google Shape;364;p11"/>
          <p:cNvSpPr txBox="1"/>
          <p:nvPr/>
        </p:nvSpPr>
        <p:spPr>
          <a:xfrm>
            <a:off x="5672087" y="3837388"/>
            <a:ext cx="6791425"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model's accuracy is 100%, with a specificity of 100% and a sensitivity of 100%.</a:t>
            </a:r>
            <a:endParaRPr sz="1900">
              <a:solidFill>
                <a:schemeClr val="lt1"/>
              </a:solidFill>
              <a:latin typeface="Calibri"/>
              <a:ea typeface="Calibri"/>
              <a:cs typeface="Calibri"/>
              <a:sym typeface="Calibri"/>
            </a:endParaRPr>
          </a:p>
        </p:txBody>
      </p:sp>
      <p:sp>
        <p:nvSpPr>
          <p:cNvPr id="365" name="Google Shape;365;p11"/>
          <p:cNvSpPr txBox="1"/>
          <p:nvPr/>
        </p:nvSpPr>
        <p:spPr>
          <a:xfrm>
            <a:off x="5672087" y="4511799"/>
            <a:ext cx="6168220" cy="3847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classification tree for  validation data</a:t>
            </a:r>
            <a:endParaRPr sz="1900">
              <a:solidFill>
                <a:schemeClr val="lt1"/>
              </a:solidFill>
              <a:latin typeface="Calibri"/>
              <a:ea typeface="Calibri"/>
              <a:cs typeface="Calibri"/>
              <a:sym typeface="Calibri"/>
            </a:endParaRPr>
          </a:p>
        </p:txBody>
      </p:sp>
      <p:graphicFrame>
        <p:nvGraphicFramePr>
          <p:cNvPr id="366" name="Google Shape;366;p11"/>
          <p:cNvGraphicFramePr/>
          <p:nvPr/>
        </p:nvGraphicFramePr>
        <p:xfrm>
          <a:off x="5928097" y="4896520"/>
          <a:ext cx="3000000" cy="3000000"/>
        </p:xfrm>
        <a:graphic>
          <a:graphicData uri="http://schemas.openxmlformats.org/drawingml/2006/table">
            <a:tbl>
              <a:tblPr firstRow="1" firstCol="1" bandRow="1">
                <a:noFill/>
                <a:tableStyleId>{00B98BEA-E8A7-45A9-95FE-83753309ED35}</a:tableStyleId>
              </a:tblPr>
              <a:tblGrid>
                <a:gridCol w="1727575">
                  <a:extLst>
                    <a:ext uri="{9D8B030D-6E8A-4147-A177-3AD203B41FA5}">
                      <a16:colId xmlns:a16="http://schemas.microsoft.com/office/drawing/2014/main" val="20000"/>
                    </a:ext>
                  </a:extLst>
                </a:gridCol>
                <a:gridCol w="1727575">
                  <a:extLst>
                    <a:ext uri="{9D8B030D-6E8A-4147-A177-3AD203B41FA5}">
                      <a16:colId xmlns:a16="http://schemas.microsoft.com/office/drawing/2014/main" val="20001"/>
                    </a:ext>
                  </a:extLst>
                </a:gridCol>
                <a:gridCol w="1727575">
                  <a:extLst>
                    <a:ext uri="{9D8B030D-6E8A-4147-A177-3AD203B41FA5}">
                      <a16:colId xmlns:a16="http://schemas.microsoft.com/office/drawing/2014/main" val="20002"/>
                    </a:ext>
                  </a:extLst>
                </a:gridCol>
              </a:tblGrid>
              <a:tr h="353125">
                <a:tc>
                  <a:txBody>
                    <a:bodyPr/>
                    <a:lstStyle/>
                    <a:p>
                      <a:pPr marL="0" marR="0" lvl="0" indent="0" algn="l" rtl="0">
                        <a:lnSpc>
                          <a:spcPct val="107000"/>
                        </a:lnSpc>
                        <a:spcBef>
                          <a:spcPts val="0"/>
                        </a:spcBef>
                        <a:spcAft>
                          <a:spcPts val="0"/>
                        </a:spcAft>
                        <a:buNone/>
                      </a:pPr>
                      <a:endParaRPr sz="11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050" u="none" strike="noStrike" cap="none"/>
                        <a:t>Predicted Negative (0)</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050" u="none" strike="noStrike" cap="none"/>
                        <a:t>Predicted Positive (1)</a:t>
                      </a:r>
                      <a:endParaRPr sz="11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0"/>
                  </a:ext>
                </a:extLst>
              </a:tr>
              <a:tr h="400200">
                <a:tc>
                  <a:txBody>
                    <a:bodyPr/>
                    <a:lstStyle/>
                    <a:p>
                      <a:pPr marL="0" marR="0" lvl="0" indent="0" algn="l" rtl="0">
                        <a:lnSpc>
                          <a:spcPct val="107000"/>
                        </a:lnSpc>
                        <a:spcBef>
                          <a:spcPts val="0"/>
                        </a:spcBef>
                        <a:spcAft>
                          <a:spcPts val="0"/>
                        </a:spcAft>
                        <a:buNone/>
                      </a:pPr>
                      <a:r>
                        <a:rPr lang="en-IN" sz="1050" u="none" strike="noStrike" cap="none"/>
                        <a:t>Actual Negative (0)</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050" u="none" strike="noStrike" cap="none"/>
                        <a:t>29</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050" u="none" strike="noStrike" cap="none"/>
                        <a:t>9</a:t>
                      </a:r>
                      <a:endParaRPr sz="11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1"/>
                  </a:ext>
                </a:extLst>
              </a:tr>
              <a:tr h="338525">
                <a:tc>
                  <a:txBody>
                    <a:bodyPr/>
                    <a:lstStyle/>
                    <a:p>
                      <a:pPr marL="0" marR="0" lvl="0" indent="0" algn="l" rtl="0">
                        <a:lnSpc>
                          <a:spcPct val="107000"/>
                        </a:lnSpc>
                        <a:spcBef>
                          <a:spcPts val="0"/>
                        </a:spcBef>
                        <a:spcAft>
                          <a:spcPts val="0"/>
                        </a:spcAft>
                        <a:buNone/>
                      </a:pPr>
                      <a:r>
                        <a:rPr lang="en-IN" sz="1050" u="none" strike="noStrike" cap="none"/>
                        <a:t>Actual Positive (1)</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050" u="none" strike="noStrike" cap="none"/>
                        <a:t>6</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050" u="none" strike="noStrike" cap="none"/>
                        <a:t>20</a:t>
                      </a:r>
                      <a:endParaRPr sz="11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2"/>
                  </a:ext>
                </a:extLst>
              </a:tr>
            </a:tbl>
          </a:graphicData>
        </a:graphic>
      </p:graphicFrame>
      <p:sp>
        <p:nvSpPr>
          <p:cNvPr id="367" name="Google Shape;367;p11"/>
          <p:cNvSpPr txBox="1"/>
          <p:nvPr/>
        </p:nvSpPr>
        <p:spPr>
          <a:xfrm>
            <a:off x="5672087" y="6055985"/>
            <a:ext cx="7365111"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model's accuracy is 76.56%, with a specificity of 68.8% and a sensitivity of 82.86%.</a:t>
            </a:r>
            <a:endParaRPr/>
          </a:p>
        </p:txBody>
      </p:sp>
      <p:pic>
        <p:nvPicPr>
          <p:cNvPr id="368" name="Google Shape;368;p11"/>
          <p:cNvPicPr preferRelativeResize="0"/>
          <p:nvPr/>
        </p:nvPicPr>
        <p:blipFill>
          <a:blip r:embed="rId4">
            <a:alphaModFix/>
          </a:blip>
          <a:stretch>
            <a:fillRect/>
          </a:stretch>
        </p:blipFill>
        <p:spPr>
          <a:xfrm>
            <a:off x="248825" y="2224225"/>
            <a:ext cx="4443175" cy="3558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2"/>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12</a:t>
            </a:fld>
            <a:endParaRPr/>
          </a:p>
        </p:txBody>
      </p:sp>
      <p:sp>
        <p:nvSpPr>
          <p:cNvPr id="375" name="Google Shape;375;p12"/>
          <p:cNvSpPr txBox="1"/>
          <p:nvPr/>
        </p:nvSpPr>
        <p:spPr>
          <a:xfrm>
            <a:off x="508869" y="1274392"/>
            <a:ext cx="10540131" cy="12618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most important variables in the plot are “GDP”, “Family”, “Life Expectancy”, “Freedom”.</a:t>
            </a:r>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random forest model for training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76" name="Google Shape;376;p12"/>
          <p:cNvSpPr txBox="1"/>
          <p:nvPr/>
        </p:nvSpPr>
        <p:spPr>
          <a:xfrm>
            <a:off x="485934" y="3343902"/>
            <a:ext cx="8720829" cy="3847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model's accuracy is 97.87%, with a specificity of 93.33% and a sensitivity of 100%.</a:t>
            </a:r>
            <a:endParaRPr sz="1900">
              <a:solidFill>
                <a:schemeClr val="lt1"/>
              </a:solidFill>
              <a:latin typeface="Calibri"/>
              <a:ea typeface="Calibri"/>
              <a:cs typeface="Calibri"/>
              <a:sym typeface="Calibri"/>
            </a:endParaRPr>
          </a:p>
        </p:txBody>
      </p:sp>
      <p:sp>
        <p:nvSpPr>
          <p:cNvPr id="377" name="Google Shape;377;p12"/>
          <p:cNvSpPr txBox="1"/>
          <p:nvPr/>
        </p:nvSpPr>
        <p:spPr>
          <a:xfrm>
            <a:off x="485933" y="3917063"/>
            <a:ext cx="8720829" cy="3847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random forest model for  validation data is given below:</a:t>
            </a:r>
            <a:endParaRPr sz="1900">
              <a:solidFill>
                <a:schemeClr val="lt1"/>
              </a:solidFill>
              <a:latin typeface="Calibri"/>
              <a:ea typeface="Calibri"/>
              <a:cs typeface="Calibri"/>
              <a:sym typeface="Calibri"/>
            </a:endParaRPr>
          </a:p>
        </p:txBody>
      </p:sp>
      <p:sp>
        <p:nvSpPr>
          <p:cNvPr id="378" name="Google Shape;378;p12"/>
          <p:cNvSpPr txBox="1"/>
          <p:nvPr/>
        </p:nvSpPr>
        <p:spPr>
          <a:xfrm>
            <a:off x="485933" y="5482504"/>
            <a:ext cx="8697893"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model's accuracy is 76.96%, with a specificity of 68.97% and a sensitivity of 82.86%.</a:t>
            </a:r>
            <a:endParaRPr/>
          </a:p>
        </p:txBody>
      </p:sp>
      <p:pic>
        <p:nvPicPr>
          <p:cNvPr id="379" name="Google Shape;379;p12"/>
          <p:cNvPicPr preferRelativeResize="0"/>
          <p:nvPr/>
        </p:nvPicPr>
        <p:blipFill rotWithShape="1">
          <a:blip r:embed="rId3">
            <a:alphaModFix/>
          </a:blip>
          <a:srcRect/>
          <a:stretch/>
        </p:blipFill>
        <p:spPr>
          <a:xfrm>
            <a:off x="9021533" y="2860884"/>
            <a:ext cx="2902998" cy="2138602"/>
          </a:xfrm>
          <a:prstGeom prst="rect">
            <a:avLst/>
          </a:prstGeom>
          <a:noFill/>
          <a:ln>
            <a:noFill/>
          </a:ln>
        </p:spPr>
      </p:pic>
      <p:graphicFrame>
        <p:nvGraphicFramePr>
          <p:cNvPr id="380" name="Google Shape;380;p12"/>
          <p:cNvGraphicFramePr/>
          <p:nvPr/>
        </p:nvGraphicFramePr>
        <p:xfrm>
          <a:off x="654612" y="2232560"/>
          <a:ext cx="3000000" cy="3000000"/>
        </p:xfrm>
        <a:graphic>
          <a:graphicData uri="http://schemas.openxmlformats.org/drawingml/2006/table">
            <a:tbl>
              <a:tblPr firstRow="1" firstCol="1" bandRow="1">
                <a:noFill/>
                <a:tableStyleId>{00B98BEA-E8A7-45A9-95FE-83753309ED35}</a:tableStyleId>
              </a:tblPr>
              <a:tblGrid>
                <a:gridCol w="1856775">
                  <a:extLst>
                    <a:ext uri="{9D8B030D-6E8A-4147-A177-3AD203B41FA5}">
                      <a16:colId xmlns:a16="http://schemas.microsoft.com/office/drawing/2014/main" val="20000"/>
                    </a:ext>
                  </a:extLst>
                </a:gridCol>
                <a:gridCol w="1856775">
                  <a:extLst>
                    <a:ext uri="{9D8B030D-6E8A-4147-A177-3AD203B41FA5}">
                      <a16:colId xmlns:a16="http://schemas.microsoft.com/office/drawing/2014/main" val="20001"/>
                    </a:ext>
                  </a:extLst>
                </a:gridCol>
                <a:gridCol w="1856775">
                  <a:extLst>
                    <a:ext uri="{9D8B030D-6E8A-4147-A177-3AD203B41FA5}">
                      <a16:colId xmlns:a16="http://schemas.microsoft.com/office/drawing/2014/main" val="20002"/>
                    </a:ext>
                  </a:extLst>
                </a:gridCol>
              </a:tblGrid>
              <a:tr h="336975">
                <a:tc>
                  <a:txBody>
                    <a:bodyPr/>
                    <a:lstStyle/>
                    <a:p>
                      <a:pPr marL="0" marR="0" lvl="0" indent="0" algn="l" rtl="0">
                        <a:lnSpc>
                          <a:spcPct val="107000"/>
                        </a:lnSpc>
                        <a:spcBef>
                          <a:spcPts val="0"/>
                        </a:spcBef>
                        <a:spcAft>
                          <a:spcPts val="0"/>
                        </a:spcAft>
                        <a:buNone/>
                      </a:pPr>
                      <a:endParaRPr sz="14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400" u="none" strike="noStrike" cap="none"/>
                        <a:t>Predicted Negative (0)</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400" u="none" strike="noStrike" cap="none"/>
                        <a:t>Predicted Positive (1)</a:t>
                      </a:r>
                      <a:endParaRPr sz="14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0"/>
                  </a:ext>
                </a:extLst>
              </a:tr>
              <a:tr h="381925">
                <a:tc>
                  <a:txBody>
                    <a:bodyPr/>
                    <a:lstStyle/>
                    <a:p>
                      <a:pPr marL="0" marR="0" lvl="0" indent="0" algn="l" rtl="0">
                        <a:lnSpc>
                          <a:spcPct val="107000"/>
                        </a:lnSpc>
                        <a:spcBef>
                          <a:spcPts val="0"/>
                        </a:spcBef>
                        <a:spcAft>
                          <a:spcPts val="0"/>
                        </a:spcAft>
                        <a:buNone/>
                      </a:pPr>
                      <a:r>
                        <a:rPr lang="en-IN" sz="1400" u="none" strike="noStrike" cap="none"/>
                        <a:t>Actual Negative (0)</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49</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3</a:t>
                      </a:r>
                      <a:endParaRPr sz="14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1"/>
                  </a:ext>
                </a:extLst>
              </a:tr>
              <a:tr h="323050">
                <a:tc>
                  <a:txBody>
                    <a:bodyPr/>
                    <a:lstStyle/>
                    <a:p>
                      <a:pPr marL="0" marR="0" lvl="0" indent="0" algn="l" rtl="0">
                        <a:lnSpc>
                          <a:spcPct val="107000"/>
                        </a:lnSpc>
                        <a:spcBef>
                          <a:spcPts val="0"/>
                        </a:spcBef>
                        <a:spcAft>
                          <a:spcPts val="0"/>
                        </a:spcAft>
                        <a:buNone/>
                      </a:pPr>
                      <a:r>
                        <a:rPr lang="en-IN" sz="1400" u="none" strike="noStrike" cap="none"/>
                        <a:t>Actual Positive (1)</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0</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42</a:t>
                      </a:r>
                      <a:endParaRPr sz="14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2"/>
                  </a:ext>
                </a:extLst>
              </a:tr>
            </a:tbl>
          </a:graphicData>
        </a:graphic>
      </p:graphicFrame>
      <p:graphicFrame>
        <p:nvGraphicFramePr>
          <p:cNvPr id="381" name="Google Shape;381;p12"/>
          <p:cNvGraphicFramePr/>
          <p:nvPr/>
        </p:nvGraphicFramePr>
        <p:xfrm>
          <a:off x="508869" y="4319214"/>
          <a:ext cx="3000000" cy="3000000"/>
        </p:xfrm>
        <a:graphic>
          <a:graphicData uri="http://schemas.openxmlformats.org/drawingml/2006/table">
            <a:tbl>
              <a:tblPr firstRow="1" firstCol="1" bandRow="1">
                <a:noFill/>
                <a:tableStyleId>{00B98BEA-E8A7-45A9-95FE-83753309ED35}</a:tableStyleId>
              </a:tblPr>
              <a:tblGrid>
                <a:gridCol w="1905350">
                  <a:extLst>
                    <a:ext uri="{9D8B030D-6E8A-4147-A177-3AD203B41FA5}">
                      <a16:colId xmlns:a16="http://schemas.microsoft.com/office/drawing/2014/main" val="20000"/>
                    </a:ext>
                  </a:extLst>
                </a:gridCol>
                <a:gridCol w="1905350">
                  <a:extLst>
                    <a:ext uri="{9D8B030D-6E8A-4147-A177-3AD203B41FA5}">
                      <a16:colId xmlns:a16="http://schemas.microsoft.com/office/drawing/2014/main" val="20001"/>
                    </a:ext>
                  </a:extLst>
                </a:gridCol>
                <a:gridCol w="1905350">
                  <a:extLst>
                    <a:ext uri="{9D8B030D-6E8A-4147-A177-3AD203B41FA5}">
                      <a16:colId xmlns:a16="http://schemas.microsoft.com/office/drawing/2014/main" val="20002"/>
                    </a:ext>
                  </a:extLst>
                </a:gridCol>
              </a:tblGrid>
              <a:tr h="341325">
                <a:tc>
                  <a:txBody>
                    <a:bodyPr/>
                    <a:lstStyle/>
                    <a:p>
                      <a:pPr marL="0" marR="0" lvl="0" indent="0" algn="l" rtl="0">
                        <a:lnSpc>
                          <a:spcPct val="107000"/>
                        </a:lnSpc>
                        <a:spcBef>
                          <a:spcPts val="0"/>
                        </a:spcBef>
                        <a:spcAft>
                          <a:spcPts val="0"/>
                        </a:spcAft>
                        <a:buNone/>
                      </a:pPr>
                      <a:endParaRPr sz="14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400" u="none" strike="noStrike" cap="none"/>
                        <a:t>Predicted Negative (0)</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400" u="none" strike="noStrike" cap="none"/>
                        <a:t>Predicted Positive (1)</a:t>
                      </a:r>
                      <a:endParaRPr sz="14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0"/>
                  </a:ext>
                </a:extLst>
              </a:tr>
              <a:tr h="386825">
                <a:tc>
                  <a:txBody>
                    <a:bodyPr/>
                    <a:lstStyle/>
                    <a:p>
                      <a:pPr marL="0" marR="0" lvl="0" indent="0" algn="l" rtl="0">
                        <a:lnSpc>
                          <a:spcPct val="107000"/>
                        </a:lnSpc>
                        <a:spcBef>
                          <a:spcPts val="0"/>
                        </a:spcBef>
                        <a:spcAft>
                          <a:spcPts val="0"/>
                        </a:spcAft>
                        <a:buNone/>
                      </a:pPr>
                      <a:r>
                        <a:rPr lang="en-IN" sz="1400" u="none" strike="noStrike" cap="none"/>
                        <a:t>Actual Negative (0)</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29</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9</a:t>
                      </a:r>
                      <a:endParaRPr sz="14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1"/>
                  </a:ext>
                </a:extLst>
              </a:tr>
              <a:tr h="327225">
                <a:tc>
                  <a:txBody>
                    <a:bodyPr/>
                    <a:lstStyle/>
                    <a:p>
                      <a:pPr marL="0" marR="0" lvl="0" indent="0" algn="l" rtl="0">
                        <a:lnSpc>
                          <a:spcPct val="107000"/>
                        </a:lnSpc>
                        <a:spcBef>
                          <a:spcPts val="0"/>
                        </a:spcBef>
                        <a:spcAft>
                          <a:spcPts val="0"/>
                        </a:spcAft>
                        <a:buNone/>
                      </a:pPr>
                      <a:r>
                        <a:rPr lang="en-IN" sz="1400" u="none" strike="noStrike" cap="none"/>
                        <a:t>Actual Positive (1)</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6</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20</a:t>
                      </a:r>
                      <a:endParaRPr sz="14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2"/>
                  </a:ext>
                </a:extLst>
              </a:tr>
            </a:tbl>
          </a:graphicData>
        </a:graphic>
      </p:graphicFrame>
      <p:sp>
        <p:nvSpPr>
          <p:cNvPr id="382" name="Google Shape;382;p12"/>
          <p:cNvSpPr txBox="1">
            <a:spLocks noGrp="1"/>
          </p:cNvSpPr>
          <p:nvPr>
            <p:ph type="title"/>
          </p:nvPr>
        </p:nvSpPr>
        <p:spPr>
          <a:xfrm>
            <a:off x="1143000" y="446418"/>
            <a:ext cx="9906000" cy="6593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2400"/>
              <a:buFont typeface="Corbel"/>
              <a:buNone/>
            </a:pPr>
            <a:r>
              <a:rPr lang="en-IN" sz="2400"/>
              <a:t>SUMMARY OF CLASSIFICATION TREE, BAGGING, BOOSTING, RANDOM FOREST 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13"/>
          <p:cNvSpPr txBox="1">
            <a:spLocks noGrp="1"/>
          </p:cNvSpPr>
          <p:nvPr>
            <p:ph type="title"/>
          </p:nvPr>
        </p:nvSpPr>
        <p:spPr>
          <a:xfrm>
            <a:off x="1044388" y="411604"/>
            <a:ext cx="10103224" cy="52690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000"/>
              <a:buFont typeface="Corbel"/>
              <a:buNone/>
            </a:pPr>
            <a:r>
              <a:rPr lang="en-IN" sz="3000"/>
              <a:t>BAGGING MODEL</a:t>
            </a:r>
            <a:endParaRPr sz="3000"/>
          </a:p>
        </p:txBody>
      </p:sp>
      <p:sp>
        <p:nvSpPr>
          <p:cNvPr id="389" name="Google Shape;389;p13"/>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13</a:t>
            </a:fld>
            <a:endParaRPr/>
          </a:p>
        </p:txBody>
      </p:sp>
      <p:sp>
        <p:nvSpPr>
          <p:cNvPr id="390" name="Google Shape;390;p13"/>
          <p:cNvSpPr txBox="1"/>
          <p:nvPr/>
        </p:nvSpPr>
        <p:spPr>
          <a:xfrm>
            <a:off x="664812" y="1227503"/>
            <a:ext cx="10993344" cy="12618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Bagging, short for bootstrap aggregating, is ensemble learning method that combines multiple models to improve the accuracy and stability of the predictions. The basic idea is to generate multiple bootstrap samples of the training data, and then train a separate model on each sample.</a:t>
            </a:r>
            <a:endParaRPr/>
          </a:p>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for the training data of bagging model is shown below:</a:t>
            </a:r>
            <a:endParaRPr/>
          </a:p>
        </p:txBody>
      </p:sp>
      <p:sp>
        <p:nvSpPr>
          <p:cNvPr id="391" name="Google Shape;391;p13"/>
          <p:cNvSpPr txBox="1"/>
          <p:nvPr/>
        </p:nvSpPr>
        <p:spPr>
          <a:xfrm>
            <a:off x="769569" y="3444049"/>
            <a:ext cx="1156070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model's accuracy is 92.55%, with a specificity of 88.89% and a sensitivity of 95.92%.</a:t>
            </a:r>
            <a:endParaRPr sz="1900">
              <a:solidFill>
                <a:schemeClr val="lt1"/>
              </a:solidFill>
              <a:latin typeface="Calibri"/>
              <a:ea typeface="Calibri"/>
              <a:cs typeface="Calibri"/>
              <a:sym typeface="Calibri"/>
            </a:endParaRPr>
          </a:p>
        </p:txBody>
      </p:sp>
      <p:sp>
        <p:nvSpPr>
          <p:cNvPr id="392" name="Google Shape;392;p13"/>
          <p:cNvSpPr txBox="1"/>
          <p:nvPr/>
        </p:nvSpPr>
        <p:spPr>
          <a:xfrm>
            <a:off x="770021" y="4096911"/>
            <a:ext cx="8720829" cy="3847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for the validation data of bagging model is shown below</a:t>
            </a:r>
            <a:endParaRPr sz="1900">
              <a:solidFill>
                <a:schemeClr val="lt1"/>
              </a:solidFill>
              <a:latin typeface="Calibri"/>
              <a:ea typeface="Calibri"/>
              <a:cs typeface="Calibri"/>
              <a:sym typeface="Calibri"/>
            </a:endParaRPr>
          </a:p>
        </p:txBody>
      </p:sp>
      <p:sp>
        <p:nvSpPr>
          <p:cNvPr id="393" name="Google Shape;393;p13"/>
          <p:cNvSpPr txBox="1"/>
          <p:nvPr/>
        </p:nvSpPr>
        <p:spPr>
          <a:xfrm>
            <a:off x="769569" y="5506708"/>
            <a:ext cx="8538554" cy="3847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model's accuracy is 76.56%, with a specificity of 68.97% and a sensitivity of 80%.</a:t>
            </a:r>
            <a:endParaRPr sz="1900">
              <a:solidFill>
                <a:schemeClr val="lt1"/>
              </a:solidFill>
              <a:latin typeface="Calibri"/>
              <a:ea typeface="Calibri"/>
              <a:cs typeface="Calibri"/>
              <a:sym typeface="Calibri"/>
            </a:endParaRPr>
          </a:p>
        </p:txBody>
      </p:sp>
      <p:graphicFrame>
        <p:nvGraphicFramePr>
          <p:cNvPr id="394" name="Google Shape;394;p13"/>
          <p:cNvGraphicFramePr/>
          <p:nvPr/>
        </p:nvGraphicFramePr>
        <p:xfrm>
          <a:off x="898358" y="2645139"/>
          <a:ext cx="3000000" cy="3000000"/>
        </p:xfrm>
        <a:graphic>
          <a:graphicData uri="http://schemas.openxmlformats.org/drawingml/2006/table">
            <a:tbl>
              <a:tblPr firstRow="1" firstCol="1" bandRow="1">
                <a:noFill/>
                <a:tableStyleId>{00B98BEA-E8A7-45A9-95FE-83753309ED35}</a:tableStyleId>
              </a:tblPr>
              <a:tblGrid>
                <a:gridCol w="1775525">
                  <a:extLst>
                    <a:ext uri="{9D8B030D-6E8A-4147-A177-3AD203B41FA5}">
                      <a16:colId xmlns:a16="http://schemas.microsoft.com/office/drawing/2014/main" val="20000"/>
                    </a:ext>
                  </a:extLst>
                </a:gridCol>
                <a:gridCol w="1775525">
                  <a:extLst>
                    <a:ext uri="{9D8B030D-6E8A-4147-A177-3AD203B41FA5}">
                      <a16:colId xmlns:a16="http://schemas.microsoft.com/office/drawing/2014/main" val="20001"/>
                    </a:ext>
                  </a:extLst>
                </a:gridCol>
                <a:gridCol w="1775525">
                  <a:extLst>
                    <a:ext uri="{9D8B030D-6E8A-4147-A177-3AD203B41FA5}">
                      <a16:colId xmlns:a16="http://schemas.microsoft.com/office/drawing/2014/main" val="20002"/>
                    </a:ext>
                  </a:extLst>
                </a:gridCol>
              </a:tblGrid>
              <a:tr h="214000">
                <a:tc>
                  <a:txBody>
                    <a:bodyPr/>
                    <a:lstStyle/>
                    <a:p>
                      <a:pPr marL="0" marR="0" lvl="0" indent="0" algn="l" rtl="0">
                        <a:lnSpc>
                          <a:spcPct val="107000"/>
                        </a:lnSpc>
                        <a:spcBef>
                          <a:spcPts val="0"/>
                        </a:spcBef>
                        <a:spcAft>
                          <a:spcPts val="0"/>
                        </a:spcAft>
                        <a:buNone/>
                      </a:pPr>
                      <a:endParaRPr sz="14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400" u="none" strike="noStrike" cap="none"/>
                        <a:t>Predicted Negative (0)</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400" u="none" strike="noStrike" cap="none"/>
                        <a:t>Predicted Positive (1)</a:t>
                      </a:r>
                      <a:endParaRPr sz="14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0"/>
                  </a:ext>
                </a:extLst>
              </a:tr>
              <a:tr h="242550">
                <a:tc>
                  <a:txBody>
                    <a:bodyPr/>
                    <a:lstStyle/>
                    <a:p>
                      <a:pPr marL="0" marR="0" lvl="0" indent="0" algn="l" rtl="0">
                        <a:lnSpc>
                          <a:spcPct val="107000"/>
                        </a:lnSpc>
                        <a:spcBef>
                          <a:spcPts val="0"/>
                        </a:spcBef>
                        <a:spcAft>
                          <a:spcPts val="0"/>
                        </a:spcAft>
                        <a:buNone/>
                      </a:pPr>
                      <a:r>
                        <a:rPr lang="en-IN" sz="1400" u="none" strike="noStrike" cap="none"/>
                        <a:t>Actual Negative (0)</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47</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5</a:t>
                      </a:r>
                      <a:endParaRPr sz="14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1"/>
                  </a:ext>
                </a:extLst>
              </a:tr>
              <a:tr h="205175">
                <a:tc>
                  <a:txBody>
                    <a:bodyPr/>
                    <a:lstStyle/>
                    <a:p>
                      <a:pPr marL="0" marR="0" lvl="0" indent="0" algn="l" rtl="0">
                        <a:lnSpc>
                          <a:spcPct val="107000"/>
                        </a:lnSpc>
                        <a:spcBef>
                          <a:spcPts val="0"/>
                        </a:spcBef>
                        <a:spcAft>
                          <a:spcPts val="0"/>
                        </a:spcAft>
                        <a:buNone/>
                      </a:pPr>
                      <a:r>
                        <a:rPr lang="en-IN" sz="1400" u="none" strike="noStrike" cap="none"/>
                        <a:t>Actual Positive (1)</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2</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40</a:t>
                      </a:r>
                      <a:endParaRPr sz="14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2"/>
                  </a:ext>
                </a:extLst>
              </a:tr>
            </a:tbl>
          </a:graphicData>
        </a:graphic>
      </p:graphicFrame>
      <p:graphicFrame>
        <p:nvGraphicFramePr>
          <p:cNvPr id="395" name="Google Shape;395;p13"/>
          <p:cNvGraphicFramePr/>
          <p:nvPr/>
        </p:nvGraphicFramePr>
        <p:xfrm>
          <a:off x="898358" y="4613997"/>
          <a:ext cx="3000000" cy="3000000"/>
        </p:xfrm>
        <a:graphic>
          <a:graphicData uri="http://schemas.openxmlformats.org/drawingml/2006/table">
            <a:tbl>
              <a:tblPr firstRow="1" firstCol="1" bandRow="1">
                <a:noFill/>
                <a:tableStyleId>{00B98BEA-E8A7-45A9-95FE-83753309ED35}</a:tableStyleId>
              </a:tblPr>
              <a:tblGrid>
                <a:gridCol w="1775525">
                  <a:extLst>
                    <a:ext uri="{9D8B030D-6E8A-4147-A177-3AD203B41FA5}">
                      <a16:colId xmlns:a16="http://schemas.microsoft.com/office/drawing/2014/main" val="20000"/>
                    </a:ext>
                  </a:extLst>
                </a:gridCol>
                <a:gridCol w="1775525">
                  <a:extLst>
                    <a:ext uri="{9D8B030D-6E8A-4147-A177-3AD203B41FA5}">
                      <a16:colId xmlns:a16="http://schemas.microsoft.com/office/drawing/2014/main" val="20001"/>
                    </a:ext>
                  </a:extLst>
                </a:gridCol>
                <a:gridCol w="1775525">
                  <a:extLst>
                    <a:ext uri="{9D8B030D-6E8A-4147-A177-3AD203B41FA5}">
                      <a16:colId xmlns:a16="http://schemas.microsoft.com/office/drawing/2014/main" val="20002"/>
                    </a:ext>
                  </a:extLst>
                </a:gridCol>
              </a:tblGrid>
              <a:tr h="245200">
                <a:tc>
                  <a:txBody>
                    <a:bodyPr/>
                    <a:lstStyle/>
                    <a:p>
                      <a:pPr marL="0" marR="0" lvl="0" indent="0" algn="l" rtl="0">
                        <a:lnSpc>
                          <a:spcPct val="107000"/>
                        </a:lnSpc>
                        <a:spcBef>
                          <a:spcPts val="0"/>
                        </a:spcBef>
                        <a:spcAft>
                          <a:spcPts val="0"/>
                        </a:spcAft>
                        <a:buNone/>
                      </a:pPr>
                      <a:endParaRPr sz="14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400" u="none" strike="noStrike" cap="none"/>
                        <a:t>Predicted Negative (0)</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400" u="none" strike="noStrike" cap="none"/>
                        <a:t>Predicted Positive (1)</a:t>
                      </a:r>
                      <a:endParaRPr sz="14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0"/>
                  </a:ext>
                </a:extLst>
              </a:tr>
              <a:tr h="277900">
                <a:tc>
                  <a:txBody>
                    <a:bodyPr/>
                    <a:lstStyle/>
                    <a:p>
                      <a:pPr marL="0" marR="0" lvl="0" indent="0" algn="l" rtl="0">
                        <a:lnSpc>
                          <a:spcPct val="107000"/>
                        </a:lnSpc>
                        <a:spcBef>
                          <a:spcPts val="0"/>
                        </a:spcBef>
                        <a:spcAft>
                          <a:spcPts val="0"/>
                        </a:spcAft>
                        <a:buNone/>
                      </a:pPr>
                      <a:r>
                        <a:rPr lang="en-IN" sz="1400" u="none" strike="noStrike" cap="none"/>
                        <a:t>Actual Negative (0)</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28</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9</a:t>
                      </a:r>
                      <a:endParaRPr sz="14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1"/>
                  </a:ext>
                </a:extLst>
              </a:tr>
              <a:tr h="235075">
                <a:tc>
                  <a:txBody>
                    <a:bodyPr/>
                    <a:lstStyle/>
                    <a:p>
                      <a:pPr marL="0" marR="0" lvl="0" indent="0" algn="l" rtl="0">
                        <a:lnSpc>
                          <a:spcPct val="107000"/>
                        </a:lnSpc>
                        <a:spcBef>
                          <a:spcPts val="0"/>
                        </a:spcBef>
                        <a:spcAft>
                          <a:spcPts val="0"/>
                        </a:spcAft>
                        <a:buNone/>
                      </a:pPr>
                      <a:r>
                        <a:rPr lang="en-IN" sz="1400" u="none" strike="noStrike" cap="none"/>
                        <a:t>Actual Positive (1)</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7</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20</a:t>
                      </a:r>
                      <a:endParaRPr sz="14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14"/>
          <p:cNvSpPr txBox="1">
            <a:spLocks noGrp="1"/>
          </p:cNvSpPr>
          <p:nvPr>
            <p:ph type="title"/>
          </p:nvPr>
        </p:nvSpPr>
        <p:spPr>
          <a:xfrm>
            <a:off x="1044388" y="411604"/>
            <a:ext cx="10103224" cy="52690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000"/>
              <a:buFont typeface="Corbel"/>
              <a:buNone/>
            </a:pPr>
            <a:r>
              <a:rPr lang="en-IN" sz="3000"/>
              <a:t>BOOSTING MODEL</a:t>
            </a:r>
            <a:endParaRPr sz="3000"/>
          </a:p>
        </p:txBody>
      </p:sp>
      <p:sp>
        <p:nvSpPr>
          <p:cNvPr id="402" name="Google Shape;402;p14"/>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14</a:t>
            </a:fld>
            <a:endParaRPr/>
          </a:p>
        </p:txBody>
      </p:sp>
      <p:sp>
        <p:nvSpPr>
          <p:cNvPr id="403" name="Google Shape;403;p14"/>
          <p:cNvSpPr txBox="1"/>
          <p:nvPr/>
        </p:nvSpPr>
        <p:spPr>
          <a:xfrm>
            <a:off x="769569" y="1020324"/>
            <a:ext cx="10993344" cy="12618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Boosting is ensemble learning method that combines multiple models to improve the accuracy of the predictions. The basic idea is to train multiple weak models sequentially, and each model is trained on the residuals of the previous model.</a:t>
            </a:r>
            <a:endParaRPr/>
          </a:p>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for the training data of boosting model is shown below:</a:t>
            </a:r>
            <a:endParaRPr/>
          </a:p>
        </p:txBody>
      </p:sp>
      <p:sp>
        <p:nvSpPr>
          <p:cNvPr id="404" name="Google Shape;404;p14"/>
          <p:cNvSpPr txBox="1"/>
          <p:nvPr/>
        </p:nvSpPr>
        <p:spPr>
          <a:xfrm>
            <a:off x="769569" y="3335107"/>
            <a:ext cx="1108430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model's accuracy is 92.55%, with a specificity of 91.11% and a sensitivity of 93.88%.</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IN" sz="1800">
                <a:solidFill>
                  <a:schemeClr val="lt1"/>
                </a:solidFill>
                <a:latin typeface="Calibri"/>
                <a:ea typeface="Calibri"/>
                <a:cs typeface="Calibri"/>
                <a:sym typeface="Calibri"/>
              </a:rPr>
              <a:t>The confusion matrix for the validation data of boosting model is shown below</a:t>
            </a:r>
            <a:endParaRPr/>
          </a:p>
        </p:txBody>
      </p:sp>
      <p:sp>
        <p:nvSpPr>
          <p:cNvPr id="405" name="Google Shape;405;p14"/>
          <p:cNvSpPr txBox="1"/>
          <p:nvPr/>
        </p:nvSpPr>
        <p:spPr>
          <a:xfrm>
            <a:off x="769569" y="5352928"/>
            <a:ext cx="11558516" cy="9694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model's accuracy is 73.43%, with a specificity of 68.97% and a sensitivity of 77.14%.</a:t>
            </a:r>
            <a:endParaRPr/>
          </a:p>
          <a:p>
            <a:pPr marL="0" marR="0" lvl="0" indent="0" algn="l" rtl="0">
              <a:spcBef>
                <a:spcPts val="0"/>
              </a:spcBef>
              <a:spcAft>
                <a:spcPts val="0"/>
              </a:spcAft>
              <a:buNone/>
            </a:pPr>
            <a:r>
              <a:rPr lang="en-IN" sz="1900">
                <a:solidFill>
                  <a:schemeClr val="lt1"/>
                </a:solidFill>
                <a:latin typeface="Calibri"/>
                <a:ea typeface="Calibri"/>
                <a:cs typeface="Calibri"/>
                <a:sym typeface="Calibri"/>
              </a:rPr>
              <a:t>The examination shows that out of all the models developed, the random forest model has emerged as the top performer. When used on the validation data, this model shows the highest accuracy, reaching 76.56%.</a:t>
            </a:r>
            <a:endParaRPr/>
          </a:p>
        </p:txBody>
      </p:sp>
      <p:graphicFrame>
        <p:nvGraphicFramePr>
          <p:cNvPr id="406" name="Google Shape;406;p14"/>
          <p:cNvGraphicFramePr/>
          <p:nvPr/>
        </p:nvGraphicFramePr>
        <p:xfrm>
          <a:off x="898358" y="2481513"/>
          <a:ext cx="3000000" cy="3000000"/>
        </p:xfrm>
        <a:graphic>
          <a:graphicData uri="http://schemas.openxmlformats.org/drawingml/2006/table">
            <a:tbl>
              <a:tblPr firstRow="1" firstCol="1" bandRow="1">
                <a:noFill/>
                <a:tableStyleId>{00B98BEA-E8A7-45A9-95FE-83753309ED35}</a:tableStyleId>
              </a:tblPr>
              <a:tblGrid>
                <a:gridCol w="1810700">
                  <a:extLst>
                    <a:ext uri="{9D8B030D-6E8A-4147-A177-3AD203B41FA5}">
                      <a16:colId xmlns:a16="http://schemas.microsoft.com/office/drawing/2014/main" val="20000"/>
                    </a:ext>
                  </a:extLst>
                </a:gridCol>
                <a:gridCol w="1810700">
                  <a:extLst>
                    <a:ext uri="{9D8B030D-6E8A-4147-A177-3AD203B41FA5}">
                      <a16:colId xmlns:a16="http://schemas.microsoft.com/office/drawing/2014/main" val="20001"/>
                    </a:ext>
                  </a:extLst>
                </a:gridCol>
                <a:gridCol w="1810700">
                  <a:extLst>
                    <a:ext uri="{9D8B030D-6E8A-4147-A177-3AD203B41FA5}">
                      <a16:colId xmlns:a16="http://schemas.microsoft.com/office/drawing/2014/main" val="20002"/>
                    </a:ext>
                  </a:extLst>
                </a:gridCol>
              </a:tblGrid>
              <a:tr h="227300">
                <a:tc>
                  <a:txBody>
                    <a:bodyPr/>
                    <a:lstStyle/>
                    <a:p>
                      <a:pPr marL="0" marR="0" lvl="0" indent="0" algn="l" rtl="0">
                        <a:lnSpc>
                          <a:spcPct val="107000"/>
                        </a:lnSpc>
                        <a:spcBef>
                          <a:spcPts val="0"/>
                        </a:spcBef>
                        <a:spcAft>
                          <a:spcPts val="0"/>
                        </a:spcAft>
                        <a:buNone/>
                      </a:pPr>
                      <a:endParaRPr sz="14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400" u="none" strike="noStrike" cap="none"/>
                        <a:t>Predicted Negative (0)</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400" u="none" strike="noStrike" cap="none"/>
                        <a:t>Predicted Positive (1)</a:t>
                      </a:r>
                      <a:endParaRPr sz="14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0"/>
                  </a:ext>
                </a:extLst>
              </a:tr>
              <a:tr h="257600">
                <a:tc>
                  <a:txBody>
                    <a:bodyPr/>
                    <a:lstStyle/>
                    <a:p>
                      <a:pPr marL="0" marR="0" lvl="0" indent="0" algn="l" rtl="0">
                        <a:lnSpc>
                          <a:spcPct val="107000"/>
                        </a:lnSpc>
                        <a:spcBef>
                          <a:spcPts val="0"/>
                        </a:spcBef>
                        <a:spcAft>
                          <a:spcPts val="0"/>
                        </a:spcAft>
                        <a:buNone/>
                      </a:pPr>
                      <a:r>
                        <a:rPr lang="en-IN" sz="1400" u="none" strike="noStrike" cap="none"/>
                        <a:t>Actual Negative (0)</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46</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4</a:t>
                      </a:r>
                      <a:endParaRPr sz="14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1"/>
                  </a:ext>
                </a:extLst>
              </a:tr>
              <a:tr h="217900">
                <a:tc>
                  <a:txBody>
                    <a:bodyPr/>
                    <a:lstStyle/>
                    <a:p>
                      <a:pPr marL="0" marR="0" lvl="0" indent="0" algn="l" rtl="0">
                        <a:lnSpc>
                          <a:spcPct val="107000"/>
                        </a:lnSpc>
                        <a:spcBef>
                          <a:spcPts val="0"/>
                        </a:spcBef>
                        <a:spcAft>
                          <a:spcPts val="0"/>
                        </a:spcAft>
                        <a:buNone/>
                      </a:pPr>
                      <a:r>
                        <a:rPr lang="en-IN" sz="1400" u="none" strike="noStrike" cap="none"/>
                        <a:t>Actual Positive (1)</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3</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41</a:t>
                      </a:r>
                      <a:endParaRPr sz="14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2"/>
                  </a:ext>
                </a:extLst>
              </a:tr>
            </a:tbl>
          </a:graphicData>
        </a:graphic>
      </p:graphicFrame>
      <p:graphicFrame>
        <p:nvGraphicFramePr>
          <p:cNvPr id="407" name="Google Shape;407;p14"/>
          <p:cNvGraphicFramePr/>
          <p:nvPr/>
        </p:nvGraphicFramePr>
        <p:xfrm>
          <a:off x="898358" y="4528866"/>
          <a:ext cx="3000000" cy="3000000"/>
        </p:xfrm>
        <a:graphic>
          <a:graphicData uri="http://schemas.openxmlformats.org/drawingml/2006/table">
            <a:tbl>
              <a:tblPr firstRow="1" firstCol="1" bandRow="1">
                <a:noFill/>
                <a:tableStyleId>{00B98BEA-E8A7-45A9-95FE-83753309ED35}</a:tableStyleId>
              </a:tblPr>
              <a:tblGrid>
                <a:gridCol w="1810700">
                  <a:extLst>
                    <a:ext uri="{9D8B030D-6E8A-4147-A177-3AD203B41FA5}">
                      <a16:colId xmlns:a16="http://schemas.microsoft.com/office/drawing/2014/main" val="20000"/>
                    </a:ext>
                  </a:extLst>
                </a:gridCol>
                <a:gridCol w="1810700">
                  <a:extLst>
                    <a:ext uri="{9D8B030D-6E8A-4147-A177-3AD203B41FA5}">
                      <a16:colId xmlns:a16="http://schemas.microsoft.com/office/drawing/2014/main" val="20001"/>
                    </a:ext>
                  </a:extLst>
                </a:gridCol>
                <a:gridCol w="1810700">
                  <a:extLst>
                    <a:ext uri="{9D8B030D-6E8A-4147-A177-3AD203B41FA5}">
                      <a16:colId xmlns:a16="http://schemas.microsoft.com/office/drawing/2014/main" val="20002"/>
                    </a:ext>
                  </a:extLst>
                </a:gridCol>
              </a:tblGrid>
              <a:tr h="237175">
                <a:tc>
                  <a:txBody>
                    <a:bodyPr/>
                    <a:lstStyle/>
                    <a:p>
                      <a:pPr marL="0" marR="0" lvl="0" indent="0" algn="l" rtl="0">
                        <a:lnSpc>
                          <a:spcPct val="107000"/>
                        </a:lnSpc>
                        <a:spcBef>
                          <a:spcPts val="0"/>
                        </a:spcBef>
                        <a:spcAft>
                          <a:spcPts val="0"/>
                        </a:spcAft>
                        <a:buNone/>
                      </a:pPr>
                      <a:endParaRPr sz="14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400" u="none" strike="noStrike" cap="none"/>
                        <a:t>Predicted Negative (0)</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400" u="none" strike="noStrike" cap="none"/>
                        <a:t>Predicted Positive (1)</a:t>
                      </a:r>
                      <a:endParaRPr sz="14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0"/>
                  </a:ext>
                </a:extLst>
              </a:tr>
              <a:tr h="268800">
                <a:tc>
                  <a:txBody>
                    <a:bodyPr/>
                    <a:lstStyle/>
                    <a:p>
                      <a:pPr marL="0" marR="0" lvl="0" indent="0" algn="l" rtl="0">
                        <a:lnSpc>
                          <a:spcPct val="107000"/>
                        </a:lnSpc>
                        <a:spcBef>
                          <a:spcPts val="0"/>
                        </a:spcBef>
                        <a:spcAft>
                          <a:spcPts val="0"/>
                        </a:spcAft>
                        <a:buNone/>
                      </a:pPr>
                      <a:r>
                        <a:rPr lang="en-IN" sz="1400" u="none" strike="noStrike" cap="none"/>
                        <a:t>Actual Negative (0)</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27</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9</a:t>
                      </a:r>
                      <a:endParaRPr sz="14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1"/>
                  </a:ext>
                </a:extLst>
              </a:tr>
              <a:tr h="227375">
                <a:tc>
                  <a:txBody>
                    <a:bodyPr/>
                    <a:lstStyle/>
                    <a:p>
                      <a:pPr marL="0" marR="0" lvl="0" indent="0" algn="l" rtl="0">
                        <a:lnSpc>
                          <a:spcPct val="107000"/>
                        </a:lnSpc>
                        <a:spcBef>
                          <a:spcPts val="0"/>
                        </a:spcBef>
                        <a:spcAft>
                          <a:spcPts val="0"/>
                        </a:spcAft>
                        <a:buNone/>
                      </a:pPr>
                      <a:r>
                        <a:rPr lang="en-IN" sz="1400" u="none" strike="noStrike" cap="none"/>
                        <a:t>Actual Positive (1)</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8</a:t>
                      </a:r>
                      <a:endParaRPr sz="14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400" u="none" strike="noStrike" cap="none"/>
                        <a:t>20</a:t>
                      </a:r>
                      <a:endParaRPr sz="14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15"/>
          <p:cNvSpPr txBox="1">
            <a:spLocks noGrp="1"/>
          </p:cNvSpPr>
          <p:nvPr>
            <p:ph type="title"/>
          </p:nvPr>
        </p:nvSpPr>
        <p:spPr>
          <a:xfrm>
            <a:off x="1143000" y="446418"/>
            <a:ext cx="9906000" cy="6593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600"/>
              <a:buFont typeface="Corbel"/>
              <a:buNone/>
            </a:pPr>
            <a:r>
              <a:rPr lang="en-IN" sz="3600"/>
              <a:t>COMPARISON OF LR, NN AND TREE METHODS</a:t>
            </a:r>
            <a:endParaRPr sz="3600"/>
          </a:p>
        </p:txBody>
      </p:sp>
      <p:sp>
        <p:nvSpPr>
          <p:cNvPr id="414" name="Google Shape;414;p15"/>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15</a:t>
            </a:fld>
            <a:endParaRPr/>
          </a:p>
        </p:txBody>
      </p:sp>
      <p:graphicFrame>
        <p:nvGraphicFramePr>
          <p:cNvPr id="415" name="Google Shape;415;p15"/>
          <p:cNvGraphicFramePr/>
          <p:nvPr/>
        </p:nvGraphicFramePr>
        <p:xfrm>
          <a:off x="1143000" y="1253619"/>
          <a:ext cx="3000000" cy="3000000"/>
        </p:xfrm>
        <a:graphic>
          <a:graphicData uri="http://schemas.openxmlformats.org/drawingml/2006/table">
            <a:tbl>
              <a:tblPr firstRow="1" firstCol="1" bandRow="1">
                <a:noFill/>
                <a:tableStyleId>{00B98BEA-E8A7-45A9-95FE-83753309ED35}</a:tableStyleId>
              </a:tblPr>
              <a:tblGrid>
                <a:gridCol w="2298750">
                  <a:extLst>
                    <a:ext uri="{9D8B030D-6E8A-4147-A177-3AD203B41FA5}">
                      <a16:colId xmlns:a16="http://schemas.microsoft.com/office/drawing/2014/main" val="20000"/>
                    </a:ext>
                  </a:extLst>
                </a:gridCol>
                <a:gridCol w="5295850">
                  <a:extLst>
                    <a:ext uri="{9D8B030D-6E8A-4147-A177-3AD203B41FA5}">
                      <a16:colId xmlns:a16="http://schemas.microsoft.com/office/drawing/2014/main" val="20001"/>
                    </a:ext>
                  </a:extLst>
                </a:gridCol>
                <a:gridCol w="2733050">
                  <a:extLst>
                    <a:ext uri="{9D8B030D-6E8A-4147-A177-3AD203B41FA5}">
                      <a16:colId xmlns:a16="http://schemas.microsoft.com/office/drawing/2014/main" val="20002"/>
                    </a:ext>
                  </a:extLst>
                </a:gridCol>
              </a:tblGrid>
              <a:tr h="885725">
                <a:tc>
                  <a:txBody>
                    <a:bodyPr/>
                    <a:lstStyle/>
                    <a:p>
                      <a:pPr marL="0" marR="0" lvl="0" indent="0" algn="l" rtl="0">
                        <a:lnSpc>
                          <a:spcPct val="200000"/>
                        </a:lnSpc>
                        <a:spcBef>
                          <a:spcPts val="0"/>
                        </a:spcBef>
                        <a:spcAft>
                          <a:spcPts val="0"/>
                        </a:spcAft>
                        <a:buNone/>
                      </a:pPr>
                      <a:r>
                        <a:rPr lang="en-IN" sz="1400" u="none" strike="noStrike" cap="none"/>
                        <a:t>Model Name</a:t>
                      </a:r>
                      <a:endParaRPr sz="1400" u="none" strike="noStrike" cap="none">
                        <a:latin typeface="Calibri"/>
                        <a:ea typeface="Calibri"/>
                        <a:cs typeface="Calibri"/>
                        <a:sym typeface="Calibri"/>
                      </a:endParaRPr>
                    </a:p>
                  </a:txBody>
                  <a:tcPr marL="21475" marR="21475" marT="0" marB="0"/>
                </a:tc>
                <a:tc>
                  <a:txBody>
                    <a:bodyPr/>
                    <a:lstStyle/>
                    <a:p>
                      <a:pPr marL="0" marR="0" lvl="0" indent="0" algn="l" rtl="0">
                        <a:lnSpc>
                          <a:spcPct val="200000"/>
                        </a:lnSpc>
                        <a:spcBef>
                          <a:spcPts val="0"/>
                        </a:spcBef>
                        <a:spcAft>
                          <a:spcPts val="0"/>
                        </a:spcAft>
                        <a:buNone/>
                      </a:pPr>
                      <a:r>
                        <a:rPr lang="en-IN" sz="1400" u="none" strike="noStrike" cap="none"/>
                        <a:t>Model Description</a:t>
                      </a:r>
                      <a:endParaRPr sz="1400" u="none" strike="noStrike" cap="none">
                        <a:latin typeface="Calibri"/>
                        <a:ea typeface="Calibri"/>
                        <a:cs typeface="Calibri"/>
                        <a:sym typeface="Calibri"/>
                      </a:endParaRPr>
                    </a:p>
                  </a:txBody>
                  <a:tcPr marL="21475" marR="21475" marT="0" marB="0"/>
                </a:tc>
                <a:tc>
                  <a:txBody>
                    <a:bodyPr/>
                    <a:lstStyle/>
                    <a:p>
                      <a:pPr marL="0" marR="0" lvl="0" indent="0" algn="l" rtl="0">
                        <a:lnSpc>
                          <a:spcPct val="200000"/>
                        </a:lnSpc>
                        <a:spcBef>
                          <a:spcPts val="0"/>
                        </a:spcBef>
                        <a:spcAft>
                          <a:spcPts val="0"/>
                        </a:spcAft>
                        <a:buNone/>
                      </a:pPr>
                      <a:r>
                        <a:rPr lang="en-IN" sz="1400" u="none" strike="noStrike" cap="none"/>
                        <a:t>Validation Accuracy</a:t>
                      </a:r>
                      <a:endParaRPr sz="1400" u="none" strike="noStrike" cap="none">
                        <a:latin typeface="Calibri"/>
                        <a:ea typeface="Calibri"/>
                        <a:cs typeface="Calibri"/>
                        <a:sym typeface="Calibri"/>
                      </a:endParaRPr>
                    </a:p>
                  </a:txBody>
                  <a:tcPr marL="21475" marR="21475" marT="0" marB="0"/>
                </a:tc>
                <a:extLst>
                  <a:ext uri="{0D108BD9-81ED-4DB2-BD59-A6C34878D82A}">
                    <a16:rowId xmlns:a16="http://schemas.microsoft.com/office/drawing/2014/main" val="10000"/>
                  </a:ext>
                </a:extLst>
              </a:tr>
              <a:tr h="955050">
                <a:tc>
                  <a:txBody>
                    <a:bodyPr/>
                    <a:lstStyle/>
                    <a:p>
                      <a:pPr marL="0" marR="0" lvl="0" indent="0" algn="l" rtl="0">
                        <a:lnSpc>
                          <a:spcPct val="200000"/>
                        </a:lnSpc>
                        <a:spcBef>
                          <a:spcPts val="0"/>
                        </a:spcBef>
                        <a:spcAft>
                          <a:spcPts val="0"/>
                        </a:spcAft>
                        <a:buNone/>
                      </a:pPr>
                      <a:r>
                        <a:rPr lang="en-IN" sz="1400" u="none" strike="noStrike" cap="none"/>
                        <a:t>Logistic Regression Model</a:t>
                      </a:r>
                      <a:endParaRPr sz="1400" u="none" strike="noStrike" cap="none">
                        <a:latin typeface="Calibri"/>
                        <a:ea typeface="Calibri"/>
                        <a:cs typeface="Calibri"/>
                        <a:sym typeface="Calibri"/>
                      </a:endParaRPr>
                    </a:p>
                  </a:txBody>
                  <a:tcPr marL="21475" marR="21475" marT="0" marB="0"/>
                </a:tc>
                <a:tc>
                  <a:txBody>
                    <a:bodyPr/>
                    <a:lstStyle/>
                    <a:p>
                      <a:pPr marL="0" marR="0" lvl="0" indent="0" algn="l" rtl="0">
                        <a:lnSpc>
                          <a:spcPct val="200000"/>
                        </a:lnSpc>
                        <a:spcBef>
                          <a:spcPts val="0"/>
                        </a:spcBef>
                        <a:spcAft>
                          <a:spcPts val="0"/>
                        </a:spcAft>
                        <a:buNone/>
                      </a:pPr>
                      <a:r>
                        <a:rPr lang="en-IN" sz="1400" u="none" strike="noStrike" cap="none"/>
                        <a:t>Model with 5 predictors Economy, Family, Health, Freedom, and Trust (Government Corruption)</a:t>
                      </a:r>
                      <a:endParaRPr sz="1400" u="none" strike="noStrike" cap="none">
                        <a:latin typeface="Calibri"/>
                        <a:ea typeface="Calibri"/>
                        <a:cs typeface="Calibri"/>
                        <a:sym typeface="Calibri"/>
                      </a:endParaRPr>
                    </a:p>
                  </a:txBody>
                  <a:tcPr marL="21475" marR="21475" marT="0" marB="0"/>
                </a:tc>
                <a:tc>
                  <a:txBody>
                    <a:bodyPr/>
                    <a:lstStyle/>
                    <a:p>
                      <a:pPr marL="0" marR="0" lvl="0" indent="0" algn="l" rtl="0">
                        <a:lnSpc>
                          <a:spcPct val="200000"/>
                        </a:lnSpc>
                        <a:spcBef>
                          <a:spcPts val="0"/>
                        </a:spcBef>
                        <a:spcAft>
                          <a:spcPts val="0"/>
                        </a:spcAft>
                        <a:buNone/>
                      </a:pPr>
                      <a:r>
                        <a:rPr lang="en-IN" sz="1400" u="none" strike="noStrike" cap="none"/>
                        <a:t>81.25%</a:t>
                      </a:r>
                      <a:endParaRPr sz="1400" u="none" strike="noStrike" cap="none">
                        <a:latin typeface="Calibri"/>
                        <a:ea typeface="Calibri"/>
                        <a:cs typeface="Calibri"/>
                        <a:sym typeface="Calibri"/>
                      </a:endParaRPr>
                    </a:p>
                  </a:txBody>
                  <a:tcPr marL="21475" marR="21475" marT="0" marB="0"/>
                </a:tc>
                <a:extLst>
                  <a:ext uri="{0D108BD9-81ED-4DB2-BD59-A6C34878D82A}">
                    <a16:rowId xmlns:a16="http://schemas.microsoft.com/office/drawing/2014/main" val="10001"/>
                  </a:ext>
                </a:extLst>
              </a:tr>
              <a:tr h="944875">
                <a:tc>
                  <a:txBody>
                    <a:bodyPr/>
                    <a:lstStyle/>
                    <a:p>
                      <a:pPr marL="0" marR="0" lvl="0" indent="0" algn="l" rtl="0">
                        <a:lnSpc>
                          <a:spcPct val="200000"/>
                        </a:lnSpc>
                        <a:spcBef>
                          <a:spcPts val="0"/>
                        </a:spcBef>
                        <a:spcAft>
                          <a:spcPts val="0"/>
                        </a:spcAft>
                        <a:buNone/>
                      </a:pPr>
                      <a:r>
                        <a:rPr lang="en-IN" sz="1400" u="none" strike="noStrike" cap="none"/>
                        <a:t>Neural network model</a:t>
                      </a:r>
                      <a:endParaRPr sz="1400" u="none" strike="noStrike" cap="none">
                        <a:latin typeface="Calibri"/>
                        <a:ea typeface="Calibri"/>
                        <a:cs typeface="Calibri"/>
                        <a:sym typeface="Calibri"/>
                      </a:endParaRPr>
                    </a:p>
                  </a:txBody>
                  <a:tcPr marL="21475" marR="21475" marT="0" marB="0"/>
                </a:tc>
                <a:tc>
                  <a:txBody>
                    <a:bodyPr/>
                    <a:lstStyle/>
                    <a:p>
                      <a:pPr marL="0" marR="0" lvl="0" indent="0" algn="l" rtl="0">
                        <a:lnSpc>
                          <a:spcPct val="200000"/>
                        </a:lnSpc>
                        <a:spcBef>
                          <a:spcPts val="0"/>
                        </a:spcBef>
                        <a:spcAft>
                          <a:spcPts val="0"/>
                        </a:spcAft>
                        <a:buNone/>
                      </a:pPr>
                      <a:r>
                        <a:rPr lang="en-IN" sz="1400" u="none" strike="noStrike" cap="none"/>
                        <a:t>Model with 1 hidden and 10 neurons having of Economy(GDP per Capita), Family, and Freedom.</a:t>
                      </a:r>
                      <a:endParaRPr sz="1400" u="none" strike="noStrike" cap="none">
                        <a:latin typeface="Calibri"/>
                        <a:ea typeface="Calibri"/>
                        <a:cs typeface="Calibri"/>
                        <a:sym typeface="Calibri"/>
                      </a:endParaRPr>
                    </a:p>
                  </a:txBody>
                  <a:tcPr marL="21475" marR="21475" marT="0" marB="0"/>
                </a:tc>
                <a:tc>
                  <a:txBody>
                    <a:bodyPr/>
                    <a:lstStyle/>
                    <a:p>
                      <a:pPr marL="0" marR="0" lvl="0" indent="0" algn="l" rtl="0">
                        <a:lnSpc>
                          <a:spcPct val="200000"/>
                        </a:lnSpc>
                        <a:spcBef>
                          <a:spcPts val="0"/>
                        </a:spcBef>
                        <a:spcAft>
                          <a:spcPts val="0"/>
                        </a:spcAft>
                        <a:buNone/>
                      </a:pPr>
                      <a:r>
                        <a:rPr lang="en-IN" sz="1400" u="none" strike="noStrike" cap="none"/>
                        <a:t>81%</a:t>
                      </a:r>
                      <a:endParaRPr sz="1400" u="none" strike="noStrike" cap="none">
                        <a:latin typeface="Calibri"/>
                        <a:ea typeface="Calibri"/>
                        <a:cs typeface="Calibri"/>
                        <a:sym typeface="Calibri"/>
                      </a:endParaRPr>
                    </a:p>
                  </a:txBody>
                  <a:tcPr marL="21475" marR="21475" marT="0" marB="0"/>
                </a:tc>
                <a:extLst>
                  <a:ext uri="{0D108BD9-81ED-4DB2-BD59-A6C34878D82A}">
                    <a16:rowId xmlns:a16="http://schemas.microsoft.com/office/drawing/2014/main" val="10002"/>
                  </a:ext>
                </a:extLst>
              </a:tr>
              <a:tr h="477525">
                <a:tc>
                  <a:txBody>
                    <a:bodyPr/>
                    <a:lstStyle/>
                    <a:p>
                      <a:pPr marL="0" marR="0" lvl="0" indent="0" algn="l" rtl="0">
                        <a:lnSpc>
                          <a:spcPct val="200000"/>
                        </a:lnSpc>
                        <a:spcBef>
                          <a:spcPts val="0"/>
                        </a:spcBef>
                        <a:spcAft>
                          <a:spcPts val="0"/>
                        </a:spcAft>
                        <a:buNone/>
                      </a:pPr>
                      <a:r>
                        <a:rPr lang="en-IN" sz="1400" u="none" strike="noStrike" cap="none"/>
                        <a:t>Best Classification Tree</a:t>
                      </a:r>
                      <a:endParaRPr sz="1400" u="none" strike="noStrike" cap="none">
                        <a:latin typeface="Calibri"/>
                        <a:ea typeface="Calibri"/>
                        <a:cs typeface="Calibri"/>
                        <a:sym typeface="Calibri"/>
                      </a:endParaRPr>
                    </a:p>
                  </a:txBody>
                  <a:tcPr marL="21475" marR="21475" marT="0" marB="0"/>
                </a:tc>
                <a:tc>
                  <a:txBody>
                    <a:bodyPr/>
                    <a:lstStyle/>
                    <a:p>
                      <a:pPr marL="0" marR="0" lvl="0" indent="0" algn="l" rtl="0">
                        <a:lnSpc>
                          <a:spcPct val="200000"/>
                        </a:lnSpc>
                        <a:spcBef>
                          <a:spcPts val="0"/>
                        </a:spcBef>
                        <a:spcAft>
                          <a:spcPts val="0"/>
                        </a:spcAft>
                        <a:buNone/>
                      </a:pPr>
                      <a:r>
                        <a:rPr lang="en-IN" sz="1400" u="none" strike="noStrike" cap="none"/>
                        <a:t>Classification tree model with full predictors</a:t>
                      </a:r>
                      <a:endParaRPr sz="1400" u="none" strike="noStrike" cap="none">
                        <a:latin typeface="Calibri"/>
                        <a:ea typeface="Calibri"/>
                        <a:cs typeface="Calibri"/>
                        <a:sym typeface="Calibri"/>
                      </a:endParaRPr>
                    </a:p>
                  </a:txBody>
                  <a:tcPr marL="21475" marR="21475" marT="0" marB="0"/>
                </a:tc>
                <a:tc>
                  <a:txBody>
                    <a:bodyPr/>
                    <a:lstStyle/>
                    <a:p>
                      <a:pPr marL="0" marR="0" lvl="0" indent="0" algn="l" rtl="0">
                        <a:lnSpc>
                          <a:spcPct val="200000"/>
                        </a:lnSpc>
                        <a:spcBef>
                          <a:spcPts val="0"/>
                        </a:spcBef>
                        <a:spcAft>
                          <a:spcPts val="0"/>
                        </a:spcAft>
                        <a:buNone/>
                      </a:pPr>
                      <a:r>
                        <a:rPr lang="en-IN" sz="1400" u="none" strike="noStrike" cap="none"/>
                        <a:t>76.56%</a:t>
                      </a:r>
                      <a:endParaRPr sz="1400" u="none" strike="noStrike" cap="none">
                        <a:latin typeface="Calibri"/>
                        <a:ea typeface="Calibri"/>
                        <a:cs typeface="Calibri"/>
                        <a:sym typeface="Calibri"/>
                      </a:endParaRPr>
                    </a:p>
                  </a:txBody>
                  <a:tcPr marL="21475" marR="21475" marT="0" marB="0"/>
                </a:tc>
                <a:extLst>
                  <a:ext uri="{0D108BD9-81ED-4DB2-BD59-A6C34878D82A}">
                    <a16:rowId xmlns:a16="http://schemas.microsoft.com/office/drawing/2014/main" val="10003"/>
                  </a:ext>
                </a:extLst>
              </a:tr>
              <a:tr h="528325">
                <a:tc>
                  <a:txBody>
                    <a:bodyPr/>
                    <a:lstStyle/>
                    <a:p>
                      <a:pPr marL="0" marR="0" lvl="0" indent="0" algn="l" rtl="0">
                        <a:lnSpc>
                          <a:spcPct val="200000"/>
                        </a:lnSpc>
                        <a:spcBef>
                          <a:spcPts val="0"/>
                        </a:spcBef>
                        <a:spcAft>
                          <a:spcPts val="0"/>
                        </a:spcAft>
                        <a:buNone/>
                      </a:pPr>
                      <a:r>
                        <a:rPr lang="en-IN" sz="1400" u="none" strike="noStrike" cap="none"/>
                        <a:t>Random Forest</a:t>
                      </a:r>
                      <a:endParaRPr sz="1400" u="none" strike="noStrike" cap="none">
                        <a:latin typeface="Calibri"/>
                        <a:ea typeface="Calibri"/>
                        <a:cs typeface="Calibri"/>
                        <a:sym typeface="Calibri"/>
                      </a:endParaRPr>
                    </a:p>
                  </a:txBody>
                  <a:tcPr marL="21475" marR="21475" marT="0" marB="0"/>
                </a:tc>
                <a:tc>
                  <a:txBody>
                    <a:bodyPr/>
                    <a:lstStyle/>
                    <a:p>
                      <a:pPr marL="0" marR="0" lvl="0" indent="0" algn="l" rtl="0">
                        <a:lnSpc>
                          <a:spcPct val="200000"/>
                        </a:lnSpc>
                        <a:spcBef>
                          <a:spcPts val="0"/>
                        </a:spcBef>
                        <a:spcAft>
                          <a:spcPts val="0"/>
                        </a:spcAft>
                        <a:buNone/>
                      </a:pPr>
                      <a:r>
                        <a:rPr lang="en-IN" sz="1400" u="none" strike="noStrike" cap="none"/>
                        <a:t>Random forest model with all predictors and 500 decision trees.</a:t>
                      </a:r>
                      <a:endParaRPr sz="1400" u="none" strike="noStrike" cap="none">
                        <a:latin typeface="Calibri"/>
                        <a:ea typeface="Calibri"/>
                        <a:cs typeface="Calibri"/>
                        <a:sym typeface="Calibri"/>
                      </a:endParaRPr>
                    </a:p>
                  </a:txBody>
                  <a:tcPr marL="21475" marR="21475" marT="0" marB="0"/>
                </a:tc>
                <a:tc>
                  <a:txBody>
                    <a:bodyPr/>
                    <a:lstStyle/>
                    <a:p>
                      <a:pPr marL="0" marR="0" lvl="0" indent="0" algn="l" rtl="0">
                        <a:lnSpc>
                          <a:spcPct val="200000"/>
                        </a:lnSpc>
                        <a:spcBef>
                          <a:spcPts val="0"/>
                        </a:spcBef>
                        <a:spcAft>
                          <a:spcPts val="0"/>
                        </a:spcAft>
                        <a:buNone/>
                      </a:pPr>
                      <a:r>
                        <a:rPr lang="en-IN" sz="1400" u="none" strike="noStrike" cap="none"/>
                        <a:t>76.56%</a:t>
                      </a:r>
                      <a:endParaRPr sz="1400" u="none" strike="noStrike" cap="none">
                        <a:latin typeface="Calibri"/>
                        <a:ea typeface="Calibri"/>
                        <a:cs typeface="Calibri"/>
                        <a:sym typeface="Calibri"/>
                      </a:endParaRPr>
                    </a:p>
                  </a:txBody>
                  <a:tcPr marL="21475" marR="21475" marT="0" marB="0"/>
                </a:tc>
                <a:extLst>
                  <a:ext uri="{0D108BD9-81ED-4DB2-BD59-A6C34878D82A}">
                    <a16:rowId xmlns:a16="http://schemas.microsoft.com/office/drawing/2014/main" val="10004"/>
                  </a:ext>
                </a:extLst>
              </a:tr>
              <a:tr h="477525">
                <a:tc>
                  <a:txBody>
                    <a:bodyPr/>
                    <a:lstStyle/>
                    <a:p>
                      <a:pPr marL="0" marR="0" lvl="0" indent="0" algn="l" rtl="0">
                        <a:lnSpc>
                          <a:spcPct val="200000"/>
                        </a:lnSpc>
                        <a:spcBef>
                          <a:spcPts val="0"/>
                        </a:spcBef>
                        <a:spcAft>
                          <a:spcPts val="0"/>
                        </a:spcAft>
                        <a:buNone/>
                      </a:pPr>
                      <a:r>
                        <a:rPr lang="en-IN" sz="1400" u="none" strike="noStrike" cap="none"/>
                        <a:t>Bagging</a:t>
                      </a:r>
                      <a:endParaRPr sz="1400" u="none" strike="noStrike" cap="none">
                        <a:latin typeface="Calibri"/>
                        <a:ea typeface="Calibri"/>
                        <a:cs typeface="Calibri"/>
                        <a:sym typeface="Calibri"/>
                      </a:endParaRPr>
                    </a:p>
                  </a:txBody>
                  <a:tcPr marL="21475" marR="21475" marT="0" marB="0"/>
                </a:tc>
                <a:tc>
                  <a:txBody>
                    <a:bodyPr/>
                    <a:lstStyle/>
                    <a:p>
                      <a:pPr marL="0" marR="0" lvl="0" indent="0" algn="l" rtl="0">
                        <a:lnSpc>
                          <a:spcPct val="200000"/>
                        </a:lnSpc>
                        <a:spcBef>
                          <a:spcPts val="0"/>
                        </a:spcBef>
                        <a:spcAft>
                          <a:spcPts val="0"/>
                        </a:spcAft>
                        <a:buNone/>
                      </a:pPr>
                      <a:r>
                        <a:rPr lang="en-IN" sz="1400" u="none" strike="noStrike" cap="none"/>
                        <a:t>Bagging method with all predictors</a:t>
                      </a:r>
                      <a:endParaRPr sz="1400" u="none" strike="noStrike" cap="none">
                        <a:latin typeface="Calibri"/>
                        <a:ea typeface="Calibri"/>
                        <a:cs typeface="Calibri"/>
                        <a:sym typeface="Calibri"/>
                      </a:endParaRPr>
                    </a:p>
                  </a:txBody>
                  <a:tcPr marL="21475" marR="21475" marT="0" marB="0"/>
                </a:tc>
                <a:tc>
                  <a:txBody>
                    <a:bodyPr/>
                    <a:lstStyle/>
                    <a:p>
                      <a:pPr marL="0" marR="0" lvl="0" indent="0" algn="l" rtl="0">
                        <a:lnSpc>
                          <a:spcPct val="200000"/>
                        </a:lnSpc>
                        <a:spcBef>
                          <a:spcPts val="0"/>
                        </a:spcBef>
                        <a:spcAft>
                          <a:spcPts val="0"/>
                        </a:spcAft>
                        <a:buNone/>
                      </a:pPr>
                      <a:r>
                        <a:rPr lang="en-IN" sz="1400" u="none" strike="noStrike" cap="none"/>
                        <a:t>76.56%</a:t>
                      </a:r>
                      <a:endParaRPr sz="1400" u="none" strike="noStrike" cap="none">
                        <a:latin typeface="Calibri"/>
                        <a:ea typeface="Calibri"/>
                        <a:cs typeface="Calibri"/>
                        <a:sym typeface="Calibri"/>
                      </a:endParaRPr>
                    </a:p>
                  </a:txBody>
                  <a:tcPr marL="21475" marR="21475" marT="0" marB="0"/>
                </a:tc>
                <a:extLst>
                  <a:ext uri="{0D108BD9-81ED-4DB2-BD59-A6C34878D82A}">
                    <a16:rowId xmlns:a16="http://schemas.microsoft.com/office/drawing/2014/main" val="10005"/>
                  </a:ext>
                </a:extLst>
              </a:tr>
              <a:tr h="492100">
                <a:tc>
                  <a:txBody>
                    <a:bodyPr/>
                    <a:lstStyle/>
                    <a:p>
                      <a:pPr marL="0" marR="0" lvl="0" indent="0" algn="l" rtl="0">
                        <a:lnSpc>
                          <a:spcPct val="200000"/>
                        </a:lnSpc>
                        <a:spcBef>
                          <a:spcPts val="0"/>
                        </a:spcBef>
                        <a:spcAft>
                          <a:spcPts val="0"/>
                        </a:spcAft>
                        <a:buNone/>
                      </a:pPr>
                      <a:r>
                        <a:rPr lang="en-IN" sz="1400" u="none" strike="noStrike" cap="none"/>
                        <a:t>Boosting</a:t>
                      </a:r>
                      <a:endParaRPr sz="1400" u="none" strike="noStrike" cap="none">
                        <a:latin typeface="Calibri"/>
                        <a:ea typeface="Calibri"/>
                        <a:cs typeface="Calibri"/>
                        <a:sym typeface="Calibri"/>
                      </a:endParaRPr>
                    </a:p>
                  </a:txBody>
                  <a:tcPr marL="21475" marR="21475" marT="0" marB="0"/>
                </a:tc>
                <a:tc>
                  <a:txBody>
                    <a:bodyPr/>
                    <a:lstStyle/>
                    <a:p>
                      <a:pPr marL="0" marR="0" lvl="0" indent="0" algn="l" rtl="0">
                        <a:lnSpc>
                          <a:spcPct val="200000"/>
                        </a:lnSpc>
                        <a:spcBef>
                          <a:spcPts val="0"/>
                        </a:spcBef>
                        <a:spcAft>
                          <a:spcPts val="0"/>
                        </a:spcAft>
                        <a:buNone/>
                      </a:pPr>
                      <a:r>
                        <a:rPr lang="en-IN" sz="1400" u="none" strike="noStrike" cap="none"/>
                        <a:t>Boosting method is used to fit all predictors</a:t>
                      </a:r>
                      <a:endParaRPr sz="1400" u="none" strike="noStrike" cap="none">
                        <a:latin typeface="Calibri"/>
                        <a:ea typeface="Calibri"/>
                        <a:cs typeface="Calibri"/>
                        <a:sym typeface="Calibri"/>
                      </a:endParaRPr>
                    </a:p>
                  </a:txBody>
                  <a:tcPr marL="21475" marR="21475" marT="0" marB="0"/>
                </a:tc>
                <a:tc>
                  <a:txBody>
                    <a:bodyPr/>
                    <a:lstStyle/>
                    <a:p>
                      <a:pPr marL="0" marR="0" lvl="0" indent="0" algn="l" rtl="0">
                        <a:lnSpc>
                          <a:spcPct val="200000"/>
                        </a:lnSpc>
                        <a:spcBef>
                          <a:spcPts val="0"/>
                        </a:spcBef>
                        <a:spcAft>
                          <a:spcPts val="0"/>
                        </a:spcAft>
                        <a:buNone/>
                      </a:pPr>
                      <a:r>
                        <a:rPr lang="en-IN" sz="1400" u="none" strike="noStrike" cap="none"/>
                        <a:t>73.43%</a:t>
                      </a:r>
                      <a:endParaRPr sz="1400" u="none" strike="noStrike" cap="none">
                        <a:latin typeface="Calibri"/>
                        <a:ea typeface="Calibri"/>
                        <a:cs typeface="Calibri"/>
                        <a:sym typeface="Calibri"/>
                      </a:endParaRPr>
                    </a:p>
                  </a:txBody>
                  <a:tcPr marL="21475" marR="21475"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16"/>
          <p:cNvSpPr txBox="1">
            <a:spLocks noGrp="1"/>
          </p:cNvSpPr>
          <p:nvPr>
            <p:ph type="title"/>
          </p:nvPr>
        </p:nvSpPr>
        <p:spPr>
          <a:xfrm>
            <a:off x="6856132" y="523222"/>
            <a:ext cx="3623609" cy="94018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CONCLUSION</a:t>
            </a:r>
            <a:endParaRPr/>
          </a:p>
        </p:txBody>
      </p:sp>
      <p:sp>
        <p:nvSpPr>
          <p:cNvPr id="422" name="Google Shape;422;p16"/>
          <p:cNvSpPr txBox="1">
            <a:spLocks noGrp="1"/>
          </p:cNvSpPr>
          <p:nvPr>
            <p:ph type="body" idx="1"/>
          </p:nvPr>
        </p:nvSpPr>
        <p:spPr>
          <a:xfrm>
            <a:off x="6206400" y="1730187"/>
            <a:ext cx="5712884" cy="4725552"/>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lt1"/>
              </a:buClr>
              <a:buSzPts val="1700"/>
              <a:buNone/>
            </a:pPr>
            <a:r>
              <a:rPr lang="en-IN" sz="1700">
                <a:latin typeface="Calibri"/>
                <a:ea typeface="Calibri"/>
                <a:cs typeface="Calibri"/>
                <a:sym typeface="Calibri"/>
              </a:rPr>
              <a:t>In this analysis, Data Analysis and Multiple Linear Regression and four different models were fitted to predict the happiness score of different countries. The models used were logistic regression, neural network, classification tree, bagging, boosting, and random forest analysis. Overall the best model is Logistic model with Economy, Family, Health, Freedom, and Trust (Government Corruption) as predictors. The model's accuracy for validation data is 81.25%, with a specificity of 81% and a sensitivity of 81%. Overall, the model demonstrates good performance in predicting the outcome of interest, suggesting that the factors included in the model are important predictors.</a:t>
            </a:r>
            <a:endParaRPr/>
          </a:p>
          <a:p>
            <a:pPr marL="0" lvl="0" indent="0" algn="l" rtl="0">
              <a:lnSpc>
                <a:spcPct val="150000"/>
              </a:lnSpc>
              <a:spcBef>
                <a:spcPts val="1000"/>
              </a:spcBef>
              <a:spcAft>
                <a:spcPts val="0"/>
              </a:spcAft>
              <a:buClr>
                <a:schemeClr val="lt1"/>
              </a:buClr>
              <a:buSzPts val="1700"/>
              <a:buNone/>
            </a:pPr>
            <a:endParaRPr sz="1700">
              <a:latin typeface="Calibri"/>
              <a:ea typeface="Calibri"/>
              <a:cs typeface="Calibri"/>
              <a:sym typeface="Calibri"/>
            </a:endParaRPr>
          </a:p>
          <a:p>
            <a:pPr marL="0" lvl="0" indent="0" algn="l" rtl="0">
              <a:lnSpc>
                <a:spcPct val="150000"/>
              </a:lnSpc>
              <a:spcBef>
                <a:spcPts val="1000"/>
              </a:spcBef>
              <a:spcAft>
                <a:spcPts val="0"/>
              </a:spcAft>
              <a:buClr>
                <a:schemeClr val="lt1"/>
              </a:buClr>
              <a:buSzPts val="1700"/>
              <a:buNone/>
            </a:pPr>
            <a:endParaRPr sz="1700">
              <a:latin typeface="Calibri"/>
              <a:ea typeface="Calibri"/>
              <a:cs typeface="Calibri"/>
              <a:sym typeface="Calibri"/>
            </a:endParaRPr>
          </a:p>
        </p:txBody>
      </p:sp>
      <p:pic>
        <p:nvPicPr>
          <p:cNvPr id="423" name="Google Shape;423;p16" descr="city skyline"/>
          <p:cNvPicPr preferRelativeResize="0">
            <a:picLocks noGrp="1"/>
          </p:cNvPicPr>
          <p:nvPr>
            <p:ph type="pic" idx="2"/>
          </p:nvPr>
        </p:nvPicPr>
        <p:blipFill rotWithShape="1">
          <a:blip r:embed="rId3">
            <a:alphaModFix/>
          </a:blip>
          <a:srcRect/>
          <a:stretch/>
        </p:blipFill>
        <p:spPr>
          <a:xfrm>
            <a:off x="0" y="2270375"/>
            <a:ext cx="6206400" cy="4587625"/>
          </a:xfrm>
          <a:prstGeom prst="rect">
            <a:avLst/>
          </a:prstGeom>
          <a:solidFill>
            <a:schemeClr val="lt2"/>
          </a:solidFill>
          <a:ln>
            <a:noFill/>
          </a:ln>
        </p:spPr>
      </p:pic>
      <p:sp>
        <p:nvSpPr>
          <p:cNvPr id="424" name="Google Shape;424;p16"/>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Google Shape;430;p17" descr="cityscape"/>
          <p:cNvPicPr preferRelativeResize="0">
            <a:picLocks noGrp="1"/>
          </p:cNvPicPr>
          <p:nvPr>
            <p:ph type="pic" idx="2"/>
          </p:nvPr>
        </p:nvPicPr>
        <p:blipFill rotWithShape="1">
          <a:blip r:embed="rId3">
            <a:alphaModFix/>
          </a:blip>
          <a:srcRect t="39" b="38"/>
          <a:stretch/>
        </p:blipFill>
        <p:spPr>
          <a:xfrm>
            <a:off x="710812" y="728545"/>
            <a:ext cx="5305661" cy="5305661"/>
          </a:xfrm>
          <a:prstGeom prst="ellipse">
            <a:avLst/>
          </a:prstGeom>
          <a:solidFill>
            <a:schemeClr val="lt2"/>
          </a:solidFill>
          <a:ln>
            <a:noFill/>
          </a:ln>
        </p:spPr>
      </p:pic>
      <p:sp>
        <p:nvSpPr>
          <p:cNvPr id="431" name="Google Shape;431;p17"/>
          <p:cNvSpPr txBox="1">
            <a:spLocks noGrp="1"/>
          </p:cNvSpPr>
          <p:nvPr>
            <p:ph type="title"/>
          </p:nvPr>
        </p:nvSpPr>
        <p:spPr>
          <a:xfrm>
            <a:off x="6469777" y="3158641"/>
            <a:ext cx="5722223" cy="92180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6000"/>
              <a:buFont typeface="Corbel"/>
              <a:buNone/>
            </a:pPr>
            <a:r>
              <a:rPr lang="en-IN"/>
              <a:t>THANK YOU!</a:t>
            </a:r>
            <a:endParaRPr/>
          </a:p>
        </p:txBody>
      </p:sp>
      <p:sp>
        <p:nvSpPr>
          <p:cNvPr id="432" name="Google Shape;432;p17"/>
          <p:cNvSpPr/>
          <p:nvPr/>
        </p:nvSpPr>
        <p:spPr>
          <a:xfrm>
            <a:off x="6175529" y="4400643"/>
            <a:ext cx="1846729" cy="1085757"/>
          </a:xfrm>
          <a:prstGeom prst="rect">
            <a:avLst/>
          </a:prstGeom>
          <a:solidFill>
            <a:schemeClr val="accent1"/>
          </a:solidFill>
          <a:ln w="12700" cap="flat" cmpd="sng">
            <a:solidFill>
              <a:srgbClr val="0055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3" name="Google Shape;433;p17"/>
          <p:cNvSpPr/>
          <p:nvPr/>
        </p:nvSpPr>
        <p:spPr>
          <a:xfrm>
            <a:off x="9995647" y="384455"/>
            <a:ext cx="1846729" cy="753035"/>
          </a:xfrm>
          <a:prstGeom prst="rect">
            <a:avLst/>
          </a:prstGeom>
          <a:solidFill>
            <a:schemeClr val="accent1"/>
          </a:solidFill>
          <a:ln w="12700" cap="flat" cmpd="sng">
            <a:solidFill>
              <a:srgbClr val="0055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
          <p:cNvSpPr txBox="1">
            <a:spLocks noGrp="1"/>
          </p:cNvSpPr>
          <p:nvPr>
            <p:ph type="title"/>
          </p:nvPr>
        </p:nvSpPr>
        <p:spPr>
          <a:xfrm>
            <a:off x="6856132" y="523222"/>
            <a:ext cx="3623609" cy="94018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ABSTRACT</a:t>
            </a:r>
            <a:endParaRPr/>
          </a:p>
        </p:txBody>
      </p:sp>
      <p:sp>
        <p:nvSpPr>
          <p:cNvPr id="256" name="Google Shape;256;p2"/>
          <p:cNvSpPr txBox="1">
            <a:spLocks noGrp="1"/>
          </p:cNvSpPr>
          <p:nvPr>
            <p:ph type="body" idx="1"/>
          </p:nvPr>
        </p:nvSpPr>
        <p:spPr>
          <a:xfrm>
            <a:off x="6206400" y="1730188"/>
            <a:ext cx="5985600" cy="40669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None/>
            </a:pPr>
            <a:r>
              <a:rPr lang="en-IN"/>
              <a:t>The World Happiness Report 2015 dataset contains data on the happiness levels of people in 159 countries around the world. It includes information on a variety of factors that are thought to contribute to happiness, such as economic factors (GDP per capita), social factors (family, health, and freedom), and trust in government. The data also includes a happiness score and a happiness rank for each country. The happiness score and happiness rank are based on a poll in which people were asked to rate their overall happiness on a scale of 0 to 10. The economy, family, health, freedom, trust, and generosity columns contain various measures of those factors. Overall, the World Happiness Report 2015 dataset provides valuable insights into the factors that contribute to happiness and well-being at the national level, and can be used by researchers, policymakers, and others to better understand and promote happiness around the world.</a:t>
            </a:r>
            <a:endParaRPr/>
          </a:p>
        </p:txBody>
      </p:sp>
      <p:pic>
        <p:nvPicPr>
          <p:cNvPr id="257" name="Google Shape;257;p2" descr="city skyline"/>
          <p:cNvPicPr preferRelativeResize="0">
            <a:picLocks noGrp="1"/>
          </p:cNvPicPr>
          <p:nvPr>
            <p:ph type="pic" idx="2"/>
          </p:nvPr>
        </p:nvPicPr>
        <p:blipFill rotWithShape="1">
          <a:blip r:embed="rId3">
            <a:alphaModFix/>
          </a:blip>
          <a:srcRect/>
          <a:stretch/>
        </p:blipFill>
        <p:spPr>
          <a:xfrm>
            <a:off x="0" y="2270375"/>
            <a:ext cx="6206400" cy="4587625"/>
          </a:xfrm>
          <a:prstGeom prst="rect">
            <a:avLst/>
          </a:prstGeom>
          <a:solidFill>
            <a:schemeClr val="lt2"/>
          </a:solidFill>
          <a:ln>
            <a:noFill/>
          </a:ln>
        </p:spPr>
      </p:pic>
      <p:sp>
        <p:nvSpPr>
          <p:cNvPr id="258" name="Google Shape;258;p2"/>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
          <p:cNvSpPr txBox="1">
            <a:spLocks noGrp="1"/>
          </p:cNvSpPr>
          <p:nvPr>
            <p:ph type="title"/>
          </p:nvPr>
        </p:nvSpPr>
        <p:spPr>
          <a:xfrm>
            <a:off x="6856132" y="523222"/>
            <a:ext cx="3623609" cy="94018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OVERVIEW</a:t>
            </a:r>
            <a:endParaRPr/>
          </a:p>
        </p:txBody>
      </p:sp>
      <p:sp>
        <p:nvSpPr>
          <p:cNvPr id="265" name="Google Shape;265;p3"/>
          <p:cNvSpPr txBox="1">
            <a:spLocks noGrp="1"/>
          </p:cNvSpPr>
          <p:nvPr>
            <p:ph type="body" idx="1"/>
          </p:nvPr>
        </p:nvSpPr>
        <p:spPr>
          <a:xfrm>
            <a:off x="6206400" y="1730188"/>
            <a:ext cx="5985600" cy="40669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None/>
            </a:pPr>
            <a:r>
              <a:rPr lang="en-IN"/>
              <a:t>This report compares the performance of various machine learning models on the World Happiness Report 2015 dataset. Data Analysis and Linear Regression Analysis have been conducted, and several models such as Logistic Regression, Neural Network, Classification Tree, Random Forest, Bagging, and Boosting have been compared. The dataset contains information on the happiness levels of people in 159 countries around the world and includes a variety of factors that are thought to contribute to happiness. The models have been evaluated based on their accuracy and performance in predicting the happiness scores of countries in the dataset. The report aims to identify the most effective machine learning model for predicting happiness levels in different countries and provide insights into the factors that contribute to happiness and well-being at the national level. The results of the analysis can be used by researchers, policymakers, and others to promote happiness and well-being around the world.</a:t>
            </a:r>
            <a:endParaRPr/>
          </a:p>
        </p:txBody>
      </p:sp>
      <p:pic>
        <p:nvPicPr>
          <p:cNvPr id="266" name="Google Shape;266;p3" descr="city skyline"/>
          <p:cNvPicPr preferRelativeResize="0">
            <a:picLocks noGrp="1"/>
          </p:cNvPicPr>
          <p:nvPr>
            <p:ph type="pic" idx="2"/>
          </p:nvPr>
        </p:nvPicPr>
        <p:blipFill rotWithShape="1">
          <a:blip r:embed="rId3">
            <a:alphaModFix/>
          </a:blip>
          <a:srcRect/>
          <a:stretch/>
        </p:blipFill>
        <p:spPr>
          <a:xfrm>
            <a:off x="0" y="2270375"/>
            <a:ext cx="6206400" cy="4587625"/>
          </a:xfrm>
          <a:prstGeom prst="rect">
            <a:avLst/>
          </a:prstGeom>
          <a:solidFill>
            <a:schemeClr val="lt2"/>
          </a:solidFill>
          <a:ln>
            <a:noFill/>
          </a:ln>
        </p:spPr>
      </p:pic>
      <p:sp>
        <p:nvSpPr>
          <p:cNvPr id="267" name="Google Shape;267;p3"/>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
          <p:cNvSpPr txBox="1">
            <a:spLocks noGrp="1"/>
          </p:cNvSpPr>
          <p:nvPr>
            <p:ph type="title"/>
          </p:nvPr>
        </p:nvSpPr>
        <p:spPr>
          <a:xfrm>
            <a:off x="8568391" y="0"/>
            <a:ext cx="3623609" cy="94018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DATA</a:t>
            </a:r>
            <a:endParaRPr/>
          </a:p>
        </p:txBody>
      </p:sp>
      <p:sp>
        <p:nvSpPr>
          <p:cNvPr id="274" name="Google Shape;274;p4"/>
          <p:cNvSpPr txBox="1">
            <a:spLocks noGrp="1"/>
          </p:cNvSpPr>
          <p:nvPr>
            <p:ph type="body" idx="1"/>
          </p:nvPr>
        </p:nvSpPr>
        <p:spPr>
          <a:xfrm>
            <a:off x="468989" y="914400"/>
            <a:ext cx="5985600" cy="3576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None/>
            </a:pPr>
            <a:r>
              <a:rPr lang="en-IN"/>
              <a:t>.</a:t>
            </a:r>
            <a:endParaRPr/>
          </a:p>
        </p:txBody>
      </p:sp>
      <p:pic>
        <p:nvPicPr>
          <p:cNvPr id="275" name="Google Shape;275;p4" descr="city skyline"/>
          <p:cNvPicPr preferRelativeResize="0">
            <a:picLocks noGrp="1"/>
          </p:cNvPicPr>
          <p:nvPr>
            <p:ph type="pic" idx="2"/>
          </p:nvPr>
        </p:nvPicPr>
        <p:blipFill rotWithShape="1">
          <a:blip r:embed="rId3">
            <a:alphaModFix/>
          </a:blip>
          <a:srcRect/>
          <a:stretch/>
        </p:blipFill>
        <p:spPr>
          <a:xfrm>
            <a:off x="0" y="2087812"/>
            <a:ext cx="6206400" cy="4587625"/>
          </a:xfrm>
          <a:prstGeom prst="rect">
            <a:avLst/>
          </a:prstGeom>
          <a:solidFill>
            <a:schemeClr val="lt2"/>
          </a:solidFill>
          <a:ln>
            <a:noFill/>
          </a:ln>
        </p:spPr>
      </p:pic>
      <p:sp>
        <p:nvSpPr>
          <p:cNvPr id="276" name="Google Shape;276;p4"/>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4</a:t>
            </a:fld>
            <a:endParaRPr/>
          </a:p>
        </p:txBody>
      </p:sp>
      <p:graphicFrame>
        <p:nvGraphicFramePr>
          <p:cNvPr id="277" name="Google Shape;277;p4"/>
          <p:cNvGraphicFramePr/>
          <p:nvPr/>
        </p:nvGraphicFramePr>
        <p:xfrm>
          <a:off x="6454589" y="2702840"/>
          <a:ext cx="3000000" cy="3000000"/>
        </p:xfrm>
        <a:graphic>
          <a:graphicData uri="http://schemas.openxmlformats.org/drawingml/2006/table">
            <a:tbl>
              <a:tblPr firstRow="1" firstCol="1" bandRow="1">
                <a:noFill/>
                <a:tableStyleId>{2031F97E-73B1-4545-AB84-EE3F803765E8}</a:tableStyleId>
              </a:tblPr>
              <a:tblGrid>
                <a:gridCol w="2652725">
                  <a:extLst>
                    <a:ext uri="{9D8B030D-6E8A-4147-A177-3AD203B41FA5}">
                      <a16:colId xmlns:a16="http://schemas.microsoft.com/office/drawing/2014/main" val="20000"/>
                    </a:ext>
                  </a:extLst>
                </a:gridCol>
                <a:gridCol w="2652725">
                  <a:extLst>
                    <a:ext uri="{9D8B030D-6E8A-4147-A177-3AD203B41FA5}">
                      <a16:colId xmlns:a16="http://schemas.microsoft.com/office/drawing/2014/main" val="20001"/>
                    </a:ext>
                  </a:extLst>
                </a:gridCol>
              </a:tblGrid>
              <a:tr h="152400">
                <a:tc>
                  <a:txBody>
                    <a:bodyPr/>
                    <a:lstStyle/>
                    <a:p>
                      <a:pPr marL="0" marR="0" lvl="0" indent="0" algn="ctr" rtl="0">
                        <a:lnSpc>
                          <a:spcPct val="200000"/>
                        </a:lnSpc>
                        <a:spcBef>
                          <a:spcPts val="0"/>
                        </a:spcBef>
                        <a:spcAft>
                          <a:spcPts val="0"/>
                        </a:spcAft>
                        <a:buNone/>
                      </a:pPr>
                      <a:r>
                        <a:rPr lang="en-IN" sz="1200" u="none" strike="noStrike" cap="none"/>
                        <a:t>Column Name</a:t>
                      </a:r>
                      <a:endParaRPr sz="11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ctr" rtl="0">
                        <a:lnSpc>
                          <a:spcPct val="200000"/>
                        </a:lnSpc>
                        <a:spcBef>
                          <a:spcPts val="0"/>
                        </a:spcBef>
                        <a:spcAft>
                          <a:spcPts val="0"/>
                        </a:spcAft>
                        <a:buNone/>
                      </a:pPr>
                      <a:r>
                        <a:rPr lang="en-IN" sz="1200" u="none" strike="noStrike" cap="none"/>
                        <a:t>Description</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0"/>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Country or Region</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Name of the country</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1"/>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Happiness Score</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A composite score of overall well-being</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2"/>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Economy (GDP per Capita)</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Measure of the economic production of a country</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3"/>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Family</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Measure of social support</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4"/>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Health (Life Expectancy)</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Measure of the health of citizens</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5"/>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Freedom</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Measure of freedom to make life choices</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6"/>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Generosity</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Measure of generosity of citizens</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7"/>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Trust (Government Corruption)</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Measure of trust in government</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8"/>
                  </a:ext>
                </a:extLst>
              </a:tr>
            </a:tbl>
          </a:graphicData>
        </a:graphic>
      </p:graphicFrame>
      <p:sp>
        <p:nvSpPr>
          <p:cNvPr id="278" name="Google Shape;278;p4"/>
          <p:cNvSpPr txBox="1"/>
          <p:nvPr/>
        </p:nvSpPr>
        <p:spPr>
          <a:xfrm>
            <a:off x="6096000" y="1093212"/>
            <a:ext cx="5432612"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dataset can be found on Kaggle and it contains data on happiness levels of people in 159 countries around the world. The data is collected in the year 2015 and it includes information on a variety of factors that are thought to contribute to happiness, such as:</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
          <p:cNvSpPr txBox="1">
            <a:spLocks noGrp="1"/>
          </p:cNvSpPr>
          <p:nvPr>
            <p:ph type="title"/>
          </p:nvPr>
        </p:nvSpPr>
        <p:spPr>
          <a:xfrm>
            <a:off x="1019219" y="1528747"/>
            <a:ext cx="4232030" cy="47061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2800"/>
              <a:buFont typeface="Corbel"/>
              <a:buNone/>
            </a:pPr>
            <a:r>
              <a:rPr lang="en-IN" sz="2800"/>
              <a:t>CORRELATION HEATMAP </a:t>
            </a:r>
            <a:endParaRPr/>
          </a:p>
        </p:txBody>
      </p:sp>
      <p:sp>
        <p:nvSpPr>
          <p:cNvPr id="285" name="Google Shape;285;p5"/>
          <p:cNvSpPr txBox="1">
            <a:spLocks noGrp="1"/>
          </p:cNvSpPr>
          <p:nvPr>
            <p:ph type="body" idx="1"/>
          </p:nvPr>
        </p:nvSpPr>
        <p:spPr>
          <a:xfrm>
            <a:off x="6329148" y="2250123"/>
            <a:ext cx="5537364" cy="259083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None/>
            </a:pPr>
            <a:r>
              <a:rPr lang="en-IN"/>
              <a:t>By examining the heatmap, it is feasible to identify the variables that exhibit a significant correlation with the happiness score, as well as those that do not. The intensity of the color of the cells can reveal the strength of the association between the happiness score and certain factors, such as economy (GDP per Capita), family, health (Life Expectancy), freedom, trust (Government Corruption), and generosity. Thus, darker colored cells in the heatmap would indicate a strong correlation between these variables and the happiness score.</a:t>
            </a:r>
            <a:endParaRPr/>
          </a:p>
        </p:txBody>
      </p:sp>
      <p:sp>
        <p:nvSpPr>
          <p:cNvPr id="286" name="Google Shape;286;p5"/>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5</a:t>
            </a:fld>
            <a:endParaRPr/>
          </a:p>
        </p:txBody>
      </p:sp>
      <p:pic>
        <p:nvPicPr>
          <p:cNvPr id="287" name="Google Shape;287;p5"/>
          <p:cNvPicPr preferRelativeResize="0"/>
          <p:nvPr/>
        </p:nvPicPr>
        <p:blipFill rotWithShape="1">
          <a:blip r:embed="rId3">
            <a:alphaModFix/>
          </a:blip>
          <a:srcRect l="19984" t="24529"/>
          <a:stretch/>
        </p:blipFill>
        <p:spPr>
          <a:xfrm>
            <a:off x="1019219" y="2080596"/>
            <a:ext cx="5034280" cy="2929890"/>
          </a:xfrm>
          <a:prstGeom prst="rect">
            <a:avLst/>
          </a:prstGeom>
          <a:noFill/>
          <a:ln>
            <a:noFill/>
          </a:ln>
        </p:spPr>
      </p:pic>
      <p:sp>
        <p:nvSpPr>
          <p:cNvPr id="288" name="Google Shape;288;p5"/>
          <p:cNvSpPr txBox="1"/>
          <p:nvPr/>
        </p:nvSpPr>
        <p:spPr>
          <a:xfrm>
            <a:off x="937157" y="302226"/>
            <a:ext cx="9906000" cy="666234"/>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SzPts val="4000"/>
              <a:buFont typeface="Corbel"/>
              <a:buNone/>
            </a:pPr>
            <a:r>
              <a:rPr lang="en-IN" sz="4000" b="1" cap="none">
                <a:solidFill>
                  <a:schemeClr val="lt1"/>
                </a:solidFill>
                <a:latin typeface="Corbel"/>
                <a:ea typeface="Corbel"/>
                <a:cs typeface="Corbel"/>
                <a:sym typeface="Corbel"/>
              </a:rPr>
              <a:t>DATA VISUALIZATION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6"/>
          <p:cNvSpPr txBox="1">
            <a:spLocks noGrp="1"/>
          </p:cNvSpPr>
          <p:nvPr>
            <p:ph type="title"/>
          </p:nvPr>
        </p:nvSpPr>
        <p:spPr>
          <a:xfrm>
            <a:off x="1057835" y="246700"/>
            <a:ext cx="10076330" cy="64183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600"/>
              <a:buFont typeface="Corbel"/>
              <a:buNone/>
            </a:pPr>
            <a:r>
              <a:rPr lang="en-IN" sz="3600"/>
              <a:t>SUMMARY OF LINEAR REGRESSION ANALYSIS</a:t>
            </a:r>
            <a:endParaRPr/>
          </a:p>
        </p:txBody>
      </p:sp>
      <p:sp>
        <p:nvSpPr>
          <p:cNvPr id="295" name="Google Shape;295;p6"/>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6</a:t>
            </a:fld>
            <a:endParaRPr/>
          </a:p>
        </p:txBody>
      </p:sp>
      <p:sp>
        <p:nvSpPr>
          <p:cNvPr id="296" name="Google Shape;296;p6"/>
          <p:cNvSpPr txBox="1"/>
          <p:nvPr/>
        </p:nvSpPr>
        <p:spPr>
          <a:xfrm>
            <a:off x="757341" y="1076106"/>
            <a:ext cx="10076329"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lt1"/>
                </a:solidFill>
                <a:latin typeface="Calibri"/>
                <a:ea typeface="Calibri"/>
                <a:cs typeface="Calibri"/>
                <a:sym typeface="Calibri"/>
              </a:rPr>
              <a:t>Forward Selection: </a:t>
            </a:r>
            <a:r>
              <a:rPr lang="en-IN" sz="1800">
                <a:solidFill>
                  <a:schemeClr val="lt1"/>
                </a:solidFill>
                <a:latin typeface="Calibri"/>
                <a:ea typeface="Calibri"/>
                <a:cs typeface="Calibri"/>
                <a:sym typeface="Calibri"/>
              </a:rPr>
              <a:t>This method starts with an empty model and iteratively adds one variable at a time, based on a certain criterion, such as the highest p-value. Using this method, one can identify the minimal set of variables that are needed to explain </a:t>
            </a:r>
            <a:endParaRPr/>
          </a:p>
          <a:p>
            <a:pPr marL="0" marR="0" lvl="0" indent="0" algn="l" rtl="0">
              <a:spcBef>
                <a:spcPts val="0"/>
              </a:spcBef>
              <a:spcAft>
                <a:spcPts val="0"/>
              </a:spcAft>
              <a:buNone/>
            </a:pPr>
            <a:r>
              <a:rPr lang="en-IN" sz="1800">
                <a:solidFill>
                  <a:schemeClr val="lt1"/>
                </a:solidFill>
                <a:latin typeface="Calibri"/>
                <a:ea typeface="Calibri"/>
                <a:cs typeface="Calibri"/>
                <a:sym typeface="Calibri"/>
              </a:rPr>
              <a:t>the response variable. </a:t>
            </a:r>
            <a:endParaRPr/>
          </a:p>
        </p:txBody>
      </p:sp>
      <p:sp>
        <p:nvSpPr>
          <p:cNvPr id="297" name="Google Shape;297;p6"/>
          <p:cNvSpPr txBox="1"/>
          <p:nvPr/>
        </p:nvSpPr>
        <p:spPr>
          <a:xfrm>
            <a:off x="757340" y="2276435"/>
            <a:ext cx="10076329"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lt1"/>
                </a:solidFill>
                <a:latin typeface="Calibri"/>
                <a:ea typeface="Calibri"/>
                <a:cs typeface="Calibri"/>
                <a:sym typeface="Calibri"/>
              </a:rPr>
              <a:t>Backward Elimination: </a:t>
            </a:r>
            <a:r>
              <a:rPr lang="en-IN" sz="1800">
                <a:solidFill>
                  <a:schemeClr val="lt1"/>
                </a:solidFill>
                <a:latin typeface="Calibri"/>
                <a:ea typeface="Calibri"/>
                <a:cs typeface="Calibri"/>
                <a:sym typeface="Calibri"/>
              </a:rPr>
              <a:t>This method starts with a full model that includes all variables and iteratively removes one variable at a time, based on a certain criterion, such as the lowest p-value. Using this method, one can identify the minimal set of variables that are needed to explain the response variable. The best model chosen in this method would be the one that maximizes the p-value of the removed variable.	</a:t>
            </a:r>
            <a:endParaRPr sz="1800">
              <a:solidFill>
                <a:schemeClr val="lt1"/>
              </a:solidFill>
              <a:latin typeface="Calibri"/>
              <a:ea typeface="Calibri"/>
              <a:cs typeface="Calibri"/>
              <a:sym typeface="Calibri"/>
            </a:endParaRPr>
          </a:p>
        </p:txBody>
      </p:sp>
      <p:sp>
        <p:nvSpPr>
          <p:cNvPr id="298" name="Google Shape;298;p6"/>
          <p:cNvSpPr txBox="1"/>
          <p:nvPr/>
        </p:nvSpPr>
        <p:spPr>
          <a:xfrm>
            <a:off x="757339" y="3803034"/>
            <a:ext cx="60960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F2F2F2"/>
                </a:solidFill>
                <a:latin typeface="Calibri"/>
                <a:ea typeface="Calibri"/>
                <a:cs typeface="Calibri"/>
                <a:sym typeface="Calibri"/>
              </a:rPr>
              <a:t>Best Model </a:t>
            </a:r>
            <a:r>
              <a:rPr lang="en-IN" sz="1800">
                <a:solidFill>
                  <a:srgbClr val="F2F2F2"/>
                </a:solidFill>
                <a:latin typeface="Calibri"/>
                <a:ea typeface="Calibri"/>
                <a:cs typeface="Calibri"/>
                <a:sym typeface="Calibri"/>
              </a:rPr>
              <a:t>is from Forward Selection and Backward Elimination. A linear regression model is fitted by using Economy, Family, Health, Freedom and Trust (Government Corruption). The coefficients of the best model are given in the table.</a:t>
            </a:r>
            <a:endParaRPr/>
          </a:p>
          <a:p>
            <a:pPr marL="0" marR="0" lvl="0" indent="0" algn="l" rtl="0">
              <a:spcBef>
                <a:spcPts val="0"/>
              </a:spcBef>
              <a:spcAft>
                <a:spcPts val="0"/>
              </a:spcAft>
              <a:buNone/>
            </a:pPr>
            <a:r>
              <a:rPr lang="en-IN" sz="1800">
                <a:solidFill>
                  <a:srgbClr val="F2F2F2"/>
                </a:solidFill>
                <a:latin typeface="Calibri"/>
                <a:ea typeface="Calibri"/>
                <a:cs typeface="Calibri"/>
                <a:sym typeface="Calibri"/>
              </a:rPr>
              <a:t>From the table the Economy, Family, Health, Freedom and Trust are statically significant because the p-value is less than 0.05.</a:t>
            </a:r>
            <a:endParaRPr sz="1800">
              <a:solidFill>
                <a:srgbClr val="F2F2F2"/>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99" name="Google Shape;299;p6"/>
          <p:cNvPicPr preferRelativeResize="0"/>
          <p:nvPr/>
        </p:nvPicPr>
        <p:blipFill rotWithShape="1">
          <a:blip r:embed="rId3">
            <a:alphaModFix/>
          </a:blip>
          <a:srcRect/>
          <a:stretch/>
        </p:blipFill>
        <p:spPr>
          <a:xfrm>
            <a:off x="7012956" y="3678435"/>
            <a:ext cx="4836046" cy="2230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7"/>
          <p:cNvSpPr txBox="1">
            <a:spLocks noGrp="1"/>
          </p:cNvSpPr>
          <p:nvPr>
            <p:ph type="title"/>
          </p:nvPr>
        </p:nvSpPr>
        <p:spPr>
          <a:xfrm>
            <a:off x="1143000" y="231828"/>
            <a:ext cx="9906000" cy="5704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600"/>
              <a:buFont typeface="Corbel"/>
              <a:buNone/>
            </a:pPr>
            <a:r>
              <a:rPr lang="en-IN" sz="3600"/>
              <a:t>SUMMARY OF LINEAR REGRESSION ANALYSIS</a:t>
            </a:r>
            <a:endParaRPr/>
          </a:p>
        </p:txBody>
      </p:sp>
      <p:sp>
        <p:nvSpPr>
          <p:cNvPr id="306" name="Google Shape;306;p7"/>
          <p:cNvSpPr txBox="1">
            <a:spLocks noGrp="1"/>
          </p:cNvSpPr>
          <p:nvPr>
            <p:ph type="body" idx="1"/>
          </p:nvPr>
        </p:nvSpPr>
        <p:spPr>
          <a:xfrm>
            <a:off x="603436" y="1024649"/>
            <a:ext cx="4723775" cy="57045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None/>
            </a:pPr>
            <a:r>
              <a:rPr lang="en-IN"/>
              <a:t>The Accuracy metrics of best model training data are given in the below table</a:t>
            </a:r>
            <a:endParaRPr/>
          </a:p>
        </p:txBody>
      </p:sp>
      <p:sp>
        <p:nvSpPr>
          <p:cNvPr id="307" name="Google Shape;307;p7"/>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7</a:t>
            </a:fld>
            <a:endParaRPr/>
          </a:p>
        </p:txBody>
      </p:sp>
      <p:sp>
        <p:nvSpPr>
          <p:cNvPr id="308" name="Google Shape;308;p7"/>
          <p:cNvSpPr txBox="1"/>
          <p:nvPr/>
        </p:nvSpPr>
        <p:spPr>
          <a:xfrm>
            <a:off x="603436" y="3702257"/>
            <a:ext cx="494713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2F2F2"/>
                </a:solidFill>
                <a:latin typeface="Calibri"/>
                <a:ea typeface="Calibri"/>
                <a:cs typeface="Calibri"/>
                <a:sym typeface="Calibri"/>
              </a:rPr>
              <a:t>The Accuracy metrics of best model validation data are given in the below table.</a:t>
            </a:r>
            <a:endParaRPr sz="1800">
              <a:solidFill>
                <a:srgbClr val="F2F2F2"/>
              </a:solidFill>
              <a:latin typeface="Calibri"/>
              <a:ea typeface="Calibri"/>
              <a:cs typeface="Calibri"/>
              <a:sym typeface="Calibri"/>
            </a:endParaRPr>
          </a:p>
        </p:txBody>
      </p:sp>
      <p:graphicFrame>
        <p:nvGraphicFramePr>
          <p:cNvPr id="309" name="Google Shape;309;p7"/>
          <p:cNvGraphicFramePr/>
          <p:nvPr/>
        </p:nvGraphicFramePr>
        <p:xfrm>
          <a:off x="603436" y="1740786"/>
          <a:ext cx="3000000" cy="3000000"/>
        </p:xfrm>
        <a:graphic>
          <a:graphicData uri="http://schemas.openxmlformats.org/drawingml/2006/table">
            <a:tbl>
              <a:tblPr firstRow="1" firstCol="1" bandRow="1">
                <a:noFill/>
                <a:tableStyleId>{00B98BEA-E8A7-45A9-95FE-83753309ED35}</a:tableStyleId>
              </a:tblPr>
              <a:tblGrid>
                <a:gridCol w="2117100">
                  <a:extLst>
                    <a:ext uri="{9D8B030D-6E8A-4147-A177-3AD203B41FA5}">
                      <a16:colId xmlns:a16="http://schemas.microsoft.com/office/drawing/2014/main" val="20000"/>
                    </a:ext>
                  </a:extLst>
                </a:gridCol>
                <a:gridCol w="2760350">
                  <a:extLst>
                    <a:ext uri="{9D8B030D-6E8A-4147-A177-3AD203B41FA5}">
                      <a16:colId xmlns:a16="http://schemas.microsoft.com/office/drawing/2014/main" val="20001"/>
                    </a:ext>
                  </a:extLst>
                </a:gridCol>
              </a:tblGrid>
              <a:tr h="143500">
                <a:tc>
                  <a:txBody>
                    <a:bodyPr/>
                    <a:lstStyle/>
                    <a:p>
                      <a:pPr marL="0" marR="0" lvl="0" indent="0" algn="ctr" rtl="0">
                        <a:lnSpc>
                          <a:spcPct val="115000"/>
                        </a:lnSpc>
                        <a:spcBef>
                          <a:spcPts val="0"/>
                        </a:spcBef>
                        <a:spcAft>
                          <a:spcPts val="0"/>
                        </a:spcAft>
                        <a:buNone/>
                      </a:pPr>
                      <a:r>
                        <a:rPr lang="en-IN" sz="1600" u="none" strike="noStrike" cap="none"/>
                        <a:t>Metric</a:t>
                      </a:r>
                      <a:endParaRPr sz="18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ctr" rtl="0">
                        <a:lnSpc>
                          <a:spcPct val="115000"/>
                        </a:lnSpc>
                        <a:spcBef>
                          <a:spcPts val="0"/>
                        </a:spcBef>
                        <a:spcAft>
                          <a:spcPts val="0"/>
                        </a:spcAft>
                        <a:buNone/>
                      </a:pPr>
                      <a:r>
                        <a:rPr lang="en-IN" sz="1600" u="none" strike="noStrike" cap="none"/>
                        <a:t>Value</a:t>
                      </a:r>
                      <a:endParaRPr sz="18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0"/>
                  </a:ext>
                </a:extLst>
              </a:tr>
              <a:tr h="143500">
                <a:tc>
                  <a:txBody>
                    <a:bodyPr/>
                    <a:lstStyle/>
                    <a:p>
                      <a:pPr marL="0" marR="0" lvl="0" indent="0" algn="l" rtl="0">
                        <a:lnSpc>
                          <a:spcPct val="115000"/>
                        </a:lnSpc>
                        <a:spcBef>
                          <a:spcPts val="0"/>
                        </a:spcBef>
                        <a:spcAft>
                          <a:spcPts val="0"/>
                        </a:spcAft>
                        <a:buNone/>
                      </a:pPr>
                      <a:r>
                        <a:rPr lang="en-IN" sz="1600" u="none" strike="noStrike" cap="none"/>
                        <a:t>ME</a:t>
                      </a:r>
                      <a:endParaRPr sz="18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l" rtl="0">
                        <a:lnSpc>
                          <a:spcPct val="115000"/>
                        </a:lnSpc>
                        <a:spcBef>
                          <a:spcPts val="0"/>
                        </a:spcBef>
                        <a:spcAft>
                          <a:spcPts val="0"/>
                        </a:spcAft>
                        <a:buNone/>
                      </a:pPr>
                      <a:r>
                        <a:rPr lang="en-IN" sz="1600" u="none" strike="noStrike" cap="none"/>
                        <a:t>1.946443e-15</a:t>
                      </a:r>
                      <a:endParaRPr sz="18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1"/>
                  </a:ext>
                </a:extLst>
              </a:tr>
              <a:tr h="143500">
                <a:tc>
                  <a:txBody>
                    <a:bodyPr/>
                    <a:lstStyle/>
                    <a:p>
                      <a:pPr marL="0" marR="0" lvl="0" indent="0" algn="l" rtl="0">
                        <a:lnSpc>
                          <a:spcPct val="115000"/>
                        </a:lnSpc>
                        <a:spcBef>
                          <a:spcPts val="0"/>
                        </a:spcBef>
                        <a:spcAft>
                          <a:spcPts val="0"/>
                        </a:spcAft>
                        <a:buNone/>
                      </a:pPr>
                      <a:r>
                        <a:rPr lang="en-IN" sz="1600" u="none" strike="noStrike" cap="none"/>
                        <a:t>RMSE</a:t>
                      </a:r>
                      <a:endParaRPr sz="18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l" rtl="0">
                        <a:lnSpc>
                          <a:spcPct val="115000"/>
                        </a:lnSpc>
                        <a:spcBef>
                          <a:spcPts val="0"/>
                        </a:spcBef>
                        <a:spcAft>
                          <a:spcPts val="0"/>
                        </a:spcAft>
                        <a:buNone/>
                      </a:pPr>
                      <a:r>
                        <a:rPr lang="en-IN" sz="1600" u="none" strike="noStrike" cap="none"/>
                        <a:t>5.066885e-01</a:t>
                      </a:r>
                      <a:endParaRPr sz="18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2"/>
                  </a:ext>
                </a:extLst>
              </a:tr>
              <a:tr h="143500">
                <a:tc>
                  <a:txBody>
                    <a:bodyPr/>
                    <a:lstStyle/>
                    <a:p>
                      <a:pPr marL="0" marR="0" lvl="0" indent="0" algn="l" rtl="0">
                        <a:lnSpc>
                          <a:spcPct val="115000"/>
                        </a:lnSpc>
                        <a:spcBef>
                          <a:spcPts val="0"/>
                        </a:spcBef>
                        <a:spcAft>
                          <a:spcPts val="0"/>
                        </a:spcAft>
                        <a:buNone/>
                      </a:pPr>
                      <a:r>
                        <a:rPr lang="en-IN" sz="1600" u="none" strike="noStrike" cap="none"/>
                        <a:t>MAE</a:t>
                      </a:r>
                      <a:endParaRPr sz="18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l" rtl="0">
                        <a:lnSpc>
                          <a:spcPct val="115000"/>
                        </a:lnSpc>
                        <a:spcBef>
                          <a:spcPts val="0"/>
                        </a:spcBef>
                        <a:spcAft>
                          <a:spcPts val="0"/>
                        </a:spcAft>
                        <a:buNone/>
                      </a:pPr>
                      <a:r>
                        <a:rPr lang="en-IN" sz="1600" u="none" strike="noStrike" cap="none"/>
                        <a:t>3.930883e-01</a:t>
                      </a:r>
                      <a:endParaRPr sz="18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3"/>
                  </a:ext>
                </a:extLst>
              </a:tr>
              <a:tr h="143500">
                <a:tc>
                  <a:txBody>
                    <a:bodyPr/>
                    <a:lstStyle/>
                    <a:p>
                      <a:pPr marL="0" marR="0" lvl="0" indent="0" algn="l" rtl="0">
                        <a:lnSpc>
                          <a:spcPct val="115000"/>
                        </a:lnSpc>
                        <a:spcBef>
                          <a:spcPts val="0"/>
                        </a:spcBef>
                        <a:spcAft>
                          <a:spcPts val="0"/>
                        </a:spcAft>
                        <a:buNone/>
                      </a:pPr>
                      <a:r>
                        <a:rPr lang="en-IN" sz="1600" u="none" strike="noStrike" cap="none"/>
                        <a:t>MPE</a:t>
                      </a:r>
                      <a:endParaRPr sz="18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l" rtl="0">
                        <a:lnSpc>
                          <a:spcPct val="115000"/>
                        </a:lnSpc>
                        <a:spcBef>
                          <a:spcPts val="0"/>
                        </a:spcBef>
                        <a:spcAft>
                          <a:spcPts val="0"/>
                        </a:spcAft>
                        <a:buNone/>
                      </a:pPr>
                      <a:r>
                        <a:rPr lang="en-IN" sz="1600" u="none" strike="noStrike" cap="none"/>
                        <a:t>-9.901381e-01</a:t>
                      </a:r>
                      <a:endParaRPr sz="18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4"/>
                  </a:ext>
                </a:extLst>
              </a:tr>
              <a:tr h="149850">
                <a:tc>
                  <a:txBody>
                    <a:bodyPr/>
                    <a:lstStyle/>
                    <a:p>
                      <a:pPr marL="0" marR="0" lvl="0" indent="0" algn="l" rtl="0">
                        <a:lnSpc>
                          <a:spcPct val="115000"/>
                        </a:lnSpc>
                        <a:spcBef>
                          <a:spcPts val="0"/>
                        </a:spcBef>
                        <a:spcAft>
                          <a:spcPts val="0"/>
                        </a:spcAft>
                        <a:buNone/>
                      </a:pPr>
                      <a:r>
                        <a:rPr lang="en-IN" sz="1600" u="none" strike="noStrike" cap="none"/>
                        <a:t>MAPE</a:t>
                      </a:r>
                      <a:endParaRPr sz="18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l" rtl="0">
                        <a:lnSpc>
                          <a:spcPct val="115000"/>
                        </a:lnSpc>
                        <a:spcBef>
                          <a:spcPts val="0"/>
                        </a:spcBef>
                        <a:spcAft>
                          <a:spcPts val="0"/>
                        </a:spcAft>
                        <a:buNone/>
                      </a:pPr>
                      <a:r>
                        <a:rPr lang="en-IN" sz="1600" u="none" strike="noStrike" cap="none"/>
                        <a:t>7.956277e+00</a:t>
                      </a:r>
                      <a:endParaRPr sz="18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5"/>
                  </a:ext>
                </a:extLst>
              </a:tr>
            </a:tbl>
          </a:graphicData>
        </a:graphic>
      </p:graphicFrame>
      <p:graphicFrame>
        <p:nvGraphicFramePr>
          <p:cNvPr id="310" name="Google Shape;310;p7"/>
          <p:cNvGraphicFramePr/>
          <p:nvPr/>
        </p:nvGraphicFramePr>
        <p:xfrm>
          <a:off x="603436" y="4348588"/>
          <a:ext cx="3000000" cy="3000000"/>
        </p:xfrm>
        <a:graphic>
          <a:graphicData uri="http://schemas.openxmlformats.org/drawingml/2006/table">
            <a:tbl>
              <a:tblPr firstRow="1" firstCol="1" bandRow="1">
                <a:noFill/>
                <a:tableStyleId>{00B98BEA-E8A7-45A9-95FE-83753309ED35}</a:tableStyleId>
              </a:tblPr>
              <a:tblGrid>
                <a:gridCol w="2118550">
                  <a:extLst>
                    <a:ext uri="{9D8B030D-6E8A-4147-A177-3AD203B41FA5}">
                      <a16:colId xmlns:a16="http://schemas.microsoft.com/office/drawing/2014/main" val="20000"/>
                    </a:ext>
                  </a:extLst>
                </a:gridCol>
                <a:gridCol w="2758875">
                  <a:extLst>
                    <a:ext uri="{9D8B030D-6E8A-4147-A177-3AD203B41FA5}">
                      <a16:colId xmlns:a16="http://schemas.microsoft.com/office/drawing/2014/main" val="20001"/>
                    </a:ext>
                  </a:extLst>
                </a:gridCol>
              </a:tblGrid>
              <a:tr h="203200">
                <a:tc>
                  <a:txBody>
                    <a:bodyPr/>
                    <a:lstStyle/>
                    <a:p>
                      <a:pPr marL="0" marR="0" lvl="0" indent="0" algn="ctr" rtl="0">
                        <a:lnSpc>
                          <a:spcPct val="115000"/>
                        </a:lnSpc>
                        <a:spcBef>
                          <a:spcPts val="0"/>
                        </a:spcBef>
                        <a:spcAft>
                          <a:spcPts val="0"/>
                        </a:spcAft>
                        <a:buNone/>
                      </a:pPr>
                      <a:r>
                        <a:rPr lang="en-IN" sz="1600" u="none" strike="noStrike" cap="none"/>
                        <a:t>Metric</a:t>
                      </a:r>
                      <a:endParaRPr sz="18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ctr" rtl="0">
                        <a:lnSpc>
                          <a:spcPct val="115000"/>
                        </a:lnSpc>
                        <a:spcBef>
                          <a:spcPts val="0"/>
                        </a:spcBef>
                        <a:spcAft>
                          <a:spcPts val="0"/>
                        </a:spcAft>
                        <a:buNone/>
                      </a:pPr>
                      <a:r>
                        <a:rPr lang="en-IN" sz="1600" u="none" strike="noStrike" cap="none"/>
                        <a:t>Value</a:t>
                      </a:r>
                      <a:endParaRPr sz="18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0"/>
                  </a:ext>
                </a:extLst>
              </a:tr>
              <a:tr h="203200">
                <a:tc>
                  <a:txBody>
                    <a:bodyPr/>
                    <a:lstStyle/>
                    <a:p>
                      <a:pPr marL="0" marR="0" lvl="0" indent="0" algn="l" rtl="0">
                        <a:lnSpc>
                          <a:spcPct val="115000"/>
                        </a:lnSpc>
                        <a:spcBef>
                          <a:spcPts val="0"/>
                        </a:spcBef>
                        <a:spcAft>
                          <a:spcPts val="0"/>
                        </a:spcAft>
                        <a:buNone/>
                      </a:pPr>
                      <a:r>
                        <a:rPr lang="en-IN" sz="1600" u="none" strike="noStrike" cap="none"/>
                        <a:t>ME</a:t>
                      </a:r>
                      <a:endParaRPr sz="18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l" rtl="0">
                        <a:lnSpc>
                          <a:spcPct val="115000"/>
                        </a:lnSpc>
                        <a:spcBef>
                          <a:spcPts val="0"/>
                        </a:spcBef>
                        <a:spcAft>
                          <a:spcPts val="0"/>
                        </a:spcAft>
                        <a:buNone/>
                      </a:pPr>
                      <a:r>
                        <a:rPr lang="en-IN" sz="1600" u="none" strike="noStrike" cap="none"/>
                        <a:t>-0.07884785</a:t>
                      </a:r>
                      <a:endParaRPr sz="18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1"/>
                  </a:ext>
                </a:extLst>
              </a:tr>
              <a:tr h="203200">
                <a:tc>
                  <a:txBody>
                    <a:bodyPr/>
                    <a:lstStyle/>
                    <a:p>
                      <a:pPr marL="0" marR="0" lvl="0" indent="0" algn="l" rtl="0">
                        <a:lnSpc>
                          <a:spcPct val="115000"/>
                        </a:lnSpc>
                        <a:spcBef>
                          <a:spcPts val="0"/>
                        </a:spcBef>
                        <a:spcAft>
                          <a:spcPts val="0"/>
                        </a:spcAft>
                        <a:buNone/>
                      </a:pPr>
                      <a:r>
                        <a:rPr lang="en-IN" sz="1600" u="none" strike="noStrike" cap="none"/>
                        <a:t>RMSE</a:t>
                      </a:r>
                      <a:endParaRPr sz="18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l" rtl="0">
                        <a:lnSpc>
                          <a:spcPct val="115000"/>
                        </a:lnSpc>
                        <a:spcBef>
                          <a:spcPts val="0"/>
                        </a:spcBef>
                        <a:spcAft>
                          <a:spcPts val="0"/>
                        </a:spcAft>
                        <a:buNone/>
                      </a:pPr>
                      <a:r>
                        <a:rPr lang="en-IN" sz="1600" u="none" strike="noStrike" cap="none"/>
                        <a:t>0.59411122</a:t>
                      </a:r>
                      <a:endParaRPr sz="18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2"/>
                  </a:ext>
                </a:extLst>
              </a:tr>
              <a:tr h="203200">
                <a:tc>
                  <a:txBody>
                    <a:bodyPr/>
                    <a:lstStyle/>
                    <a:p>
                      <a:pPr marL="0" marR="0" lvl="0" indent="0" algn="l" rtl="0">
                        <a:lnSpc>
                          <a:spcPct val="115000"/>
                        </a:lnSpc>
                        <a:spcBef>
                          <a:spcPts val="0"/>
                        </a:spcBef>
                        <a:spcAft>
                          <a:spcPts val="0"/>
                        </a:spcAft>
                        <a:buNone/>
                      </a:pPr>
                      <a:r>
                        <a:rPr lang="en-IN" sz="1600" u="none" strike="noStrike" cap="none"/>
                        <a:t>MAE</a:t>
                      </a:r>
                      <a:endParaRPr sz="18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l" rtl="0">
                        <a:lnSpc>
                          <a:spcPct val="115000"/>
                        </a:lnSpc>
                        <a:spcBef>
                          <a:spcPts val="0"/>
                        </a:spcBef>
                        <a:spcAft>
                          <a:spcPts val="0"/>
                        </a:spcAft>
                        <a:buNone/>
                      </a:pPr>
                      <a:r>
                        <a:rPr lang="en-IN" sz="1600" u="none" strike="noStrike" cap="none"/>
                        <a:t>0.47625401</a:t>
                      </a:r>
                      <a:endParaRPr sz="18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3"/>
                  </a:ext>
                </a:extLst>
              </a:tr>
              <a:tr h="203200">
                <a:tc>
                  <a:txBody>
                    <a:bodyPr/>
                    <a:lstStyle/>
                    <a:p>
                      <a:pPr marL="0" marR="0" lvl="0" indent="0" algn="l" rtl="0">
                        <a:lnSpc>
                          <a:spcPct val="115000"/>
                        </a:lnSpc>
                        <a:spcBef>
                          <a:spcPts val="0"/>
                        </a:spcBef>
                        <a:spcAft>
                          <a:spcPts val="0"/>
                        </a:spcAft>
                        <a:buNone/>
                      </a:pPr>
                      <a:r>
                        <a:rPr lang="en-IN" sz="1600" u="none" strike="noStrike" cap="none"/>
                        <a:t>MPE</a:t>
                      </a:r>
                      <a:endParaRPr sz="18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l" rtl="0">
                        <a:lnSpc>
                          <a:spcPct val="115000"/>
                        </a:lnSpc>
                        <a:spcBef>
                          <a:spcPts val="0"/>
                        </a:spcBef>
                        <a:spcAft>
                          <a:spcPts val="0"/>
                        </a:spcAft>
                        <a:buNone/>
                      </a:pPr>
                      <a:r>
                        <a:rPr lang="en-IN" sz="1600" u="none" strike="noStrike" cap="none"/>
                        <a:t>-3.15213018</a:t>
                      </a:r>
                      <a:endParaRPr sz="18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4"/>
                  </a:ext>
                </a:extLst>
              </a:tr>
              <a:tr h="203200">
                <a:tc>
                  <a:txBody>
                    <a:bodyPr/>
                    <a:lstStyle/>
                    <a:p>
                      <a:pPr marL="0" marR="0" lvl="0" indent="0" algn="l" rtl="0">
                        <a:lnSpc>
                          <a:spcPct val="115000"/>
                        </a:lnSpc>
                        <a:spcBef>
                          <a:spcPts val="0"/>
                        </a:spcBef>
                        <a:spcAft>
                          <a:spcPts val="0"/>
                        </a:spcAft>
                        <a:buNone/>
                      </a:pPr>
                      <a:r>
                        <a:rPr lang="en-IN" sz="1600" u="none" strike="noStrike" cap="none"/>
                        <a:t>MAPE</a:t>
                      </a:r>
                      <a:endParaRPr sz="18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l" rtl="0">
                        <a:lnSpc>
                          <a:spcPct val="115000"/>
                        </a:lnSpc>
                        <a:spcBef>
                          <a:spcPts val="0"/>
                        </a:spcBef>
                        <a:spcAft>
                          <a:spcPts val="0"/>
                        </a:spcAft>
                        <a:buNone/>
                      </a:pPr>
                      <a:r>
                        <a:rPr lang="en-IN" sz="1600" u="none" strike="noStrike" cap="none"/>
                        <a:t>9.52431748</a:t>
                      </a:r>
                      <a:endParaRPr sz="18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5"/>
                  </a:ext>
                </a:extLst>
              </a:tr>
            </a:tbl>
          </a:graphicData>
        </a:graphic>
      </p:graphicFrame>
      <p:pic>
        <p:nvPicPr>
          <p:cNvPr id="311" name="Google Shape;311;p7"/>
          <p:cNvPicPr preferRelativeResize="0"/>
          <p:nvPr/>
        </p:nvPicPr>
        <p:blipFill rotWithShape="1">
          <a:blip r:embed="rId3">
            <a:alphaModFix/>
          </a:blip>
          <a:srcRect/>
          <a:stretch/>
        </p:blipFill>
        <p:spPr>
          <a:xfrm>
            <a:off x="6998677" y="2384805"/>
            <a:ext cx="4269520" cy="2634904"/>
          </a:xfrm>
          <a:prstGeom prst="rect">
            <a:avLst/>
          </a:prstGeom>
          <a:noFill/>
          <a:ln>
            <a:noFill/>
          </a:ln>
        </p:spPr>
      </p:pic>
      <p:sp>
        <p:nvSpPr>
          <p:cNvPr id="312" name="Google Shape;312;p7"/>
          <p:cNvSpPr txBox="1"/>
          <p:nvPr/>
        </p:nvSpPr>
        <p:spPr>
          <a:xfrm>
            <a:off x="6864791" y="1595107"/>
            <a:ext cx="490024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2F2F2"/>
                </a:solidFill>
                <a:latin typeface="Calibri"/>
                <a:ea typeface="Calibri"/>
                <a:cs typeface="Calibri"/>
                <a:sym typeface="Calibri"/>
              </a:rPr>
              <a:t>The Histogram residuals of the best model is plotted below.</a:t>
            </a:r>
            <a:endParaRPr sz="1800">
              <a:solidFill>
                <a:srgbClr val="F2F2F2"/>
              </a:solidFill>
              <a:latin typeface="Calibri"/>
              <a:ea typeface="Calibri"/>
              <a:cs typeface="Calibri"/>
              <a:sym typeface="Calibri"/>
            </a:endParaRPr>
          </a:p>
        </p:txBody>
      </p:sp>
      <p:sp>
        <p:nvSpPr>
          <p:cNvPr id="313" name="Google Shape;313;p7"/>
          <p:cNvSpPr txBox="1"/>
          <p:nvPr/>
        </p:nvSpPr>
        <p:spPr>
          <a:xfrm>
            <a:off x="6998677" y="5262893"/>
            <a:ext cx="479336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By observing the histogram of residuals and noting that it closely resembles a normal distribution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8"/>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8</a:t>
            </a:fld>
            <a:endParaRPr/>
          </a:p>
        </p:txBody>
      </p:sp>
      <p:sp>
        <p:nvSpPr>
          <p:cNvPr id="320" name="Google Shape;320;p8"/>
          <p:cNvSpPr txBox="1">
            <a:spLocks noGrp="1"/>
          </p:cNvSpPr>
          <p:nvPr>
            <p:ph type="body" idx="1"/>
          </p:nvPr>
        </p:nvSpPr>
        <p:spPr>
          <a:xfrm>
            <a:off x="7165820" y="964715"/>
            <a:ext cx="4794739" cy="6593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000"/>
              <a:buNone/>
            </a:pPr>
            <a:r>
              <a:rPr lang="en-IN" sz="2000">
                <a:solidFill>
                  <a:schemeClr val="lt1"/>
                </a:solidFill>
              </a:rPr>
              <a:t>The coefficients of the model-1 are given in the table.</a:t>
            </a:r>
            <a:endParaRPr/>
          </a:p>
        </p:txBody>
      </p:sp>
      <p:sp>
        <p:nvSpPr>
          <p:cNvPr id="321" name="Google Shape;321;p8"/>
          <p:cNvSpPr txBox="1"/>
          <p:nvPr/>
        </p:nvSpPr>
        <p:spPr>
          <a:xfrm>
            <a:off x="272275" y="5253420"/>
            <a:ext cx="711805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confusion matrix of best model validation data is given below. The model's accuracy is 81.25%, with a specificity of 81% and a sensitivity of 81%.</a:t>
            </a:r>
            <a:endParaRPr/>
          </a:p>
        </p:txBody>
      </p:sp>
      <p:graphicFrame>
        <p:nvGraphicFramePr>
          <p:cNvPr id="322" name="Google Shape;322;p8"/>
          <p:cNvGraphicFramePr/>
          <p:nvPr/>
        </p:nvGraphicFramePr>
        <p:xfrm>
          <a:off x="7262633" y="1720632"/>
          <a:ext cx="3000000" cy="3000000"/>
        </p:xfrm>
        <a:graphic>
          <a:graphicData uri="http://schemas.openxmlformats.org/drawingml/2006/table">
            <a:tbl>
              <a:tblPr firstRow="1" firstCol="1" bandRow="1">
                <a:noFill/>
                <a:tableStyleId>{00B98BEA-E8A7-45A9-95FE-83753309ED35}</a:tableStyleId>
              </a:tblPr>
              <a:tblGrid>
                <a:gridCol w="1766325">
                  <a:extLst>
                    <a:ext uri="{9D8B030D-6E8A-4147-A177-3AD203B41FA5}">
                      <a16:colId xmlns:a16="http://schemas.microsoft.com/office/drawing/2014/main" val="20000"/>
                    </a:ext>
                  </a:extLst>
                </a:gridCol>
                <a:gridCol w="1371125">
                  <a:extLst>
                    <a:ext uri="{9D8B030D-6E8A-4147-A177-3AD203B41FA5}">
                      <a16:colId xmlns:a16="http://schemas.microsoft.com/office/drawing/2014/main" val="20001"/>
                    </a:ext>
                  </a:extLst>
                </a:gridCol>
                <a:gridCol w="1463675">
                  <a:extLst>
                    <a:ext uri="{9D8B030D-6E8A-4147-A177-3AD203B41FA5}">
                      <a16:colId xmlns:a16="http://schemas.microsoft.com/office/drawing/2014/main" val="20002"/>
                    </a:ext>
                  </a:extLst>
                </a:gridCol>
              </a:tblGrid>
              <a:tr h="234000">
                <a:tc>
                  <a:txBody>
                    <a:bodyPr/>
                    <a:lstStyle/>
                    <a:p>
                      <a:pPr marL="0" marR="0" lvl="0" indent="0" algn="ctr" rtl="0">
                        <a:lnSpc>
                          <a:spcPct val="107000"/>
                        </a:lnSpc>
                        <a:spcBef>
                          <a:spcPts val="0"/>
                        </a:spcBef>
                        <a:spcAft>
                          <a:spcPts val="0"/>
                        </a:spcAft>
                        <a:buNone/>
                      </a:pPr>
                      <a:r>
                        <a:rPr lang="en-IN" sz="1050" u="none" strike="noStrike" cap="none"/>
                        <a:t>Variable</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050" u="none" strike="noStrike" cap="none"/>
                        <a:t>Estimate</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050" u="none" strike="noStrike" cap="none"/>
                        <a:t>P-value</a:t>
                      </a:r>
                      <a:endParaRPr sz="1100" u="none" strike="noStrike" cap="none">
                        <a:latin typeface="Calibri"/>
                        <a:ea typeface="Calibri"/>
                        <a:cs typeface="Calibri"/>
                        <a:sym typeface="Calibri"/>
                      </a:endParaRPr>
                    </a:p>
                  </a:txBody>
                  <a:tcPr marL="9525" marR="9525" marT="9525" marB="9525"/>
                </a:tc>
                <a:extLst>
                  <a:ext uri="{0D108BD9-81ED-4DB2-BD59-A6C34878D82A}">
                    <a16:rowId xmlns:a16="http://schemas.microsoft.com/office/drawing/2014/main" val="10000"/>
                  </a:ext>
                </a:extLst>
              </a:tr>
              <a:tr h="234000">
                <a:tc>
                  <a:txBody>
                    <a:bodyPr/>
                    <a:lstStyle/>
                    <a:p>
                      <a:pPr marL="0" marR="0" lvl="0" indent="0" algn="l" rtl="0">
                        <a:lnSpc>
                          <a:spcPct val="107000"/>
                        </a:lnSpc>
                        <a:spcBef>
                          <a:spcPts val="0"/>
                        </a:spcBef>
                        <a:spcAft>
                          <a:spcPts val="0"/>
                        </a:spcAft>
                        <a:buNone/>
                      </a:pPr>
                      <a:r>
                        <a:rPr lang="en-IN" sz="1050" u="none" strike="noStrike" cap="none"/>
                        <a:t>(Intercept)</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050" u="none" strike="noStrike" cap="none"/>
                        <a:t>-19.142768</a:t>
                      </a:r>
                      <a:endParaRPr sz="1100" u="none" strike="noStrike" cap="none">
                        <a:latin typeface="Calibri"/>
                        <a:ea typeface="Calibri"/>
                        <a:cs typeface="Calibri"/>
                        <a:sym typeface="Calibri"/>
                      </a:endParaRPr>
                    </a:p>
                  </a:txBody>
                  <a:tcPr marL="9525" marR="9525" marT="9525" marB="9525"/>
                </a:tc>
                <a:tc>
                  <a:txBody>
                    <a:bodyPr/>
                    <a:lstStyle/>
                    <a:p>
                      <a:pPr marL="0" marR="0" lvl="0" indent="0" algn="ctr" rtl="0">
                        <a:lnSpc>
                          <a:spcPct val="107000"/>
                        </a:lnSpc>
                        <a:spcBef>
                          <a:spcPts val="0"/>
                        </a:spcBef>
                        <a:spcAft>
                          <a:spcPts val="0"/>
                        </a:spcAft>
                        <a:buNone/>
                      </a:pPr>
                      <a:r>
                        <a:rPr lang="en-IN" sz="1050" u="none" strike="noStrike" cap="none"/>
                        <a:t>0.0007052961</a:t>
                      </a:r>
                      <a:endParaRPr sz="1100" u="none" strike="noStrike" cap="none">
                        <a:latin typeface="Calibri"/>
                        <a:ea typeface="Calibri"/>
                        <a:cs typeface="Calibri"/>
                        <a:sym typeface="Calibri"/>
                      </a:endParaRPr>
                    </a:p>
                  </a:txBody>
                  <a:tcPr marL="9525" marR="9525" marT="9525" marB="9525"/>
                </a:tc>
                <a:extLst>
                  <a:ext uri="{0D108BD9-81ED-4DB2-BD59-A6C34878D82A}">
                    <a16:rowId xmlns:a16="http://schemas.microsoft.com/office/drawing/2014/main" val="10001"/>
                  </a:ext>
                </a:extLst>
              </a:tr>
              <a:tr h="234000">
                <a:tc>
                  <a:txBody>
                    <a:bodyPr/>
                    <a:lstStyle/>
                    <a:p>
                      <a:pPr marL="0" marR="0" lvl="0" indent="0" algn="l" rtl="0">
                        <a:lnSpc>
                          <a:spcPct val="107000"/>
                        </a:lnSpc>
                        <a:spcBef>
                          <a:spcPts val="0"/>
                        </a:spcBef>
                        <a:spcAft>
                          <a:spcPts val="0"/>
                        </a:spcAft>
                        <a:buNone/>
                      </a:pPr>
                      <a:r>
                        <a:rPr lang="en-IN" sz="1050" u="none" strike="noStrike" cap="none"/>
                        <a:t>Economy (GDP per Capita)</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050" u="none" strike="noStrike" cap="none"/>
                        <a:t>7.477746</a:t>
                      </a:r>
                      <a:endParaRPr sz="1100" u="none" strike="noStrike" cap="none">
                        <a:latin typeface="Calibri"/>
                        <a:ea typeface="Calibri"/>
                        <a:cs typeface="Calibri"/>
                        <a:sym typeface="Calibri"/>
                      </a:endParaRPr>
                    </a:p>
                  </a:txBody>
                  <a:tcPr marL="9525" marR="9525" marT="9525" marB="9525"/>
                </a:tc>
                <a:tc>
                  <a:txBody>
                    <a:bodyPr/>
                    <a:lstStyle/>
                    <a:p>
                      <a:pPr marL="0" marR="0" lvl="0" indent="0" algn="ctr" rtl="0">
                        <a:lnSpc>
                          <a:spcPct val="107000"/>
                        </a:lnSpc>
                        <a:spcBef>
                          <a:spcPts val="0"/>
                        </a:spcBef>
                        <a:spcAft>
                          <a:spcPts val="0"/>
                        </a:spcAft>
                        <a:buNone/>
                      </a:pPr>
                      <a:r>
                        <a:rPr lang="en-IN" sz="1050" u="none" strike="noStrike" cap="none"/>
                        <a:t>0.0253183052</a:t>
                      </a:r>
                      <a:endParaRPr sz="1100" u="none" strike="noStrike" cap="none">
                        <a:latin typeface="Calibri"/>
                        <a:ea typeface="Calibri"/>
                        <a:cs typeface="Calibri"/>
                        <a:sym typeface="Calibri"/>
                      </a:endParaRPr>
                    </a:p>
                  </a:txBody>
                  <a:tcPr marL="9525" marR="9525" marT="9525" marB="9525"/>
                </a:tc>
                <a:extLst>
                  <a:ext uri="{0D108BD9-81ED-4DB2-BD59-A6C34878D82A}">
                    <a16:rowId xmlns:a16="http://schemas.microsoft.com/office/drawing/2014/main" val="10002"/>
                  </a:ext>
                </a:extLst>
              </a:tr>
              <a:tr h="234000">
                <a:tc>
                  <a:txBody>
                    <a:bodyPr/>
                    <a:lstStyle/>
                    <a:p>
                      <a:pPr marL="0" marR="0" lvl="0" indent="0" algn="l" rtl="0">
                        <a:lnSpc>
                          <a:spcPct val="107000"/>
                        </a:lnSpc>
                        <a:spcBef>
                          <a:spcPts val="0"/>
                        </a:spcBef>
                        <a:spcAft>
                          <a:spcPts val="0"/>
                        </a:spcAft>
                        <a:buNone/>
                      </a:pPr>
                      <a:r>
                        <a:rPr lang="en-IN" sz="1050" u="none" strike="noStrike" cap="none"/>
                        <a:t>Family</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050" u="none" strike="noStrike" cap="none"/>
                        <a:t>6.566475</a:t>
                      </a:r>
                      <a:endParaRPr sz="1100" u="none" strike="noStrike" cap="none">
                        <a:latin typeface="Calibri"/>
                        <a:ea typeface="Calibri"/>
                        <a:cs typeface="Calibri"/>
                        <a:sym typeface="Calibri"/>
                      </a:endParaRPr>
                    </a:p>
                  </a:txBody>
                  <a:tcPr marL="9525" marR="9525" marT="9525" marB="9525"/>
                </a:tc>
                <a:tc>
                  <a:txBody>
                    <a:bodyPr/>
                    <a:lstStyle/>
                    <a:p>
                      <a:pPr marL="0" marR="0" lvl="0" indent="0" algn="ctr" rtl="0">
                        <a:lnSpc>
                          <a:spcPct val="107000"/>
                        </a:lnSpc>
                        <a:spcBef>
                          <a:spcPts val="0"/>
                        </a:spcBef>
                        <a:spcAft>
                          <a:spcPts val="0"/>
                        </a:spcAft>
                        <a:buNone/>
                      </a:pPr>
                      <a:r>
                        <a:rPr lang="en-IN" sz="1050" u="none" strike="noStrike" cap="none"/>
                        <a:t>0.0710079997</a:t>
                      </a:r>
                      <a:endParaRPr sz="1100" u="none" strike="noStrike" cap="none">
                        <a:latin typeface="Calibri"/>
                        <a:ea typeface="Calibri"/>
                        <a:cs typeface="Calibri"/>
                        <a:sym typeface="Calibri"/>
                      </a:endParaRPr>
                    </a:p>
                  </a:txBody>
                  <a:tcPr marL="9525" marR="9525" marT="9525" marB="9525"/>
                </a:tc>
                <a:extLst>
                  <a:ext uri="{0D108BD9-81ED-4DB2-BD59-A6C34878D82A}">
                    <a16:rowId xmlns:a16="http://schemas.microsoft.com/office/drawing/2014/main" val="10003"/>
                  </a:ext>
                </a:extLst>
              </a:tr>
              <a:tr h="234000">
                <a:tc>
                  <a:txBody>
                    <a:bodyPr/>
                    <a:lstStyle/>
                    <a:p>
                      <a:pPr marL="0" marR="0" lvl="0" indent="0" algn="l" rtl="0">
                        <a:lnSpc>
                          <a:spcPct val="107000"/>
                        </a:lnSpc>
                        <a:spcBef>
                          <a:spcPts val="0"/>
                        </a:spcBef>
                        <a:spcAft>
                          <a:spcPts val="0"/>
                        </a:spcAft>
                        <a:buNone/>
                      </a:pPr>
                      <a:r>
                        <a:rPr lang="en-IN" sz="1050" u="none" strike="noStrike" cap="none"/>
                        <a:t>Health (Life Expectancy)</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050" u="none" strike="noStrike" cap="none"/>
                        <a:t>5.910844</a:t>
                      </a:r>
                      <a:endParaRPr sz="1100" u="none" strike="noStrike" cap="none">
                        <a:latin typeface="Calibri"/>
                        <a:ea typeface="Calibri"/>
                        <a:cs typeface="Calibri"/>
                        <a:sym typeface="Calibri"/>
                      </a:endParaRPr>
                    </a:p>
                  </a:txBody>
                  <a:tcPr marL="9525" marR="9525" marT="9525" marB="9525"/>
                </a:tc>
                <a:tc>
                  <a:txBody>
                    <a:bodyPr/>
                    <a:lstStyle/>
                    <a:p>
                      <a:pPr marL="0" marR="0" lvl="0" indent="0" algn="ctr" rtl="0">
                        <a:lnSpc>
                          <a:spcPct val="107000"/>
                        </a:lnSpc>
                        <a:spcBef>
                          <a:spcPts val="0"/>
                        </a:spcBef>
                        <a:spcAft>
                          <a:spcPts val="0"/>
                        </a:spcAft>
                        <a:buNone/>
                      </a:pPr>
                      <a:r>
                        <a:rPr lang="en-IN" sz="1050" u="none" strike="noStrike" cap="none"/>
                        <a:t>0.1481226606</a:t>
                      </a:r>
                      <a:endParaRPr sz="1100" u="none" strike="noStrike" cap="none">
                        <a:latin typeface="Calibri"/>
                        <a:ea typeface="Calibri"/>
                        <a:cs typeface="Calibri"/>
                        <a:sym typeface="Calibri"/>
                      </a:endParaRPr>
                    </a:p>
                  </a:txBody>
                  <a:tcPr marL="9525" marR="9525" marT="9525" marB="9525"/>
                </a:tc>
                <a:extLst>
                  <a:ext uri="{0D108BD9-81ED-4DB2-BD59-A6C34878D82A}">
                    <a16:rowId xmlns:a16="http://schemas.microsoft.com/office/drawing/2014/main" val="10004"/>
                  </a:ext>
                </a:extLst>
              </a:tr>
              <a:tr h="234000">
                <a:tc>
                  <a:txBody>
                    <a:bodyPr/>
                    <a:lstStyle/>
                    <a:p>
                      <a:pPr marL="0" marR="0" lvl="0" indent="0" algn="l" rtl="0">
                        <a:lnSpc>
                          <a:spcPct val="107000"/>
                        </a:lnSpc>
                        <a:spcBef>
                          <a:spcPts val="0"/>
                        </a:spcBef>
                        <a:spcAft>
                          <a:spcPts val="0"/>
                        </a:spcAft>
                        <a:buNone/>
                      </a:pPr>
                      <a:r>
                        <a:rPr lang="en-IN" sz="1050" u="none" strike="noStrike" cap="none"/>
                        <a:t>Freedom</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050" u="none" strike="noStrike" cap="none"/>
                        <a:t>3.238972</a:t>
                      </a:r>
                      <a:endParaRPr sz="1100" u="none" strike="noStrike" cap="none">
                        <a:latin typeface="Calibri"/>
                        <a:ea typeface="Calibri"/>
                        <a:cs typeface="Calibri"/>
                        <a:sym typeface="Calibri"/>
                      </a:endParaRPr>
                    </a:p>
                  </a:txBody>
                  <a:tcPr marL="9525" marR="9525" marT="9525" marB="9525"/>
                </a:tc>
                <a:tc>
                  <a:txBody>
                    <a:bodyPr/>
                    <a:lstStyle/>
                    <a:p>
                      <a:pPr marL="0" marR="0" lvl="0" indent="0" algn="ctr" rtl="0">
                        <a:lnSpc>
                          <a:spcPct val="107000"/>
                        </a:lnSpc>
                        <a:spcBef>
                          <a:spcPts val="0"/>
                        </a:spcBef>
                        <a:spcAft>
                          <a:spcPts val="0"/>
                        </a:spcAft>
                        <a:buNone/>
                      </a:pPr>
                      <a:r>
                        <a:rPr lang="en-IN" sz="1050" u="none" strike="noStrike" cap="none"/>
                        <a:t>0.4162510765</a:t>
                      </a:r>
                      <a:endParaRPr sz="1100" u="none" strike="noStrike" cap="none">
                        <a:latin typeface="Calibri"/>
                        <a:ea typeface="Calibri"/>
                        <a:cs typeface="Calibri"/>
                        <a:sym typeface="Calibri"/>
                      </a:endParaRPr>
                    </a:p>
                  </a:txBody>
                  <a:tcPr marL="9525" marR="9525" marT="9525" marB="9525"/>
                </a:tc>
                <a:extLst>
                  <a:ext uri="{0D108BD9-81ED-4DB2-BD59-A6C34878D82A}">
                    <a16:rowId xmlns:a16="http://schemas.microsoft.com/office/drawing/2014/main" val="10005"/>
                  </a:ext>
                </a:extLst>
              </a:tr>
              <a:tr h="234000">
                <a:tc>
                  <a:txBody>
                    <a:bodyPr/>
                    <a:lstStyle/>
                    <a:p>
                      <a:pPr marL="0" marR="0" lvl="0" indent="0" algn="l" rtl="0">
                        <a:lnSpc>
                          <a:spcPct val="107000"/>
                        </a:lnSpc>
                        <a:spcBef>
                          <a:spcPts val="0"/>
                        </a:spcBef>
                        <a:spcAft>
                          <a:spcPts val="0"/>
                        </a:spcAft>
                        <a:buNone/>
                      </a:pPr>
                      <a:r>
                        <a:rPr lang="en-IN" sz="1050" u="none" strike="noStrike" cap="none"/>
                        <a:t>Trust (Government Corruption)</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050" u="none" strike="noStrike" cap="none"/>
                        <a:t>1.735307</a:t>
                      </a:r>
                      <a:endParaRPr sz="1100" u="none" strike="noStrike" cap="none">
                        <a:latin typeface="Calibri"/>
                        <a:ea typeface="Calibri"/>
                        <a:cs typeface="Calibri"/>
                        <a:sym typeface="Calibri"/>
                      </a:endParaRPr>
                    </a:p>
                  </a:txBody>
                  <a:tcPr marL="9525" marR="9525" marT="9525" marB="9525"/>
                </a:tc>
                <a:tc>
                  <a:txBody>
                    <a:bodyPr/>
                    <a:lstStyle/>
                    <a:p>
                      <a:pPr marL="0" marR="0" lvl="0" indent="0" algn="ctr" rtl="0">
                        <a:lnSpc>
                          <a:spcPct val="107000"/>
                        </a:lnSpc>
                        <a:spcBef>
                          <a:spcPts val="0"/>
                        </a:spcBef>
                        <a:spcAft>
                          <a:spcPts val="0"/>
                        </a:spcAft>
                        <a:buNone/>
                      </a:pPr>
                      <a:r>
                        <a:rPr lang="en-IN" sz="1050" u="none" strike="noStrike" cap="none"/>
                        <a:t>0.7592808345</a:t>
                      </a:r>
                      <a:endParaRPr sz="1100" u="none" strike="noStrike" cap="none">
                        <a:latin typeface="Calibri"/>
                        <a:ea typeface="Calibri"/>
                        <a:cs typeface="Calibri"/>
                        <a:sym typeface="Calibri"/>
                      </a:endParaRPr>
                    </a:p>
                  </a:txBody>
                  <a:tcPr marL="9525" marR="9525" marT="9525" marB="9525"/>
                </a:tc>
                <a:extLst>
                  <a:ext uri="{0D108BD9-81ED-4DB2-BD59-A6C34878D82A}">
                    <a16:rowId xmlns:a16="http://schemas.microsoft.com/office/drawing/2014/main" val="10006"/>
                  </a:ext>
                </a:extLst>
              </a:tr>
            </a:tbl>
          </a:graphicData>
        </a:graphic>
      </p:graphicFrame>
      <p:sp>
        <p:nvSpPr>
          <p:cNvPr id="323" name="Google Shape;323;p8"/>
          <p:cNvSpPr txBox="1"/>
          <p:nvPr/>
        </p:nvSpPr>
        <p:spPr>
          <a:xfrm>
            <a:off x="265437" y="3812056"/>
            <a:ext cx="623258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confusion matrix of best model training data</a:t>
            </a:r>
            <a:endParaRPr/>
          </a:p>
          <a:p>
            <a:pPr marL="0" marR="0" lvl="0" indent="0" algn="l" rtl="0">
              <a:spcBef>
                <a:spcPts val="0"/>
              </a:spcBef>
              <a:spcAft>
                <a:spcPts val="0"/>
              </a:spcAft>
              <a:buNone/>
            </a:pPr>
            <a:r>
              <a:rPr lang="en-IN" sz="1800">
                <a:solidFill>
                  <a:schemeClr val="lt1"/>
                </a:solidFill>
                <a:latin typeface="Calibri"/>
                <a:ea typeface="Calibri"/>
                <a:cs typeface="Calibri"/>
                <a:sym typeface="Calibri"/>
              </a:rPr>
              <a:t>The model's accuracy is 87.5%, with a specificity of 88.6% and a sensitivity of 86.4%.</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24" name="Google Shape;324;p8"/>
          <p:cNvGraphicFramePr/>
          <p:nvPr/>
        </p:nvGraphicFramePr>
        <p:xfrm>
          <a:off x="7400396" y="3803416"/>
          <a:ext cx="3000000" cy="3000000"/>
        </p:xfrm>
        <a:graphic>
          <a:graphicData uri="http://schemas.openxmlformats.org/drawingml/2006/table">
            <a:tbl>
              <a:tblPr firstRow="1" firstCol="1" bandRow="1">
                <a:noFill/>
                <a:tableStyleId>{00B98BEA-E8A7-45A9-95FE-83753309ED35}</a:tableStyleId>
              </a:tblPr>
              <a:tblGrid>
                <a:gridCol w="1441875">
                  <a:extLst>
                    <a:ext uri="{9D8B030D-6E8A-4147-A177-3AD203B41FA5}">
                      <a16:colId xmlns:a16="http://schemas.microsoft.com/office/drawing/2014/main" val="20000"/>
                    </a:ext>
                  </a:extLst>
                </a:gridCol>
                <a:gridCol w="1441875">
                  <a:extLst>
                    <a:ext uri="{9D8B030D-6E8A-4147-A177-3AD203B41FA5}">
                      <a16:colId xmlns:a16="http://schemas.microsoft.com/office/drawing/2014/main" val="20001"/>
                    </a:ext>
                  </a:extLst>
                </a:gridCol>
                <a:gridCol w="1441875">
                  <a:extLst>
                    <a:ext uri="{9D8B030D-6E8A-4147-A177-3AD203B41FA5}">
                      <a16:colId xmlns:a16="http://schemas.microsoft.com/office/drawing/2014/main" val="20002"/>
                    </a:ext>
                  </a:extLst>
                </a:gridCol>
              </a:tblGrid>
              <a:tr h="250525">
                <a:tc>
                  <a:txBody>
                    <a:bodyPr/>
                    <a:lstStyle/>
                    <a:p>
                      <a:pPr marL="0" marR="0" lvl="0" indent="0" algn="l" rtl="0">
                        <a:lnSpc>
                          <a:spcPct val="107000"/>
                        </a:lnSpc>
                        <a:spcBef>
                          <a:spcPts val="0"/>
                        </a:spcBef>
                        <a:spcAft>
                          <a:spcPts val="0"/>
                        </a:spcAft>
                        <a:buNone/>
                      </a:pPr>
                      <a:endParaRPr sz="11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050" u="none" strike="noStrike" cap="none"/>
                        <a:t>Predicted Negative (0)</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050" u="none" strike="noStrike" cap="none"/>
                        <a:t>Predicted Positive (1)</a:t>
                      </a:r>
                      <a:endParaRPr sz="11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0"/>
                  </a:ext>
                </a:extLst>
              </a:tr>
              <a:tr h="283925">
                <a:tc>
                  <a:txBody>
                    <a:bodyPr/>
                    <a:lstStyle/>
                    <a:p>
                      <a:pPr marL="0" marR="0" lvl="0" indent="0" algn="l" rtl="0">
                        <a:lnSpc>
                          <a:spcPct val="107000"/>
                        </a:lnSpc>
                        <a:spcBef>
                          <a:spcPts val="0"/>
                        </a:spcBef>
                        <a:spcAft>
                          <a:spcPts val="0"/>
                        </a:spcAft>
                        <a:buNone/>
                      </a:pPr>
                      <a:r>
                        <a:rPr lang="en-IN" sz="1050" u="none" strike="noStrike" cap="none"/>
                        <a:t>Actual Negative (0)</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050" u="none" strike="noStrike" cap="none"/>
                        <a:t>47</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050" u="none" strike="noStrike" cap="none"/>
                        <a:t>6</a:t>
                      </a:r>
                      <a:endParaRPr sz="11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1"/>
                  </a:ext>
                </a:extLst>
              </a:tr>
              <a:tr h="240175">
                <a:tc>
                  <a:txBody>
                    <a:bodyPr/>
                    <a:lstStyle/>
                    <a:p>
                      <a:pPr marL="0" marR="0" lvl="0" indent="0" algn="l" rtl="0">
                        <a:lnSpc>
                          <a:spcPct val="107000"/>
                        </a:lnSpc>
                        <a:spcBef>
                          <a:spcPts val="0"/>
                        </a:spcBef>
                        <a:spcAft>
                          <a:spcPts val="0"/>
                        </a:spcAft>
                        <a:buNone/>
                      </a:pPr>
                      <a:r>
                        <a:rPr lang="en-IN" sz="1050" u="none" strike="noStrike" cap="none"/>
                        <a:t>Actual Positive (1)</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050" u="none" strike="noStrike" cap="none"/>
                        <a:t>2</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050" u="none" strike="noStrike" cap="none"/>
                        <a:t>39</a:t>
                      </a:r>
                      <a:endParaRPr sz="11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2"/>
                  </a:ext>
                </a:extLst>
              </a:tr>
            </a:tbl>
          </a:graphicData>
        </a:graphic>
      </p:graphicFrame>
      <p:graphicFrame>
        <p:nvGraphicFramePr>
          <p:cNvPr id="325" name="Google Shape;325;p8"/>
          <p:cNvGraphicFramePr/>
          <p:nvPr/>
        </p:nvGraphicFramePr>
        <p:xfrm>
          <a:off x="7400396" y="5253420"/>
          <a:ext cx="3000000" cy="3000000"/>
        </p:xfrm>
        <a:graphic>
          <a:graphicData uri="http://schemas.openxmlformats.org/drawingml/2006/table">
            <a:tbl>
              <a:tblPr firstRow="1" firstCol="1" bandRow="1">
                <a:noFill/>
                <a:tableStyleId>{00B98BEA-E8A7-45A9-95FE-83753309ED35}</a:tableStyleId>
              </a:tblPr>
              <a:tblGrid>
                <a:gridCol w="1441875">
                  <a:extLst>
                    <a:ext uri="{9D8B030D-6E8A-4147-A177-3AD203B41FA5}">
                      <a16:colId xmlns:a16="http://schemas.microsoft.com/office/drawing/2014/main" val="20000"/>
                    </a:ext>
                  </a:extLst>
                </a:gridCol>
                <a:gridCol w="1441875">
                  <a:extLst>
                    <a:ext uri="{9D8B030D-6E8A-4147-A177-3AD203B41FA5}">
                      <a16:colId xmlns:a16="http://schemas.microsoft.com/office/drawing/2014/main" val="20001"/>
                    </a:ext>
                  </a:extLst>
                </a:gridCol>
                <a:gridCol w="1441875">
                  <a:extLst>
                    <a:ext uri="{9D8B030D-6E8A-4147-A177-3AD203B41FA5}">
                      <a16:colId xmlns:a16="http://schemas.microsoft.com/office/drawing/2014/main" val="20002"/>
                    </a:ext>
                  </a:extLst>
                </a:gridCol>
              </a:tblGrid>
              <a:tr h="252150">
                <a:tc>
                  <a:txBody>
                    <a:bodyPr/>
                    <a:lstStyle/>
                    <a:p>
                      <a:pPr marL="0" marR="0" lvl="0" indent="0" algn="l" rtl="0">
                        <a:lnSpc>
                          <a:spcPct val="107000"/>
                        </a:lnSpc>
                        <a:spcBef>
                          <a:spcPts val="0"/>
                        </a:spcBef>
                        <a:spcAft>
                          <a:spcPts val="0"/>
                        </a:spcAft>
                        <a:buNone/>
                      </a:pPr>
                      <a:endParaRPr sz="11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050" u="none" strike="noStrike" cap="none"/>
                        <a:t>Predicted Negative (0)</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ctr" rtl="0">
                        <a:lnSpc>
                          <a:spcPct val="107000"/>
                        </a:lnSpc>
                        <a:spcBef>
                          <a:spcPts val="0"/>
                        </a:spcBef>
                        <a:spcAft>
                          <a:spcPts val="0"/>
                        </a:spcAft>
                        <a:buNone/>
                      </a:pPr>
                      <a:r>
                        <a:rPr lang="en-IN" sz="1050" u="none" strike="noStrike" cap="none"/>
                        <a:t>Predicted Positive (1)</a:t>
                      </a:r>
                      <a:endParaRPr sz="11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0"/>
                  </a:ext>
                </a:extLst>
              </a:tr>
              <a:tr h="285775">
                <a:tc>
                  <a:txBody>
                    <a:bodyPr/>
                    <a:lstStyle/>
                    <a:p>
                      <a:pPr marL="0" marR="0" lvl="0" indent="0" algn="l" rtl="0">
                        <a:lnSpc>
                          <a:spcPct val="107000"/>
                        </a:lnSpc>
                        <a:spcBef>
                          <a:spcPts val="0"/>
                        </a:spcBef>
                        <a:spcAft>
                          <a:spcPts val="0"/>
                        </a:spcAft>
                        <a:buNone/>
                      </a:pPr>
                      <a:r>
                        <a:rPr lang="en-IN" sz="1050" u="none" strike="noStrike" cap="none"/>
                        <a:t>Actual Negative (0)</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050" u="none" strike="noStrike" cap="none"/>
                        <a:t>30</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050" u="none" strike="noStrike" cap="none"/>
                        <a:t>7</a:t>
                      </a:r>
                      <a:endParaRPr sz="11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1"/>
                  </a:ext>
                </a:extLst>
              </a:tr>
              <a:tr h="241725">
                <a:tc>
                  <a:txBody>
                    <a:bodyPr/>
                    <a:lstStyle/>
                    <a:p>
                      <a:pPr marL="0" marR="0" lvl="0" indent="0" algn="l" rtl="0">
                        <a:lnSpc>
                          <a:spcPct val="107000"/>
                        </a:lnSpc>
                        <a:spcBef>
                          <a:spcPts val="0"/>
                        </a:spcBef>
                        <a:spcAft>
                          <a:spcPts val="0"/>
                        </a:spcAft>
                        <a:buNone/>
                      </a:pPr>
                      <a:r>
                        <a:rPr lang="en-IN" sz="1050" u="none" strike="noStrike" cap="none"/>
                        <a:t>Actual Positive (1)</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050" u="none" strike="noStrike" cap="none"/>
                        <a:t>5</a:t>
                      </a:r>
                      <a:endParaRPr sz="1100" u="none" strike="noStrike" cap="none">
                        <a:latin typeface="Calibri"/>
                        <a:ea typeface="Calibri"/>
                        <a:cs typeface="Calibri"/>
                        <a:sym typeface="Calibri"/>
                      </a:endParaRPr>
                    </a:p>
                  </a:txBody>
                  <a:tcPr marL="9525" marR="9525" marT="9525" marB="9525" anchor="b"/>
                </a:tc>
                <a:tc>
                  <a:txBody>
                    <a:bodyPr/>
                    <a:lstStyle/>
                    <a:p>
                      <a:pPr marL="0" marR="0" lvl="0" indent="0" algn="l" rtl="0">
                        <a:lnSpc>
                          <a:spcPct val="107000"/>
                        </a:lnSpc>
                        <a:spcBef>
                          <a:spcPts val="0"/>
                        </a:spcBef>
                        <a:spcAft>
                          <a:spcPts val="0"/>
                        </a:spcAft>
                        <a:buNone/>
                      </a:pPr>
                      <a:r>
                        <a:rPr lang="en-IN" sz="1050" u="none" strike="noStrike" cap="none"/>
                        <a:t>22</a:t>
                      </a:r>
                      <a:endParaRPr sz="1100" u="none" strike="noStrike" cap="none">
                        <a:latin typeface="Calibri"/>
                        <a:ea typeface="Calibri"/>
                        <a:cs typeface="Calibri"/>
                        <a:sym typeface="Calibri"/>
                      </a:endParaRPr>
                    </a:p>
                  </a:txBody>
                  <a:tcPr marL="9525" marR="9525" marT="9525" marB="9525" anchor="b"/>
                </a:tc>
                <a:extLst>
                  <a:ext uri="{0D108BD9-81ED-4DB2-BD59-A6C34878D82A}">
                    <a16:rowId xmlns:a16="http://schemas.microsoft.com/office/drawing/2014/main" val="10002"/>
                  </a:ext>
                </a:extLst>
              </a:tr>
            </a:tbl>
          </a:graphicData>
        </a:graphic>
      </p:graphicFrame>
      <p:sp>
        <p:nvSpPr>
          <p:cNvPr id="326" name="Google Shape;326;p8"/>
          <p:cNvSpPr txBox="1">
            <a:spLocks noGrp="1"/>
          </p:cNvSpPr>
          <p:nvPr>
            <p:ph type="title"/>
          </p:nvPr>
        </p:nvSpPr>
        <p:spPr>
          <a:xfrm>
            <a:off x="1049215" y="153975"/>
            <a:ext cx="9906000" cy="6593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SUMMARY OF LOGISTIC REGRESSION</a:t>
            </a:r>
            <a:endParaRPr/>
          </a:p>
        </p:txBody>
      </p:sp>
      <p:sp>
        <p:nvSpPr>
          <p:cNvPr id="327" name="Google Shape;327;p8"/>
          <p:cNvSpPr txBox="1"/>
          <p:nvPr/>
        </p:nvSpPr>
        <p:spPr>
          <a:xfrm>
            <a:off x="328246" y="1180681"/>
            <a:ext cx="2912998" cy="53624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Arial"/>
              <a:buNone/>
            </a:pPr>
            <a:r>
              <a:rPr lang="en-IN" sz="2800" b="1" cap="none">
                <a:solidFill>
                  <a:schemeClr val="lt1"/>
                </a:solidFill>
                <a:latin typeface="Calibri"/>
                <a:ea typeface="Calibri"/>
                <a:cs typeface="Calibri"/>
                <a:sym typeface="Calibri"/>
              </a:rPr>
              <a:t>Best Model</a:t>
            </a:r>
            <a:endParaRPr/>
          </a:p>
        </p:txBody>
      </p:sp>
      <p:sp>
        <p:nvSpPr>
          <p:cNvPr id="328" name="Google Shape;328;p8"/>
          <p:cNvSpPr txBox="1"/>
          <p:nvPr/>
        </p:nvSpPr>
        <p:spPr>
          <a:xfrm>
            <a:off x="328246" y="1775455"/>
            <a:ext cx="6096000"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FFFF"/>
                </a:solidFill>
                <a:latin typeface="Calibri"/>
                <a:ea typeface="Calibri"/>
                <a:cs typeface="Calibri"/>
                <a:sym typeface="Calibri"/>
              </a:rPr>
              <a:t>The best model in building models is the one that utilizes Economy, Family, Health, Freedom, and Trust (Government Corruption) as its fitting parameters.</a:t>
            </a:r>
            <a:endParaRPr/>
          </a:p>
          <a:p>
            <a:pPr marL="0" marR="0" lvl="0" indent="0" algn="l" rtl="0">
              <a:spcBef>
                <a:spcPts val="0"/>
              </a:spcBef>
              <a:spcAft>
                <a:spcPts val="0"/>
              </a:spcAft>
              <a:buNone/>
            </a:pPr>
            <a:r>
              <a:rPr lang="en-IN" sz="1800">
                <a:solidFill>
                  <a:schemeClr val="lt1"/>
                </a:solidFill>
                <a:latin typeface="Calibri"/>
                <a:ea typeface="Calibri"/>
                <a:cs typeface="Calibri"/>
                <a:sym typeface="Calibri"/>
              </a:rPr>
              <a:t>From the table the Economy and Family are statically significant because the p-value is less than 0.05.</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9"/>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9</a:t>
            </a:fld>
            <a:endParaRPr/>
          </a:p>
        </p:txBody>
      </p:sp>
      <p:sp>
        <p:nvSpPr>
          <p:cNvPr id="335" name="Google Shape;335;p9"/>
          <p:cNvSpPr txBox="1"/>
          <p:nvPr/>
        </p:nvSpPr>
        <p:spPr>
          <a:xfrm>
            <a:off x="292798" y="1361295"/>
            <a:ext cx="1107089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plot shows that the model has a high AUC-ROC value of 0.9113, indicating high accuracy in correctly classifying the data with low false positives and false negatives.</a:t>
            </a:r>
            <a:endParaRPr/>
          </a:p>
        </p:txBody>
      </p:sp>
      <p:pic>
        <p:nvPicPr>
          <p:cNvPr id="336" name="Google Shape;336;p9"/>
          <p:cNvPicPr preferRelativeResize="0"/>
          <p:nvPr/>
        </p:nvPicPr>
        <p:blipFill rotWithShape="1">
          <a:blip r:embed="rId3">
            <a:alphaModFix/>
          </a:blip>
          <a:srcRect/>
          <a:stretch/>
        </p:blipFill>
        <p:spPr>
          <a:xfrm>
            <a:off x="3466706" y="2242036"/>
            <a:ext cx="5790565" cy="3573780"/>
          </a:xfrm>
          <a:prstGeom prst="rect">
            <a:avLst/>
          </a:prstGeom>
          <a:noFill/>
          <a:ln>
            <a:noFill/>
          </a:ln>
        </p:spPr>
      </p:pic>
      <p:sp>
        <p:nvSpPr>
          <p:cNvPr id="337" name="Google Shape;337;p9"/>
          <p:cNvSpPr txBox="1">
            <a:spLocks noGrp="1"/>
          </p:cNvSpPr>
          <p:nvPr>
            <p:ph type="title"/>
          </p:nvPr>
        </p:nvSpPr>
        <p:spPr>
          <a:xfrm>
            <a:off x="1143000" y="446418"/>
            <a:ext cx="9906000" cy="6593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SUMMARY OF LOGISTIC REGRESSION</a:t>
            </a:r>
            <a:endParaRPr/>
          </a:p>
        </p:txBody>
      </p:sp>
    </p:spTree>
  </p:cSld>
  <p:clrMapOvr>
    <a:masterClrMapping/>
  </p:clrMapOvr>
</p:sld>
</file>

<file path=ppt/theme/theme1.xml><?xml version="1.0" encoding="utf-8"?>
<a:theme xmlns:a="http://schemas.openxmlformats.org/drawingml/2006/main" name="Office Theme">
  <a:themeElements>
    <a:clrScheme name="Contoso v1">
      <a:dk1>
        <a:srgbClr val="000000"/>
      </a:dk1>
      <a:lt1>
        <a:srgbClr val="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2165</Words>
  <Application>Microsoft Office PowerPoint</Application>
  <PresentationFormat>Widescreen</PresentationFormat>
  <Paragraphs>282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Corbel</vt:lpstr>
      <vt:lpstr>Calibri</vt:lpstr>
      <vt:lpstr>Arial</vt:lpstr>
      <vt:lpstr>Office Theme</vt:lpstr>
      <vt:lpstr>HAPPINESS PREDICTION</vt:lpstr>
      <vt:lpstr>ABSTRACT</vt:lpstr>
      <vt:lpstr>OVERVIEW</vt:lpstr>
      <vt:lpstr>DATA</vt:lpstr>
      <vt:lpstr>CORRELATION HEATMAP </vt:lpstr>
      <vt:lpstr>SUMMARY OF LINEAR REGRESSION ANALYSIS</vt:lpstr>
      <vt:lpstr>SUMMARY OF LINEAR REGRESSION ANALYSIS</vt:lpstr>
      <vt:lpstr>SUMMARY OF LOGISTIC REGRESSION</vt:lpstr>
      <vt:lpstr>SUMMARY OF LOGISTIC REGRESSION</vt:lpstr>
      <vt:lpstr>SUMMARY OF NEURAL NETWORK ANALYSIS</vt:lpstr>
      <vt:lpstr>SUMMARY OF CLASSIFICATION TREE, BAGGING, BOOSTING, RANDOM FOREST ANALYSIS</vt:lpstr>
      <vt:lpstr>SUMMARY OF CLASSIFICATION TREE, BAGGING, BOOSTING, RANDOM FOREST ANALYSIS</vt:lpstr>
      <vt:lpstr>BAGGING MODEL</vt:lpstr>
      <vt:lpstr>BOOSTING MODEL</vt:lpstr>
      <vt:lpstr>COMPARISON OF LR, NN AND TREE METHODS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HAPPINESS PREDICTION</dc:title>
  <dc:creator>manid</dc:creator>
  <cp:lastModifiedBy>manid</cp:lastModifiedBy>
  <cp:revision>2</cp:revision>
  <dcterms:created xsi:type="dcterms:W3CDTF">2023-01-14T17:57:12Z</dcterms:created>
  <dcterms:modified xsi:type="dcterms:W3CDTF">2023-07-31T08:57:32Z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