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8" r:id="rId5"/>
    <p:sldId id="268" r:id="rId6"/>
    <p:sldId id="277" r:id="rId7"/>
    <p:sldId id="278" r:id="rId8"/>
    <p:sldId id="279" r:id="rId9"/>
    <p:sldId id="281" r:id="rId10"/>
    <p:sldId id="282" r:id="rId11"/>
    <p:sldId id="283" r:id="rId12"/>
    <p:sldId id="284" r:id="rId13"/>
    <p:sldId id="285" r:id="rId14"/>
    <p:sldId id="286" r:id="rId15"/>
    <p:sldId id="287" r:id="rId16"/>
    <p:sldId id="288" r:id="rId17"/>
    <p:sldId id="289" r:id="rId18"/>
    <p:sldId id="290"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7949" autoAdjust="0"/>
  </p:normalViewPr>
  <p:slideViewPr>
    <p:cSldViewPr snapToGrid="0" showGuides="1">
      <p:cViewPr varScale="1">
        <p:scale>
          <a:sx n="85" d="100"/>
          <a:sy n="85" d="100"/>
        </p:scale>
        <p:origin x="974"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7/31/2023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7/31/2023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dirty="0"/>
          </a:p>
        </p:txBody>
      </p:sp>
    </p:spTree>
    <p:extLst>
      <p:ext uri="{BB962C8B-B14F-4D97-AF65-F5344CB8AC3E}">
        <p14:creationId xmlns:p14="http://schemas.microsoft.com/office/powerpoint/2010/main" val="161010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dirty="0"/>
          </a:p>
        </p:txBody>
      </p:sp>
    </p:spTree>
    <p:extLst>
      <p:ext uri="{BB962C8B-B14F-4D97-AF65-F5344CB8AC3E}">
        <p14:creationId xmlns:p14="http://schemas.microsoft.com/office/powerpoint/2010/main" val="3439029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dirty="0"/>
          </a:p>
        </p:txBody>
      </p:sp>
    </p:spTree>
    <p:extLst>
      <p:ext uri="{BB962C8B-B14F-4D97-AF65-F5344CB8AC3E}">
        <p14:creationId xmlns:p14="http://schemas.microsoft.com/office/powerpoint/2010/main" val="3508013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dirty="0"/>
          </a:p>
        </p:txBody>
      </p:sp>
    </p:spTree>
    <p:extLst>
      <p:ext uri="{BB962C8B-B14F-4D97-AF65-F5344CB8AC3E}">
        <p14:creationId xmlns:p14="http://schemas.microsoft.com/office/powerpoint/2010/main" val="3674031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dirty="0"/>
          </a:p>
        </p:txBody>
      </p:sp>
    </p:spTree>
    <p:extLst>
      <p:ext uri="{BB962C8B-B14F-4D97-AF65-F5344CB8AC3E}">
        <p14:creationId xmlns:p14="http://schemas.microsoft.com/office/powerpoint/2010/main" val="2763030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dirty="0"/>
          </a:p>
        </p:txBody>
      </p:sp>
    </p:spTree>
    <p:extLst>
      <p:ext uri="{BB962C8B-B14F-4D97-AF65-F5344CB8AC3E}">
        <p14:creationId xmlns:p14="http://schemas.microsoft.com/office/powerpoint/2010/main" val="1903038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16</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dirty="0"/>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dirty="0"/>
          </a:p>
        </p:txBody>
      </p:sp>
    </p:spTree>
    <p:extLst>
      <p:ext uri="{BB962C8B-B14F-4D97-AF65-F5344CB8AC3E}">
        <p14:creationId xmlns:p14="http://schemas.microsoft.com/office/powerpoint/2010/main" val="296302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dirty="0"/>
          </a:p>
        </p:txBody>
      </p:sp>
    </p:spTree>
    <p:extLst>
      <p:ext uri="{BB962C8B-B14F-4D97-AF65-F5344CB8AC3E}">
        <p14:creationId xmlns:p14="http://schemas.microsoft.com/office/powerpoint/2010/main" val="157105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dirty="0"/>
          </a:p>
        </p:txBody>
      </p:sp>
    </p:spTree>
    <p:extLst>
      <p:ext uri="{BB962C8B-B14F-4D97-AF65-F5344CB8AC3E}">
        <p14:creationId xmlns:p14="http://schemas.microsoft.com/office/powerpoint/2010/main" val="404264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dirty="0"/>
          </a:p>
        </p:txBody>
      </p:sp>
    </p:spTree>
    <p:extLst>
      <p:ext uri="{BB962C8B-B14F-4D97-AF65-F5344CB8AC3E}">
        <p14:creationId xmlns:p14="http://schemas.microsoft.com/office/powerpoint/2010/main" val="219779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dirty="0"/>
          </a:p>
        </p:txBody>
      </p:sp>
    </p:spTree>
    <p:extLst>
      <p:ext uri="{BB962C8B-B14F-4D97-AF65-F5344CB8AC3E}">
        <p14:creationId xmlns:p14="http://schemas.microsoft.com/office/powerpoint/2010/main" val="673279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dirty="0"/>
          </a:p>
        </p:txBody>
      </p:sp>
    </p:spTree>
    <p:extLst>
      <p:ext uri="{BB962C8B-B14F-4D97-AF65-F5344CB8AC3E}">
        <p14:creationId xmlns:p14="http://schemas.microsoft.com/office/powerpoint/2010/main" val="107627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dirty="0"/>
          </a:p>
        </p:txBody>
      </p:sp>
    </p:spTree>
    <p:extLst>
      <p:ext uri="{BB962C8B-B14F-4D97-AF65-F5344CB8AC3E}">
        <p14:creationId xmlns:p14="http://schemas.microsoft.com/office/powerpoint/2010/main" val="2123366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dirty="0"/>
              <a:t>Click icon to add picture</a:t>
            </a:r>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dirty="0"/>
              <a:t>Click icon to add picture</a:t>
            </a:r>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dirty="0"/>
              <a:t>Click icon to add picture</a:t>
            </a:r>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7/31/2023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dirty="0"/>
              <a:t>Data Visualization</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43650" y="4264096"/>
            <a:ext cx="5143500" cy="827857"/>
          </a:xfrm>
        </p:spPr>
        <p:txBody>
          <a:bodyPr/>
          <a:lstStyle/>
          <a:p>
            <a:r>
              <a:rPr lang="en-US"/>
              <a:t>NUTHAN MANIDEEP</a:t>
            </a:r>
            <a:endParaRPr lang="en-US" dirty="0"/>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4" name="Rectangle 3">
            <a:extLst>
              <a:ext uri="{FF2B5EF4-FFF2-40B4-BE49-F238E27FC236}">
                <a16:creationId xmlns:a16="http://schemas.microsoft.com/office/drawing/2014/main" id="{AAA6A416-1F68-5051-B5FC-C01864629D28}"/>
              </a:ext>
            </a:extLst>
          </p:cNvPr>
          <p:cNvSpPr/>
          <p:nvPr/>
        </p:nvSpPr>
        <p:spPr>
          <a:xfrm>
            <a:off x="9995647" y="384455"/>
            <a:ext cx="1846729" cy="753035"/>
          </a:xfrm>
          <a:prstGeom prst="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573742" y="523222"/>
            <a:ext cx="9906000" cy="940181"/>
          </a:xfrm>
        </p:spPr>
        <p:txBody>
          <a:bodyPr/>
          <a:lstStyle/>
          <a:p>
            <a:r>
              <a:rPr lang="en-US" dirty="0"/>
              <a:t>Line Plot of Happiness Score by Trust</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493271" y="3071376"/>
            <a:ext cx="5537364" cy="357624"/>
          </a:xfrm>
        </p:spPr>
        <p:txBody>
          <a:bodyPr/>
          <a:lstStyle/>
          <a:p>
            <a:pPr algn="l"/>
            <a:r>
              <a:rPr lang="en-US" dirty="0"/>
              <a:t>A line plot of the relationship between trust (Government Corruption) and happiness scores in the World Happiness Report 2015 dataset shows a positive correlation, meaning that as trust increases, happiness scores also tend to increase</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10</a:t>
            </a:fld>
            <a:endParaRPr lang="en-US" dirty="0"/>
          </a:p>
        </p:txBody>
      </p:sp>
      <p:pic>
        <p:nvPicPr>
          <p:cNvPr id="5" name="Picture 4">
            <a:extLst>
              <a:ext uri="{FF2B5EF4-FFF2-40B4-BE49-F238E27FC236}">
                <a16:creationId xmlns:a16="http://schemas.microsoft.com/office/drawing/2014/main" id="{8E946F23-F654-6F4D-1DE5-4C8B6D1598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263" y="2080410"/>
            <a:ext cx="5911215" cy="3647440"/>
          </a:xfrm>
          <a:prstGeom prst="rect">
            <a:avLst/>
          </a:prstGeom>
          <a:noFill/>
        </p:spPr>
      </p:pic>
    </p:spTree>
    <p:extLst>
      <p:ext uri="{BB962C8B-B14F-4D97-AF65-F5344CB8AC3E}">
        <p14:creationId xmlns:p14="http://schemas.microsoft.com/office/powerpoint/2010/main" val="255559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573742" y="523222"/>
            <a:ext cx="9906000" cy="940181"/>
          </a:xfrm>
        </p:spPr>
        <p:txBody>
          <a:bodyPr/>
          <a:lstStyle/>
          <a:p>
            <a:r>
              <a:rPr lang="en-US" dirty="0"/>
              <a:t>Boxplot of Happiness Score by Region and Family in 2015</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493271" y="3071376"/>
            <a:ext cx="5537364" cy="357624"/>
          </a:xfrm>
        </p:spPr>
        <p:txBody>
          <a:bodyPr/>
          <a:lstStyle/>
          <a:p>
            <a:pPr algn="l"/>
            <a:r>
              <a:rPr lang="en-US" dirty="0"/>
              <a:t>A box plot of the relationship between Family and happiness scores grouped by Region in the World Happiness Report 2015 dataset shows that there is a slight positive correlation between Family and happiness scores. The box plots show that in most regions, the median happiness score increases as the family score increases. </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11</a:t>
            </a:fld>
            <a:endParaRPr lang="en-US" dirty="0"/>
          </a:p>
        </p:txBody>
      </p:sp>
      <p:pic>
        <p:nvPicPr>
          <p:cNvPr id="6" name="Picture 5">
            <a:extLst>
              <a:ext uri="{FF2B5EF4-FFF2-40B4-BE49-F238E27FC236}">
                <a16:creationId xmlns:a16="http://schemas.microsoft.com/office/drawing/2014/main" id="{06238757-64C0-82FA-8463-70F6AD8FE2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786" y="2182905"/>
            <a:ext cx="6420485" cy="3962400"/>
          </a:xfrm>
          <a:prstGeom prst="rect">
            <a:avLst/>
          </a:prstGeom>
          <a:noFill/>
        </p:spPr>
      </p:pic>
    </p:spTree>
    <p:extLst>
      <p:ext uri="{BB962C8B-B14F-4D97-AF65-F5344CB8AC3E}">
        <p14:creationId xmlns:p14="http://schemas.microsoft.com/office/powerpoint/2010/main" val="289264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672354" y="743021"/>
            <a:ext cx="9906000" cy="940181"/>
          </a:xfrm>
        </p:spPr>
        <p:txBody>
          <a:bodyPr/>
          <a:lstStyle/>
          <a:p>
            <a:pPr algn="l"/>
            <a:r>
              <a:rPr lang="en-US" dirty="0"/>
              <a:t>Parallel Coordinate Plot of all variables in World Happiness Report</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564988" y="2264553"/>
            <a:ext cx="5537364" cy="357624"/>
          </a:xfrm>
        </p:spPr>
        <p:txBody>
          <a:bodyPr/>
          <a:lstStyle/>
          <a:p>
            <a:pPr algn="l"/>
            <a:r>
              <a:rPr lang="en-US" dirty="0"/>
              <a:t>The plot revealed that the countries with higher happiness scores tend to have higher values for most of the predictor variables. This was particularly noticeable for economy (GDP per Capita) and family. This observation aligns with the understanding that countries with higher GDP per capita and higher social support tend to have happier citizens. Additionally, variations in the values of the predictor variables across countries were observed, indicating that there are other factors besides those included in the dataset that are influencing the happiness score.</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12</a:t>
            </a:fld>
            <a:endParaRPr lang="en-US" dirty="0"/>
          </a:p>
        </p:txBody>
      </p:sp>
      <p:pic>
        <p:nvPicPr>
          <p:cNvPr id="6" name="Picture 5">
            <a:extLst>
              <a:ext uri="{FF2B5EF4-FFF2-40B4-BE49-F238E27FC236}">
                <a16:creationId xmlns:a16="http://schemas.microsoft.com/office/drawing/2014/main" id="{5E159127-ADA6-9F71-817D-2148965E97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91" y="2145927"/>
            <a:ext cx="6482080" cy="4000500"/>
          </a:xfrm>
          <a:prstGeom prst="rect">
            <a:avLst/>
          </a:prstGeom>
          <a:noFill/>
        </p:spPr>
      </p:pic>
    </p:spTree>
    <p:extLst>
      <p:ext uri="{BB962C8B-B14F-4D97-AF65-F5344CB8AC3E}">
        <p14:creationId xmlns:p14="http://schemas.microsoft.com/office/powerpoint/2010/main" val="241235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573742" y="523222"/>
            <a:ext cx="9906000" cy="940181"/>
          </a:xfrm>
        </p:spPr>
        <p:txBody>
          <a:bodyPr/>
          <a:lstStyle/>
          <a:p>
            <a:r>
              <a:rPr lang="en-US" dirty="0"/>
              <a:t>Heatmap </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493271" y="3071376"/>
            <a:ext cx="5537364" cy="357624"/>
          </a:xfrm>
        </p:spPr>
        <p:txBody>
          <a:bodyPr/>
          <a:lstStyle/>
          <a:p>
            <a:pPr algn="l"/>
            <a:r>
              <a:rPr lang="en-US" dirty="0"/>
              <a:t>From the heatmap, it would be possible to see which variables are strongly correlated with the happiness score, and which variables are not. For example, a strong correlation between happiness score and variables such as economy (GDP per Capita), family, health (Life Expectancy), freedom, trust (Government Corruption), and generosity would be visible by observing cells with darker color</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13</a:t>
            </a:fld>
            <a:endParaRPr lang="en-US" dirty="0"/>
          </a:p>
        </p:txBody>
      </p:sp>
      <p:pic>
        <p:nvPicPr>
          <p:cNvPr id="6" name="Picture 5">
            <a:extLst>
              <a:ext uri="{FF2B5EF4-FFF2-40B4-BE49-F238E27FC236}">
                <a16:creationId xmlns:a16="http://schemas.microsoft.com/office/drawing/2014/main" id="{473C5C7D-9395-57B7-4FD1-451944E6707B}"/>
              </a:ext>
            </a:extLst>
          </p:cNvPr>
          <p:cNvPicPr>
            <a:picLocks noChangeAspect="1"/>
          </p:cNvPicPr>
          <p:nvPr/>
        </p:nvPicPr>
        <p:blipFill rotWithShape="1">
          <a:blip r:embed="rId3">
            <a:extLst>
              <a:ext uri="{28A0092B-C50C-407E-A947-70E740481C1C}">
                <a14:useLocalDpi xmlns:a14="http://schemas.microsoft.com/office/drawing/2010/main" val="0"/>
              </a:ext>
            </a:extLst>
          </a:blip>
          <a:srcRect l="19984" t="24530"/>
          <a:stretch/>
        </p:blipFill>
        <p:spPr bwMode="auto">
          <a:xfrm>
            <a:off x="1131495" y="2080596"/>
            <a:ext cx="5034280" cy="29298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393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573742" y="523222"/>
            <a:ext cx="9906000" cy="940181"/>
          </a:xfrm>
        </p:spPr>
        <p:txBody>
          <a:bodyPr/>
          <a:lstStyle/>
          <a:p>
            <a:r>
              <a:rPr lang="en-US" dirty="0"/>
              <a:t>3D Scatter Plot of Happiness Score by Economy and Family</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493271" y="3071376"/>
            <a:ext cx="5537364" cy="357624"/>
          </a:xfrm>
        </p:spPr>
        <p:txBody>
          <a:bodyPr/>
          <a:lstStyle/>
          <a:p>
            <a:pPr algn="l"/>
            <a:r>
              <a:rPr lang="en-US" dirty="0"/>
              <a:t>A 3D scatter plot of the relationship between Happiness Score, Economy (GDP per Capita) and Family in the World Happiness Report 2015 dataset would provide a clear visualization of how these three variables are related to each other. The plot would show that as economy and family increase, happiness score also tends to increase.</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14</a:t>
            </a:fld>
            <a:endParaRPr lang="en-US" dirty="0"/>
          </a:p>
        </p:txBody>
      </p:sp>
      <p:pic>
        <p:nvPicPr>
          <p:cNvPr id="5" name="Picture 4">
            <a:extLst>
              <a:ext uri="{FF2B5EF4-FFF2-40B4-BE49-F238E27FC236}">
                <a16:creationId xmlns:a16="http://schemas.microsoft.com/office/drawing/2014/main" id="{A61D1E20-F20C-33F1-6A21-731FBB7B79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696" y="1951616"/>
            <a:ext cx="6124575" cy="3779520"/>
          </a:xfrm>
          <a:prstGeom prst="rect">
            <a:avLst/>
          </a:prstGeom>
          <a:noFill/>
        </p:spPr>
      </p:pic>
    </p:spTree>
    <p:extLst>
      <p:ext uri="{BB962C8B-B14F-4D97-AF65-F5344CB8AC3E}">
        <p14:creationId xmlns:p14="http://schemas.microsoft.com/office/powerpoint/2010/main" val="4016938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6856132" y="523222"/>
            <a:ext cx="3623609" cy="940181"/>
          </a:xfrm>
        </p:spPr>
        <p:txBody>
          <a:bodyPr/>
          <a:lstStyle/>
          <a:p>
            <a:r>
              <a:rPr lang="en-US" dirty="0"/>
              <a:t>CONCLUSION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206400" y="1730188"/>
            <a:ext cx="5985600" cy="357624"/>
          </a:xfrm>
        </p:spPr>
        <p:txBody>
          <a:bodyPr/>
          <a:lstStyle/>
          <a:p>
            <a:pPr algn="l"/>
            <a:r>
              <a:rPr lang="en-US" dirty="0"/>
              <a:t>The World Happiness Report 2015 dataset provides valuable information on the factors that contribute to happiness scores across different countries. Data visualization techniques such as scatterplots, box plots, line plots, heatmap and parallel coordinate plot, and 3D scatter plot can be used to explore and understand the data. From the visualization it's clear that happiness scores tend to be positively correlated with variables such as economy (GDP per Capita), family, health (Life Expectancy), freedom, trust (Government Corruption), and generosity</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0" y="2087812"/>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15</a:t>
            </a:fld>
            <a:endParaRPr lang="en-US" dirty="0"/>
          </a:p>
        </p:txBody>
      </p:sp>
    </p:spTree>
    <p:extLst>
      <p:ext uri="{BB962C8B-B14F-4D97-AF65-F5344CB8AC3E}">
        <p14:creationId xmlns:p14="http://schemas.microsoft.com/office/powerpoint/2010/main" val="3950988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2" name="Rectangle 1">
            <a:extLst>
              <a:ext uri="{FF2B5EF4-FFF2-40B4-BE49-F238E27FC236}">
                <a16:creationId xmlns:a16="http://schemas.microsoft.com/office/drawing/2014/main" id="{3E467B83-20B9-5717-4F8B-247E443125E6}"/>
              </a:ext>
            </a:extLst>
          </p:cNvPr>
          <p:cNvSpPr/>
          <p:nvPr/>
        </p:nvSpPr>
        <p:spPr>
          <a:xfrm>
            <a:off x="6175529" y="4400643"/>
            <a:ext cx="1846729" cy="1085757"/>
          </a:xfrm>
          <a:prstGeom prst="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B88359CE-2476-3D0D-EAE1-F780B363851E}"/>
              </a:ext>
            </a:extLst>
          </p:cNvPr>
          <p:cNvSpPr/>
          <p:nvPr/>
        </p:nvSpPr>
        <p:spPr>
          <a:xfrm>
            <a:off x="9995647" y="384455"/>
            <a:ext cx="1846729" cy="753035"/>
          </a:xfrm>
          <a:prstGeom prst="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6856132" y="523222"/>
            <a:ext cx="3623609" cy="940181"/>
          </a:xfrm>
        </p:spPr>
        <p:txBody>
          <a:bodyPr/>
          <a:lstStyle/>
          <a:p>
            <a:r>
              <a:rPr lang="en-US" dirty="0"/>
              <a:t>ABSTRACTION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206400" y="1730188"/>
            <a:ext cx="5985600" cy="357624"/>
          </a:xfrm>
        </p:spPr>
        <p:txBody>
          <a:bodyPr/>
          <a:lstStyle/>
          <a:p>
            <a:pPr algn="l"/>
            <a:r>
              <a:rPr lang="en-US" dirty="0"/>
              <a:t>The World Happiness Report 2015 dataset contains data on the happiness levels of people in 159 countries around the world. It includes information on a variety of factors that are thought to contribute to happiness, such as economic factors (GDP per capita), social factors (family, health, and freedom), and trust in government. The data also includes a happiness score and a happiness rank for each country. The happiness score and happiness rank are based on a poll in which people were asked to rate their overall happiness on a scale of 0 to 10. The economy, family, health, freedom, trust, and generosity columns contain various measures of those factors. Overall, the World Happiness Report 2015 dataset provides valuable insights into the factors that contribute to happiness and well-being at the national level, and can be used by researchers, policymakers, and others to better understand and promote happiness around the world.</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0" y="2270375"/>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8568391" y="0"/>
            <a:ext cx="3623609" cy="940181"/>
          </a:xfrm>
        </p:spPr>
        <p:txBody>
          <a:bodyPr/>
          <a:lstStyle/>
          <a:p>
            <a:r>
              <a:rPr lang="en-US" dirty="0"/>
              <a:t>DATA</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468989" y="914400"/>
            <a:ext cx="5985600" cy="357624"/>
          </a:xfrm>
        </p:spPr>
        <p:txBody>
          <a:bodyPr/>
          <a:lstStyle/>
          <a:p>
            <a:pPr algn="l"/>
            <a:r>
              <a:rPr lang="en-US" dirty="0"/>
              <a:t>.</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0" y="2087812"/>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a:t>
            </a:fld>
            <a:endParaRPr lang="en-US" dirty="0"/>
          </a:p>
        </p:txBody>
      </p:sp>
      <p:graphicFrame>
        <p:nvGraphicFramePr>
          <p:cNvPr id="5" name="Table 4">
            <a:extLst>
              <a:ext uri="{FF2B5EF4-FFF2-40B4-BE49-F238E27FC236}">
                <a16:creationId xmlns:a16="http://schemas.microsoft.com/office/drawing/2014/main" id="{82A58976-55FE-ED18-1EA8-585C423BA4E3}"/>
              </a:ext>
            </a:extLst>
          </p:cNvPr>
          <p:cNvGraphicFramePr>
            <a:graphicFrameLocks noGrp="1"/>
          </p:cNvGraphicFramePr>
          <p:nvPr>
            <p:extLst>
              <p:ext uri="{D42A27DB-BD31-4B8C-83A1-F6EECF244321}">
                <p14:modId xmlns:p14="http://schemas.microsoft.com/office/powerpoint/2010/main" val="2753412449"/>
              </p:ext>
            </p:extLst>
          </p:nvPr>
        </p:nvGraphicFramePr>
        <p:xfrm>
          <a:off x="6454589" y="2702840"/>
          <a:ext cx="5305426" cy="3357567"/>
        </p:xfrm>
        <a:graphic>
          <a:graphicData uri="http://schemas.openxmlformats.org/drawingml/2006/table">
            <a:tbl>
              <a:tblPr firstRow="1" firstCol="1" bandRow="1">
                <a:tableStyleId>{5C22544A-7EE6-4342-B048-85BDC9FD1C3A}</a:tableStyleId>
              </a:tblPr>
              <a:tblGrid>
                <a:gridCol w="2652713">
                  <a:extLst>
                    <a:ext uri="{9D8B030D-6E8A-4147-A177-3AD203B41FA5}">
                      <a16:colId xmlns:a16="http://schemas.microsoft.com/office/drawing/2014/main" val="2174664622"/>
                    </a:ext>
                  </a:extLst>
                </a:gridCol>
                <a:gridCol w="2652713">
                  <a:extLst>
                    <a:ext uri="{9D8B030D-6E8A-4147-A177-3AD203B41FA5}">
                      <a16:colId xmlns:a16="http://schemas.microsoft.com/office/drawing/2014/main" val="3846750761"/>
                    </a:ext>
                  </a:extLst>
                </a:gridCol>
              </a:tblGrid>
              <a:tr h="0">
                <a:tc>
                  <a:txBody>
                    <a:bodyPr/>
                    <a:lstStyle/>
                    <a:p>
                      <a:pPr algn="ctr">
                        <a:lnSpc>
                          <a:spcPct val="200000"/>
                        </a:lnSpc>
                      </a:pPr>
                      <a:r>
                        <a:rPr lang="en-IN" sz="1200" dirty="0">
                          <a:effectLst/>
                        </a:rPr>
                        <a:t>Column Name</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gn="ctr">
                        <a:lnSpc>
                          <a:spcPct val="200000"/>
                        </a:lnSpc>
                      </a:pPr>
                      <a:r>
                        <a:rPr lang="en-IN" sz="1200" dirty="0">
                          <a:effectLst/>
                        </a:rPr>
                        <a:t>Description</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1316655253"/>
                  </a:ext>
                </a:extLst>
              </a:tr>
              <a:tr h="0">
                <a:tc>
                  <a:txBody>
                    <a:bodyPr/>
                    <a:lstStyle/>
                    <a:p>
                      <a:pPr>
                        <a:lnSpc>
                          <a:spcPct val="200000"/>
                        </a:lnSpc>
                      </a:pPr>
                      <a:r>
                        <a:rPr lang="en-IN" sz="1200" b="0" dirty="0">
                          <a:solidFill>
                            <a:schemeClr val="tx1"/>
                          </a:solidFill>
                          <a:effectLst/>
                        </a:rPr>
                        <a:t>Country or Region</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dirty="0">
                          <a:effectLst/>
                        </a:rPr>
                        <a:t>Name of the country</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885466595"/>
                  </a:ext>
                </a:extLst>
              </a:tr>
              <a:tr h="0">
                <a:tc>
                  <a:txBody>
                    <a:bodyPr/>
                    <a:lstStyle/>
                    <a:p>
                      <a:pPr>
                        <a:lnSpc>
                          <a:spcPct val="200000"/>
                        </a:lnSpc>
                      </a:pPr>
                      <a:r>
                        <a:rPr lang="en-IN" sz="1200" b="0" dirty="0">
                          <a:solidFill>
                            <a:schemeClr val="tx1"/>
                          </a:solidFill>
                          <a:effectLst/>
                        </a:rPr>
                        <a:t>Happiness Score</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dirty="0">
                          <a:effectLst/>
                        </a:rPr>
                        <a:t>A composite score of overall well-being</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1734506599"/>
                  </a:ext>
                </a:extLst>
              </a:tr>
              <a:tr h="0">
                <a:tc>
                  <a:txBody>
                    <a:bodyPr/>
                    <a:lstStyle/>
                    <a:p>
                      <a:pPr>
                        <a:lnSpc>
                          <a:spcPct val="200000"/>
                        </a:lnSpc>
                      </a:pPr>
                      <a:r>
                        <a:rPr lang="en-IN" sz="1200" b="0" dirty="0">
                          <a:solidFill>
                            <a:schemeClr val="tx1"/>
                          </a:solidFill>
                          <a:effectLst/>
                        </a:rPr>
                        <a:t>Economy (GDP per Capita)</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dirty="0">
                          <a:effectLst/>
                        </a:rPr>
                        <a:t>Measure of the economic production of a country</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893818679"/>
                  </a:ext>
                </a:extLst>
              </a:tr>
              <a:tr h="0">
                <a:tc>
                  <a:txBody>
                    <a:bodyPr/>
                    <a:lstStyle/>
                    <a:p>
                      <a:pPr>
                        <a:lnSpc>
                          <a:spcPct val="200000"/>
                        </a:lnSpc>
                      </a:pPr>
                      <a:r>
                        <a:rPr lang="en-IN" sz="1200" b="0" dirty="0">
                          <a:solidFill>
                            <a:schemeClr val="tx1"/>
                          </a:solidFill>
                          <a:effectLst/>
                        </a:rPr>
                        <a:t>Family</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dirty="0">
                          <a:effectLst/>
                        </a:rPr>
                        <a:t>Measure of social support</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421576538"/>
                  </a:ext>
                </a:extLst>
              </a:tr>
              <a:tr h="0">
                <a:tc>
                  <a:txBody>
                    <a:bodyPr/>
                    <a:lstStyle/>
                    <a:p>
                      <a:pPr>
                        <a:lnSpc>
                          <a:spcPct val="200000"/>
                        </a:lnSpc>
                      </a:pPr>
                      <a:r>
                        <a:rPr lang="en-IN" sz="1200" b="0" dirty="0">
                          <a:solidFill>
                            <a:schemeClr val="tx1"/>
                          </a:solidFill>
                          <a:effectLst/>
                        </a:rPr>
                        <a:t>Health (Life Expectancy)</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dirty="0">
                          <a:effectLst/>
                        </a:rPr>
                        <a:t>Measure of the health of citizens</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2556884904"/>
                  </a:ext>
                </a:extLst>
              </a:tr>
              <a:tr h="0">
                <a:tc>
                  <a:txBody>
                    <a:bodyPr/>
                    <a:lstStyle/>
                    <a:p>
                      <a:pPr>
                        <a:lnSpc>
                          <a:spcPct val="200000"/>
                        </a:lnSpc>
                      </a:pPr>
                      <a:r>
                        <a:rPr lang="en-IN" sz="1200" b="0" dirty="0">
                          <a:solidFill>
                            <a:schemeClr val="tx1"/>
                          </a:solidFill>
                          <a:effectLst/>
                        </a:rPr>
                        <a:t>Freedom</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dirty="0">
                          <a:effectLst/>
                        </a:rPr>
                        <a:t>Measure of freedom to make life choices</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1272355943"/>
                  </a:ext>
                </a:extLst>
              </a:tr>
              <a:tr h="0">
                <a:tc>
                  <a:txBody>
                    <a:bodyPr/>
                    <a:lstStyle/>
                    <a:p>
                      <a:pPr>
                        <a:lnSpc>
                          <a:spcPct val="200000"/>
                        </a:lnSpc>
                      </a:pPr>
                      <a:r>
                        <a:rPr lang="en-IN" sz="1200" b="0" dirty="0">
                          <a:solidFill>
                            <a:schemeClr val="tx1"/>
                          </a:solidFill>
                          <a:effectLst/>
                        </a:rPr>
                        <a:t>Generosity</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dirty="0">
                          <a:effectLst/>
                        </a:rPr>
                        <a:t>Measure of generosity of citizens</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3582673103"/>
                  </a:ext>
                </a:extLst>
              </a:tr>
              <a:tr h="0">
                <a:tc>
                  <a:txBody>
                    <a:bodyPr/>
                    <a:lstStyle/>
                    <a:p>
                      <a:pPr>
                        <a:lnSpc>
                          <a:spcPct val="200000"/>
                        </a:lnSpc>
                      </a:pPr>
                      <a:r>
                        <a:rPr lang="en-IN" sz="1200" b="0" dirty="0">
                          <a:solidFill>
                            <a:schemeClr val="tx1"/>
                          </a:solidFill>
                          <a:effectLst/>
                        </a:rPr>
                        <a:t>Trust (Government Corruption)</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dirty="0">
                          <a:effectLst/>
                        </a:rPr>
                        <a:t>Measure of trust in government</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2579271703"/>
                  </a:ext>
                </a:extLst>
              </a:tr>
            </a:tbl>
          </a:graphicData>
        </a:graphic>
      </p:graphicFrame>
      <p:sp>
        <p:nvSpPr>
          <p:cNvPr id="6" name="TextBox 5">
            <a:extLst>
              <a:ext uri="{FF2B5EF4-FFF2-40B4-BE49-F238E27FC236}">
                <a16:creationId xmlns:a16="http://schemas.microsoft.com/office/drawing/2014/main" id="{B1620563-412A-FA04-8C1C-57D0DD0E8BA8}"/>
              </a:ext>
            </a:extLst>
          </p:cNvPr>
          <p:cNvSpPr txBox="1"/>
          <p:nvPr/>
        </p:nvSpPr>
        <p:spPr>
          <a:xfrm>
            <a:off x="6096000" y="1093212"/>
            <a:ext cx="5432612" cy="1477328"/>
          </a:xfrm>
          <a:prstGeom prst="rect">
            <a:avLst/>
          </a:prstGeom>
          <a:noFill/>
        </p:spPr>
        <p:txBody>
          <a:bodyPr wrap="square" rtlCol="0">
            <a:spAutoFit/>
          </a:bodyPr>
          <a:lstStyle/>
          <a:p>
            <a:r>
              <a:rPr lang="en-US" dirty="0">
                <a:solidFill>
                  <a:schemeClr val="bg1"/>
                </a:solidFill>
              </a:rPr>
              <a:t>The dataset can be found on Kaggle and it contains data on happiness levels of people in 159 countries around the world. The data is collected in the year 2015 and it includes information on a variety of factors that are thought to contribute to happiness, such as:</a:t>
            </a:r>
            <a:endParaRPr lang="en-IN" dirty="0">
              <a:solidFill>
                <a:schemeClr val="bg1"/>
              </a:solidFill>
            </a:endParaRPr>
          </a:p>
        </p:txBody>
      </p:sp>
    </p:spTree>
    <p:extLst>
      <p:ext uri="{BB962C8B-B14F-4D97-AF65-F5344CB8AC3E}">
        <p14:creationId xmlns:p14="http://schemas.microsoft.com/office/powerpoint/2010/main" val="294304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573742" y="523222"/>
            <a:ext cx="9906000" cy="940181"/>
          </a:xfrm>
        </p:spPr>
        <p:txBody>
          <a:bodyPr/>
          <a:lstStyle/>
          <a:p>
            <a:r>
              <a:rPr lang="en-US" dirty="0"/>
              <a:t>Histogram of the Happiness Scores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493271" y="3071376"/>
            <a:ext cx="5985600" cy="357624"/>
          </a:xfrm>
        </p:spPr>
        <p:txBody>
          <a:bodyPr/>
          <a:lstStyle/>
          <a:p>
            <a:pPr algn="l"/>
            <a:r>
              <a:rPr lang="en-US" dirty="0"/>
              <a:t>Based on the histogram of the 'Happiness Score' variable in the UNSDSN World Happiness dataset, the data is distributed fairly evenly around the central value. This can be seen by the symmetric shape of the histogram with no long tail in either direction. This suggests that the happiness scores are distributed relatively evenly across the 156 countries in the dataset and that there is no significant skewness in the data.</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5" name="Picture">
            <a:extLst>
              <a:ext uri="{FF2B5EF4-FFF2-40B4-BE49-F238E27FC236}">
                <a16:creationId xmlns:a16="http://schemas.microsoft.com/office/drawing/2014/main" id="{E04E01B4-2CAC-1248-D9AD-2EEF92D7A700}"/>
              </a:ext>
            </a:extLst>
          </p:cNvPr>
          <p:cNvPicPr/>
          <p:nvPr/>
        </p:nvPicPr>
        <p:blipFill>
          <a:blip r:embed="rId3"/>
          <a:stretch>
            <a:fillRect/>
          </a:stretch>
        </p:blipFill>
        <p:spPr bwMode="auto">
          <a:xfrm>
            <a:off x="0" y="1894242"/>
            <a:ext cx="5951220" cy="4130040"/>
          </a:xfrm>
          <a:prstGeom prst="rect">
            <a:avLst/>
          </a:prstGeom>
          <a:noFill/>
          <a:ln w="9525">
            <a:noFill/>
            <a:headEnd/>
            <a:tailEnd/>
          </a:ln>
        </p:spPr>
      </p:pic>
    </p:spTree>
    <p:extLst>
      <p:ext uri="{BB962C8B-B14F-4D97-AF65-F5344CB8AC3E}">
        <p14:creationId xmlns:p14="http://schemas.microsoft.com/office/powerpoint/2010/main" val="324007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376518" y="523222"/>
            <a:ext cx="10103224" cy="940181"/>
          </a:xfrm>
        </p:spPr>
        <p:txBody>
          <a:bodyPr/>
          <a:lstStyle/>
          <a:p>
            <a:r>
              <a:rPr lang="en-US" dirty="0"/>
              <a:t>Density plot of the Happiness Scores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381526" y="3083859"/>
            <a:ext cx="5747722" cy="345141"/>
          </a:xfrm>
        </p:spPr>
        <p:txBody>
          <a:bodyPr/>
          <a:lstStyle/>
          <a:p>
            <a:pPr algn="l"/>
            <a:r>
              <a:rPr lang="en-US" dirty="0"/>
              <a:t>The density plot is similar to a histogram, but instead of showing the frequency of observations in a particular bin, it shows the density of observations at different values of the variable. This means that the area under the curve of a density plot is always equal to 1. The density plot is similar to a histogram, but instead of showing the frequency of observations in a particular bin, it shows the density of observations at different values of the variable. This means that the area under the curve of a density plot is always equal to 1.</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6" name="Picture">
            <a:extLst>
              <a:ext uri="{FF2B5EF4-FFF2-40B4-BE49-F238E27FC236}">
                <a16:creationId xmlns:a16="http://schemas.microsoft.com/office/drawing/2014/main" id="{F3CD80D2-DDB1-086D-8625-0C826D9D0CC1}"/>
              </a:ext>
            </a:extLst>
          </p:cNvPr>
          <p:cNvPicPr/>
          <p:nvPr/>
        </p:nvPicPr>
        <p:blipFill>
          <a:blip r:embed="rId3"/>
          <a:stretch>
            <a:fillRect/>
          </a:stretch>
        </p:blipFill>
        <p:spPr bwMode="auto">
          <a:xfrm>
            <a:off x="573742" y="1776580"/>
            <a:ext cx="5341620" cy="4488180"/>
          </a:xfrm>
          <a:prstGeom prst="rect">
            <a:avLst/>
          </a:prstGeom>
          <a:noFill/>
          <a:ln w="9525">
            <a:noFill/>
            <a:headEnd/>
            <a:tailEnd/>
          </a:ln>
        </p:spPr>
      </p:pic>
    </p:spTree>
    <p:extLst>
      <p:ext uri="{BB962C8B-B14F-4D97-AF65-F5344CB8AC3E}">
        <p14:creationId xmlns:p14="http://schemas.microsoft.com/office/powerpoint/2010/main" val="325773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403412" y="259976"/>
            <a:ext cx="10076330" cy="1203427"/>
          </a:xfrm>
        </p:spPr>
        <p:txBody>
          <a:bodyPr/>
          <a:lstStyle/>
          <a:p>
            <a:r>
              <a:rPr lang="en-US" dirty="0"/>
              <a:t>Bar plot of Top 10 Happiest Countries in 2015</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7079317" y="3031107"/>
            <a:ext cx="5074024" cy="357624"/>
          </a:xfrm>
        </p:spPr>
        <p:txBody>
          <a:bodyPr/>
          <a:lstStyle/>
          <a:p>
            <a:pPr algn="l"/>
            <a:r>
              <a:rPr lang="en-US" dirty="0"/>
              <a:t>The top 10 most happiest countries as per that report are Switzerland, Iceland, Denmark, Norway, Canada, Finland, Netherlands, Sweden, New Zealand and Australia.</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6" name="Picture 5">
            <a:extLst>
              <a:ext uri="{FF2B5EF4-FFF2-40B4-BE49-F238E27FC236}">
                <a16:creationId xmlns:a16="http://schemas.microsoft.com/office/drawing/2014/main" id="{7C9CCEF4-FFDA-2BD7-13BD-544F7B43C6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742" y="1941718"/>
            <a:ext cx="6505575" cy="4014470"/>
          </a:xfrm>
          <a:prstGeom prst="rect">
            <a:avLst/>
          </a:prstGeom>
          <a:noFill/>
        </p:spPr>
      </p:pic>
    </p:spTree>
    <p:extLst>
      <p:ext uri="{BB962C8B-B14F-4D97-AF65-F5344CB8AC3E}">
        <p14:creationId xmlns:p14="http://schemas.microsoft.com/office/powerpoint/2010/main" val="308358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573742" y="523222"/>
            <a:ext cx="9906000" cy="940181"/>
          </a:xfrm>
        </p:spPr>
        <p:txBody>
          <a:bodyPr/>
          <a:lstStyle/>
          <a:p>
            <a:r>
              <a:rPr lang="en-US" dirty="0"/>
              <a:t>Bar plot of Happiness top country in each region in 2015</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493271" y="3071376"/>
            <a:ext cx="5537364" cy="357624"/>
          </a:xfrm>
        </p:spPr>
        <p:txBody>
          <a:bodyPr/>
          <a:lstStyle/>
          <a:p>
            <a:pPr algn="l"/>
            <a:r>
              <a:rPr lang="en-US" dirty="0"/>
              <a:t>According to the World Happiness Report 2015 dataset, the top country in Western Europe based on happiness score is Switzerland, in North America is Canada, and in Australia and New Zealand is New Zealand. These countries ranked the highest in their respective regions in terms of overall happiness scores</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6" name="Picture 5">
            <a:extLst>
              <a:ext uri="{FF2B5EF4-FFF2-40B4-BE49-F238E27FC236}">
                <a16:creationId xmlns:a16="http://schemas.microsoft.com/office/drawing/2014/main" id="{A83EB50E-9F84-A242-AAE1-7D5946403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055719"/>
            <a:ext cx="6513195" cy="4019550"/>
          </a:xfrm>
          <a:prstGeom prst="rect">
            <a:avLst/>
          </a:prstGeom>
          <a:noFill/>
        </p:spPr>
      </p:pic>
    </p:spTree>
    <p:extLst>
      <p:ext uri="{BB962C8B-B14F-4D97-AF65-F5344CB8AC3E}">
        <p14:creationId xmlns:p14="http://schemas.microsoft.com/office/powerpoint/2010/main" val="215882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573742" y="523222"/>
            <a:ext cx="9906000" cy="940181"/>
          </a:xfrm>
        </p:spPr>
        <p:txBody>
          <a:bodyPr/>
          <a:lstStyle/>
          <a:p>
            <a:r>
              <a:rPr lang="en-US" dirty="0"/>
              <a:t>Scatterplot of Economy vs Happiness Score in 2015</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493271" y="3071376"/>
            <a:ext cx="5537364" cy="357624"/>
          </a:xfrm>
        </p:spPr>
        <p:txBody>
          <a:bodyPr/>
          <a:lstStyle/>
          <a:p>
            <a:pPr algn="l"/>
            <a:r>
              <a:rPr lang="en-US" dirty="0"/>
              <a:t>The scatterplot of the relationship between economy (GDP per Capita) and happiness scores in the World Happiness Report 2015 dataset shows a positive correlation, meaning that as economy increases, happiness scores also tend to increase. This suggests that a higher GDP per capita may be associated with higher levels of happiness.</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8</a:t>
            </a:fld>
            <a:endParaRPr lang="en-US" dirty="0"/>
          </a:p>
        </p:txBody>
      </p:sp>
      <p:pic>
        <p:nvPicPr>
          <p:cNvPr id="5" name="Picture 4">
            <a:extLst>
              <a:ext uri="{FF2B5EF4-FFF2-40B4-BE49-F238E27FC236}">
                <a16:creationId xmlns:a16="http://schemas.microsoft.com/office/drawing/2014/main" id="{392194D8-AEE7-B081-FE3F-01DFC4AFC6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725" y="2248086"/>
            <a:ext cx="5629275" cy="3473450"/>
          </a:xfrm>
          <a:prstGeom prst="rect">
            <a:avLst/>
          </a:prstGeom>
          <a:noFill/>
        </p:spPr>
      </p:pic>
    </p:spTree>
    <p:extLst>
      <p:ext uri="{BB962C8B-B14F-4D97-AF65-F5344CB8AC3E}">
        <p14:creationId xmlns:p14="http://schemas.microsoft.com/office/powerpoint/2010/main" val="159128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573742" y="523222"/>
            <a:ext cx="9906000" cy="940181"/>
          </a:xfrm>
        </p:spPr>
        <p:txBody>
          <a:bodyPr/>
          <a:lstStyle/>
          <a:p>
            <a:r>
              <a:rPr lang="en-US" dirty="0"/>
              <a:t>Scatterplot of Economy by Health</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493271" y="3071376"/>
            <a:ext cx="5537364" cy="357624"/>
          </a:xfrm>
        </p:spPr>
        <p:txBody>
          <a:bodyPr/>
          <a:lstStyle/>
          <a:p>
            <a:pPr algn="l"/>
            <a:r>
              <a:rPr lang="en-US" dirty="0"/>
              <a:t>The scatterplot of the relationship between health (Life Expectancy) and happiness scores in the World Happiness Report 2015 dataset shows a positive correlation, meaning that as health increases, happiness scores also tend to increase. </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9</a:t>
            </a:fld>
            <a:endParaRPr lang="en-US" dirty="0"/>
          </a:p>
        </p:txBody>
      </p:sp>
      <p:pic>
        <p:nvPicPr>
          <p:cNvPr id="5" name="Picture 4">
            <a:extLst>
              <a:ext uri="{FF2B5EF4-FFF2-40B4-BE49-F238E27FC236}">
                <a16:creationId xmlns:a16="http://schemas.microsoft.com/office/drawing/2014/main" id="{E5DC1AD5-213E-55EC-EE84-456393F155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365" y="2136289"/>
            <a:ext cx="6223635" cy="3840480"/>
          </a:xfrm>
          <a:prstGeom prst="rect">
            <a:avLst/>
          </a:prstGeom>
          <a:noFill/>
        </p:spPr>
      </p:pic>
    </p:spTree>
    <p:extLst>
      <p:ext uri="{BB962C8B-B14F-4D97-AF65-F5344CB8AC3E}">
        <p14:creationId xmlns:p14="http://schemas.microsoft.com/office/powerpoint/2010/main" val="20942965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29</TotalTime>
  <Words>1190</Words>
  <Application>Microsoft Office PowerPoint</Application>
  <PresentationFormat>Widescreen</PresentationFormat>
  <Paragraphs>80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Office Theme</vt:lpstr>
      <vt:lpstr>Data Visualization</vt:lpstr>
      <vt:lpstr>ABSTRACTION</vt:lpstr>
      <vt:lpstr>DATA</vt:lpstr>
      <vt:lpstr>Histogram of the Happiness Scores</vt:lpstr>
      <vt:lpstr>Density plot of the Happiness Scores</vt:lpstr>
      <vt:lpstr>Bar plot of Top 10 Happiest Countries in 2015</vt:lpstr>
      <vt:lpstr>Bar plot of Happiness top country in each region in 2015</vt:lpstr>
      <vt:lpstr>Scatterplot of Economy vs Happiness Score in 2015</vt:lpstr>
      <vt:lpstr>Scatterplot of Economy by Health</vt:lpstr>
      <vt:lpstr>Line Plot of Happiness Score by Trust</vt:lpstr>
      <vt:lpstr>Boxplot of Happiness Score by Region and Family in 2015</vt:lpstr>
      <vt:lpstr>Parallel Coordinate Plot of all variables in World Happiness Report</vt:lpstr>
      <vt:lpstr>Heatmap </vt:lpstr>
      <vt:lpstr>3D Scatter Plot of Happiness Score by Economy and Family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manid</dc:creator>
  <cp:lastModifiedBy>manid</cp:lastModifiedBy>
  <cp:revision>9</cp:revision>
  <dcterms:created xsi:type="dcterms:W3CDTF">2023-01-14T17:57:12Z</dcterms:created>
  <dcterms:modified xsi:type="dcterms:W3CDTF">2023-07-31T08:48:25Z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