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8" r:id="rId5"/>
    <p:sldId id="268" r:id="rId6"/>
    <p:sldId id="277" r:id="rId7"/>
    <p:sldId id="278" r:id="rId8"/>
    <p:sldId id="279" r:id="rId9"/>
    <p:sldId id="281" r:id="rId10"/>
    <p:sldId id="282" r:id="rId11"/>
    <p:sldId id="283" r:id="rId12"/>
    <p:sldId id="284" r:id="rId13"/>
    <p:sldId id="285" r:id="rId14"/>
    <p:sldId id="286" r:id="rId15"/>
    <p:sldId id="287" r:id="rId16"/>
    <p:sldId id="288" r:id="rId17"/>
    <p:sldId id="290"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7949" autoAdjust="0"/>
  </p:normalViewPr>
  <p:slideViewPr>
    <p:cSldViewPr snapToGrid="0" showGuides="1">
      <p:cViewPr varScale="1">
        <p:scale>
          <a:sx n="85" d="100"/>
          <a:sy n="85" d="100"/>
        </p:scale>
        <p:origin x="974"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7/31/2023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7/31/2023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61010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3439029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3508013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3674031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190303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15</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96302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57105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404264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19779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673279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107627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2123366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7/31/2023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Linear regression analysis</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3650" y="4264096"/>
            <a:ext cx="5143500" cy="827857"/>
          </a:xfrm>
        </p:spPr>
        <p:txBody>
          <a:bodyPr/>
          <a:lstStyle/>
          <a:p>
            <a:r>
              <a:rPr lang="en-US" dirty="0"/>
              <a:t>NUTHAN MANIDEEP KUMBHAM</a:t>
            </a:r>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4" name="Rectangle 3">
            <a:extLst>
              <a:ext uri="{FF2B5EF4-FFF2-40B4-BE49-F238E27FC236}">
                <a16:creationId xmlns:a16="http://schemas.microsoft.com/office/drawing/2014/main" id="{AAA6A416-1F68-5051-B5FC-C01864629D28}"/>
              </a:ext>
            </a:extLst>
          </p:cNvPr>
          <p:cNvSpPr/>
          <p:nvPr/>
        </p:nvSpPr>
        <p:spPr>
          <a:xfrm>
            <a:off x="9995647" y="384455"/>
            <a:ext cx="1846729" cy="753035"/>
          </a:xfrm>
          <a:prstGeom prst="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158106" y="529390"/>
            <a:ext cx="9906000" cy="725466"/>
          </a:xfrm>
        </p:spPr>
        <p:txBody>
          <a:bodyPr/>
          <a:lstStyle/>
          <a:p>
            <a:r>
              <a:rPr lang="en-US" dirty="0"/>
              <a:t>Linear regression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573742" y="1643629"/>
            <a:ext cx="5537364" cy="357624"/>
          </a:xfrm>
        </p:spPr>
        <p:txBody>
          <a:bodyPr/>
          <a:lstStyle/>
          <a:p>
            <a:pPr algn="l"/>
            <a:r>
              <a:rPr lang="en-US" dirty="0"/>
              <a:t>The Accuracy metrics of model-2 training data are given in the below table.</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10</a:t>
            </a:fld>
            <a:endParaRPr lang="en-US" dirty="0"/>
          </a:p>
        </p:txBody>
      </p:sp>
      <p:graphicFrame>
        <p:nvGraphicFramePr>
          <p:cNvPr id="6" name="Table 5">
            <a:extLst>
              <a:ext uri="{FF2B5EF4-FFF2-40B4-BE49-F238E27FC236}">
                <a16:creationId xmlns:a16="http://schemas.microsoft.com/office/drawing/2014/main" id="{B7BAA9A3-1960-CAEF-9528-3C5D26219019}"/>
              </a:ext>
            </a:extLst>
          </p:cNvPr>
          <p:cNvGraphicFramePr>
            <a:graphicFrameLocks noGrp="1"/>
          </p:cNvGraphicFramePr>
          <p:nvPr>
            <p:extLst>
              <p:ext uri="{D42A27DB-BD31-4B8C-83A1-F6EECF244321}">
                <p14:modId xmlns:p14="http://schemas.microsoft.com/office/powerpoint/2010/main" val="3794586249"/>
              </p:ext>
            </p:extLst>
          </p:nvPr>
        </p:nvGraphicFramePr>
        <p:xfrm>
          <a:off x="1027540" y="2855214"/>
          <a:ext cx="4629768" cy="1885188"/>
        </p:xfrm>
        <a:graphic>
          <a:graphicData uri="http://schemas.openxmlformats.org/drawingml/2006/table">
            <a:tbl>
              <a:tblPr firstRow="1" firstCol="1" bandRow="1">
                <a:tableStyleId>{5C22544A-7EE6-4342-B048-85BDC9FD1C3A}</a:tableStyleId>
              </a:tblPr>
              <a:tblGrid>
                <a:gridCol w="2201407">
                  <a:extLst>
                    <a:ext uri="{9D8B030D-6E8A-4147-A177-3AD203B41FA5}">
                      <a16:colId xmlns:a16="http://schemas.microsoft.com/office/drawing/2014/main" val="1682123072"/>
                    </a:ext>
                  </a:extLst>
                </a:gridCol>
                <a:gridCol w="2428361">
                  <a:extLst>
                    <a:ext uri="{9D8B030D-6E8A-4147-A177-3AD203B41FA5}">
                      <a16:colId xmlns:a16="http://schemas.microsoft.com/office/drawing/2014/main" val="56629707"/>
                    </a:ext>
                  </a:extLst>
                </a:gridCol>
              </a:tblGrid>
              <a:tr h="0">
                <a:tc>
                  <a:txBody>
                    <a:bodyPr/>
                    <a:lstStyle/>
                    <a:p>
                      <a:pPr marL="0" marR="0" algn="ctr">
                        <a:lnSpc>
                          <a:spcPct val="115000"/>
                        </a:lnSpc>
                        <a:spcBef>
                          <a:spcPts val="0"/>
                        </a:spcBef>
                        <a:spcAft>
                          <a:spcPts val="0"/>
                        </a:spcAft>
                      </a:pPr>
                      <a:r>
                        <a:rPr lang="en-IN" sz="1800">
                          <a:effectLst/>
                        </a:rPr>
                        <a:t>Metric</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Value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7502113"/>
                  </a:ext>
                </a:extLst>
              </a:tr>
              <a:tr h="0">
                <a:tc>
                  <a:txBody>
                    <a:bodyPr/>
                    <a:lstStyle/>
                    <a:p>
                      <a:pPr marL="0" marR="0">
                        <a:lnSpc>
                          <a:spcPct val="115000"/>
                        </a:lnSpc>
                        <a:spcBef>
                          <a:spcPts val="0"/>
                        </a:spcBef>
                        <a:spcAft>
                          <a:spcPts val="0"/>
                        </a:spcAft>
                      </a:pPr>
                      <a:r>
                        <a:rPr lang="en-IN" sz="1800">
                          <a:effectLst/>
                        </a:rPr>
                        <a:t>ME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800">
                          <a:effectLst/>
                        </a:rPr>
                        <a:t>1.795258e-15</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529714204"/>
                  </a:ext>
                </a:extLst>
              </a:tr>
              <a:tr h="0">
                <a:tc>
                  <a:txBody>
                    <a:bodyPr/>
                    <a:lstStyle/>
                    <a:p>
                      <a:pPr marL="0" marR="0">
                        <a:lnSpc>
                          <a:spcPct val="115000"/>
                        </a:lnSpc>
                        <a:spcBef>
                          <a:spcPts val="0"/>
                        </a:spcBef>
                        <a:spcAft>
                          <a:spcPts val="0"/>
                        </a:spcAft>
                      </a:pPr>
                      <a:r>
                        <a:rPr lang="en-IN" sz="1800">
                          <a:effectLst/>
                        </a:rPr>
                        <a:t>RMSE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800">
                          <a:effectLst/>
                        </a:rPr>
                        <a:t>5.146528e-01</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158005772"/>
                  </a:ext>
                </a:extLst>
              </a:tr>
              <a:tr h="0">
                <a:tc>
                  <a:txBody>
                    <a:bodyPr/>
                    <a:lstStyle/>
                    <a:p>
                      <a:pPr marL="0" marR="0">
                        <a:lnSpc>
                          <a:spcPct val="115000"/>
                        </a:lnSpc>
                        <a:spcBef>
                          <a:spcPts val="0"/>
                        </a:spcBef>
                        <a:spcAft>
                          <a:spcPts val="0"/>
                        </a:spcAft>
                      </a:pPr>
                      <a:r>
                        <a:rPr lang="en-IN" sz="1800" dirty="0">
                          <a:effectLst/>
                        </a:rPr>
                        <a:t>MAE</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800">
                          <a:effectLst/>
                        </a:rPr>
                        <a:t>4.013407e-01</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370472846"/>
                  </a:ext>
                </a:extLst>
              </a:tr>
              <a:tr h="0">
                <a:tc>
                  <a:txBody>
                    <a:bodyPr/>
                    <a:lstStyle/>
                    <a:p>
                      <a:pPr marL="0" marR="0">
                        <a:lnSpc>
                          <a:spcPct val="115000"/>
                        </a:lnSpc>
                        <a:spcBef>
                          <a:spcPts val="0"/>
                        </a:spcBef>
                        <a:spcAft>
                          <a:spcPts val="0"/>
                        </a:spcAft>
                      </a:pPr>
                      <a:r>
                        <a:rPr lang="en-IN" sz="1800">
                          <a:effectLst/>
                        </a:rPr>
                        <a:t>MPE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800">
                          <a:effectLst/>
                        </a:rPr>
                        <a:t>-9.831080e-01</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690752715"/>
                  </a:ext>
                </a:extLst>
              </a:tr>
              <a:tr h="0">
                <a:tc>
                  <a:txBody>
                    <a:bodyPr/>
                    <a:lstStyle/>
                    <a:p>
                      <a:pPr marL="0" marR="0">
                        <a:lnSpc>
                          <a:spcPct val="115000"/>
                        </a:lnSpc>
                        <a:spcBef>
                          <a:spcPts val="0"/>
                        </a:spcBef>
                        <a:spcAft>
                          <a:spcPts val="0"/>
                        </a:spcAft>
                      </a:pPr>
                      <a:r>
                        <a:rPr lang="en-IN" sz="1800">
                          <a:effectLst/>
                        </a:rPr>
                        <a:t>MAPE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800" dirty="0">
                          <a:effectLst/>
                        </a:rPr>
                        <a:t>8.046654e+00</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368767759"/>
                  </a:ext>
                </a:extLst>
              </a:tr>
            </a:tbl>
          </a:graphicData>
        </a:graphic>
      </p:graphicFrame>
      <p:sp>
        <p:nvSpPr>
          <p:cNvPr id="12" name="TextBox 11">
            <a:extLst>
              <a:ext uri="{FF2B5EF4-FFF2-40B4-BE49-F238E27FC236}">
                <a16:creationId xmlns:a16="http://schemas.microsoft.com/office/drawing/2014/main" id="{777E250F-40A8-D9CD-BA64-D502572EC1B2}"/>
              </a:ext>
            </a:extLst>
          </p:cNvPr>
          <p:cNvSpPr txBox="1"/>
          <p:nvPr/>
        </p:nvSpPr>
        <p:spPr>
          <a:xfrm>
            <a:off x="6447991" y="1678087"/>
            <a:ext cx="5744009" cy="646331"/>
          </a:xfrm>
          <a:prstGeom prst="rect">
            <a:avLst/>
          </a:prstGeom>
          <a:noFill/>
        </p:spPr>
        <p:txBody>
          <a:bodyPr wrap="square">
            <a:spAutoFit/>
          </a:bodyPr>
          <a:lstStyle/>
          <a:p>
            <a:r>
              <a:rPr lang="en-US" dirty="0">
                <a:solidFill>
                  <a:schemeClr val="bg1">
                    <a:lumMod val="95000"/>
                  </a:schemeClr>
                </a:solidFill>
              </a:rPr>
              <a:t>The Accuracy metrics of model-2 validation data are given in the below table.</a:t>
            </a:r>
            <a:endParaRPr lang="en-IN" dirty="0">
              <a:solidFill>
                <a:schemeClr val="bg1">
                  <a:lumMod val="95000"/>
                </a:schemeClr>
              </a:solidFill>
            </a:endParaRPr>
          </a:p>
        </p:txBody>
      </p:sp>
      <p:graphicFrame>
        <p:nvGraphicFramePr>
          <p:cNvPr id="13" name="Table 12">
            <a:extLst>
              <a:ext uri="{FF2B5EF4-FFF2-40B4-BE49-F238E27FC236}">
                <a16:creationId xmlns:a16="http://schemas.microsoft.com/office/drawing/2014/main" id="{402F8DEC-4C7A-8841-C3E2-4F07D399FBCE}"/>
              </a:ext>
            </a:extLst>
          </p:cNvPr>
          <p:cNvGraphicFramePr>
            <a:graphicFrameLocks noGrp="1"/>
          </p:cNvGraphicFramePr>
          <p:nvPr>
            <p:extLst>
              <p:ext uri="{D42A27DB-BD31-4B8C-83A1-F6EECF244321}">
                <p14:modId xmlns:p14="http://schemas.microsoft.com/office/powerpoint/2010/main" val="1760493448"/>
              </p:ext>
            </p:extLst>
          </p:nvPr>
        </p:nvGraphicFramePr>
        <p:xfrm>
          <a:off x="6839492" y="2855214"/>
          <a:ext cx="4524204" cy="1885188"/>
        </p:xfrm>
        <a:graphic>
          <a:graphicData uri="http://schemas.openxmlformats.org/drawingml/2006/table">
            <a:tbl>
              <a:tblPr firstRow="1" firstCol="1" bandRow="1">
                <a:tableStyleId>{5C22544A-7EE6-4342-B048-85BDC9FD1C3A}</a:tableStyleId>
              </a:tblPr>
              <a:tblGrid>
                <a:gridCol w="2151212">
                  <a:extLst>
                    <a:ext uri="{9D8B030D-6E8A-4147-A177-3AD203B41FA5}">
                      <a16:colId xmlns:a16="http://schemas.microsoft.com/office/drawing/2014/main" val="2353841904"/>
                    </a:ext>
                  </a:extLst>
                </a:gridCol>
                <a:gridCol w="2372992">
                  <a:extLst>
                    <a:ext uri="{9D8B030D-6E8A-4147-A177-3AD203B41FA5}">
                      <a16:colId xmlns:a16="http://schemas.microsoft.com/office/drawing/2014/main" val="722970405"/>
                    </a:ext>
                  </a:extLst>
                </a:gridCol>
              </a:tblGrid>
              <a:tr h="314198">
                <a:tc>
                  <a:txBody>
                    <a:bodyPr/>
                    <a:lstStyle/>
                    <a:p>
                      <a:pPr marL="0" marR="0" algn="ctr">
                        <a:lnSpc>
                          <a:spcPct val="115000"/>
                        </a:lnSpc>
                        <a:spcBef>
                          <a:spcPts val="0"/>
                        </a:spcBef>
                        <a:spcAft>
                          <a:spcPts val="0"/>
                        </a:spcAft>
                      </a:pPr>
                      <a:r>
                        <a:rPr lang="en-IN" sz="1600">
                          <a:effectLst/>
                        </a:rPr>
                        <a:t>Metric</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Value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347505248"/>
                  </a:ext>
                </a:extLst>
              </a:tr>
              <a:tr h="314198">
                <a:tc>
                  <a:txBody>
                    <a:bodyPr/>
                    <a:lstStyle/>
                    <a:p>
                      <a:pPr marL="0" marR="0">
                        <a:lnSpc>
                          <a:spcPct val="115000"/>
                        </a:lnSpc>
                        <a:spcBef>
                          <a:spcPts val="0"/>
                        </a:spcBef>
                        <a:spcAft>
                          <a:spcPts val="0"/>
                        </a:spcAft>
                      </a:pPr>
                      <a:r>
                        <a:rPr lang="en-IN" sz="1600">
                          <a:effectLst/>
                        </a:rPr>
                        <a:t>ME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-0.08561617</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848570947"/>
                  </a:ext>
                </a:extLst>
              </a:tr>
              <a:tr h="314198">
                <a:tc>
                  <a:txBody>
                    <a:bodyPr/>
                    <a:lstStyle/>
                    <a:p>
                      <a:pPr marL="0" marR="0">
                        <a:lnSpc>
                          <a:spcPct val="115000"/>
                        </a:lnSpc>
                        <a:spcBef>
                          <a:spcPts val="0"/>
                        </a:spcBef>
                        <a:spcAft>
                          <a:spcPts val="0"/>
                        </a:spcAft>
                      </a:pPr>
                      <a:r>
                        <a:rPr lang="en-IN" sz="1600" dirty="0">
                          <a:effectLst/>
                        </a:rPr>
                        <a:t>RMSE</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0.59965537</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469011469"/>
                  </a:ext>
                </a:extLst>
              </a:tr>
              <a:tr h="314198">
                <a:tc>
                  <a:txBody>
                    <a:bodyPr/>
                    <a:lstStyle/>
                    <a:p>
                      <a:pPr marL="0" marR="0">
                        <a:lnSpc>
                          <a:spcPct val="115000"/>
                        </a:lnSpc>
                        <a:spcBef>
                          <a:spcPts val="0"/>
                        </a:spcBef>
                        <a:spcAft>
                          <a:spcPts val="0"/>
                        </a:spcAft>
                      </a:pPr>
                      <a:r>
                        <a:rPr lang="en-IN" sz="1600">
                          <a:effectLst/>
                        </a:rPr>
                        <a:t>MAE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0.49029519</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248446943"/>
                  </a:ext>
                </a:extLst>
              </a:tr>
              <a:tr h="314198">
                <a:tc>
                  <a:txBody>
                    <a:bodyPr/>
                    <a:lstStyle/>
                    <a:p>
                      <a:pPr marL="0" marR="0">
                        <a:lnSpc>
                          <a:spcPct val="115000"/>
                        </a:lnSpc>
                        <a:spcBef>
                          <a:spcPts val="0"/>
                        </a:spcBef>
                        <a:spcAft>
                          <a:spcPts val="0"/>
                        </a:spcAft>
                      </a:pPr>
                      <a:r>
                        <a:rPr lang="en-IN" sz="1600">
                          <a:effectLst/>
                        </a:rPr>
                        <a:t>MPE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-3.24505690</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078947544"/>
                  </a:ext>
                </a:extLst>
              </a:tr>
              <a:tr h="314198">
                <a:tc>
                  <a:txBody>
                    <a:bodyPr/>
                    <a:lstStyle/>
                    <a:p>
                      <a:pPr marL="0" marR="0">
                        <a:lnSpc>
                          <a:spcPct val="115000"/>
                        </a:lnSpc>
                        <a:spcBef>
                          <a:spcPts val="0"/>
                        </a:spcBef>
                        <a:spcAft>
                          <a:spcPts val="0"/>
                        </a:spcAft>
                      </a:pPr>
                      <a:r>
                        <a:rPr lang="en-IN" sz="1600">
                          <a:effectLst/>
                        </a:rPr>
                        <a:t>MAPE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dirty="0">
                          <a:effectLst/>
                        </a:rPr>
                        <a:t>9.76196052</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96101266"/>
                  </a:ext>
                </a:extLst>
              </a:tr>
            </a:tbl>
          </a:graphicData>
        </a:graphic>
      </p:graphicFrame>
    </p:spTree>
    <p:extLst>
      <p:ext uri="{BB962C8B-B14F-4D97-AF65-F5344CB8AC3E}">
        <p14:creationId xmlns:p14="http://schemas.microsoft.com/office/powerpoint/2010/main" val="255559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143000" y="355071"/>
            <a:ext cx="9906000" cy="750709"/>
          </a:xfrm>
        </p:spPr>
        <p:txBody>
          <a:bodyPr/>
          <a:lstStyle/>
          <a:p>
            <a:r>
              <a:rPr lang="en-US" dirty="0"/>
              <a:t>Linear regression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558636" y="1547376"/>
            <a:ext cx="7687006" cy="1147698"/>
          </a:xfrm>
        </p:spPr>
        <p:txBody>
          <a:bodyPr/>
          <a:lstStyle/>
          <a:p>
            <a:pPr algn="l"/>
            <a:r>
              <a:rPr lang="en-US" dirty="0"/>
              <a:t>Model-3 is from Exhaustive Search. A linear regression model is fitted by using Economy, Family, and Freedom. The coefficients of the model-3 are given in the table.</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11</a:t>
            </a:fld>
            <a:endParaRPr lang="en-US" dirty="0"/>
          </a:p>
        </p:txBody>
      </p:sp>
      <p:graphicFrame>
        <p:nvGraphicFramePr>
          <p:cNvPr id="8" name="Table 7">
            <a:extLst>
              <a:ext uri="{FF2B5EF4-FFF2-40B4-BE49-F238E27FC236}">
                <a16:creationId xmlns:a16="http://schemas.microsoft.com/office/drawing/2014/main" id="{EF99446D-0679-37D8-EF10-06956B838B68}"/>
              </a:ext>
            </a:extLst>
          </p:cNvPr>
          <p:cNvGraphicFramePr>
            <a:graphicFrameLocks noGrp="1"/>
          </p:cNvGraphicFramePr>
          <p:nvPr>
            <p:extLst>
              <p:ext uri="{D42A27DB-BD31-4B8C-83A1-F6EECF244321}">
                <p14:modId xmlns:p14="http://schemas.microsoft.com/office/powerpoint/2010/main" val="2891603537"/>
              </p:ext>
            </p:extLst>
          </p:nvPr>
        </p:nvGraphicFramePr>
        <p:xfrm>
          <a:off x="1620253" y="2919664"/>
          <a:ext cx="5474805" cy="2117261"/>
        </p:xfrm>
        <a:graphic>
          <a:graphicData uri="http://schemas.openxmlformats.org/drawingml/2006/table">
            <a:tbl>
              <a:tblPr firstRow="1" firstCol="1" bandRow="1">
                <a:tableStyleId>{5C22544A-7EE6-4342-B048-85BDC9FD1C3A}</a:tableStyleId>
              </a:tblPr>
              <a:tblGrid>
                <a:gridCol w="1884769">
                  <a:extLst>
                    <a:ext uri="{9D8B030D-6E8A-4147-A177-3AD203B41FA5}">
                      <a16:colId xmlns:a16="http://schemas.microsoft.com/office/drawing/2014/main" val="2953701844"/>
                    </a:ext>
                  </a:extLst>
                </a:gridCol>
                <a:gridCol w="1463062">
                  <a:extLst>
                    <a:ext uri="{9D8B030D-6E8A-4147-A177-3AD203B41FA5}">
                      <a16:colId xmlns:a16="http://schemas.microsoft.com/office/drawing/2014/main" val="616813980"/>
                    </a:ext>
                  </a:extLst>
                </a:gridCol>
                <a:gridCol w="2126974">
                  <a:extLst>
                    <a:ext uri="{9D8B030D-6E8A-4147-A177-3AD203B41FA5}">
                      <a16:colId xmlns:a16="http://schemas.microsoft.com/office/drawing/2014/main" val="508829433"/>
                    </a:ext>
                  </a:extLst>
                </a:gridCol>
              </a:tblGrid>
              <a:tr h="353076">
                <a:tc>
                  <a:txBody>
                    <a:bodyPr/>
                    <a:lstStyle/>
                    <a:p>
                      <a:pPr marL="0" marR="0" algn="ctr">
                        <a:lnSpc>
                          <a:spcPct val="115000"/>
                        </a:lnSpc>
                        <a:spcBef>
                          <a:spcPts val="0"/>
                        </a:spcBef>
                        <a:spcAft>
                          <a:spcPts val="0"/>
                        </a:spcAft>
                      </a:pPr>
                      <a:r>
                        <a:rPr lang="en-IN" sz="1600">
                          <a:effectLst/>
                        </a:rPr>
                        <a:t>Variable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Estimate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P-value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014773427"/>
                  </a:ext>
                </a:extLst>
              </a:tr>
              <a:tr h="353076">
                <a:tc>
                  <a:txBody>
                    <a:bodyPr/>
                    <a:lstStyle/>
                    <a:p>
                      <a:pPr marL="0" marR="0">
                        <a:lnSpc>
                          <a:spcPct val="115000"/>
                        </a:lnSpc>
                        <a:spcBef>
                          <a:spcPts val="0"/>
                        </a:spcBef>
                        <a:spcAft>
                          <a:spcPts val="0"/>
                        </a:spcAft>
                      </a:pPr>
                      <a:r>
                        <a:rPr lang="en-IN" sz="1600">
                          <a:effectLst/>
                        </a:rPr>
                        <a:t>(Intercept)</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a:effectLst/>
                        </a:rPr>
                        <a:t>2.308341</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US" sz="1600">
                          <a:effectLst/>
                        </a:rPr>
                        <a:t>3.465013e-18</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052885733"/>
                  </a:ext>
                </a:extLst>
              </a:tr>
              <a:tr h="704957">
                <a:tc>
                  <a:txBody>
                    <a:bodyPr/>
                    <a:lstStyle/>
                    <a:p>
                      <a:pPr marL="0" marR="0">
                        <a:lnSpc>
                          <a:spcPct val="115000"/>
                        </a:lnSpc>
                        <a:spcBef>
                          <a:spcPts val="0"/>
                        </a:spcBef>
                        <a:spcAft>
                          <a:spcPts val="0"/>
                        </a:spcAft>
                      </a:pPr>
                      <a:r>
                        <a:rPr lang="en-IN" sz="1600">
                          <a:effectLst/>
                        </a:rPr>
                        <a:t>Economy (GDP per Capita)</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a:effectLst/>
                        </a:rPr>
                        <a:t>1.463224</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US" sz="1600">
                          <a:effectLst/>
                        </a:rPr>
                        <a:t>1.665805e-12</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99538938"/>
                  </a:ext>
                </a:extLst>
              </a:tr>
              <a:tr h="353076">
                <a:tc>
                  <a:txBody>
                    <a:bodyPr/>
                    <a:lstStyle/>
                    <a:p>
                      <a:pPr marL="0" marR="0">
                        <a:lnSpc>
                          <a:spcPct val="115000"/>
                        </a:lnSpc>
                        <a:spcBef>
                          <a:spcPts val="0"/>
                        </a:spcBef>
                        <a:spcAft>
                          <a:spcPts val="0"/>
                        </a:spcAft>
                      </a:pPr>
                      <a:r>
                        <a:rPr lang="en-IN" sz="1600" dirty="0">
                          <a:effectLst/>
                        </a:rPr>
                        <a:t>Family</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a:effectLst/>
                        </a:rPr>
                        <a:t>1.207391</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US" sz="1600">
                          <a:effectLst/>
                        </a:rPr>
                        <a:t>3.697743e-05</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2393982188"/>
                  </a:ext>
                </a:extLst>
              </a:tr>
              <a:tr h="353076">
                <a:tc>
                  <a:txBody>
                    <a:bodyPr/>
                    <a:lstStyle/>
                    <a:p>
                      <a:pPr marL="0" marR="0">
                        <a:lnSpc>
                          <a:spcPct val="115000"/>
                        </a:lnSpc>
                        <a:spcBef>
                          <a:spcPts val="0"/>
                        </a:spcBef>
                        <a:spcAft>
                          <a:spcPts val="0"/>
                        </a:spcAft>
                      </a:pPr>
                      <a:r>
                        <a:rPr lang="en-IN" sz="1600">
                          <a:effectLst/>
                        </a:rPr>
                        <a:t>Freedom</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a:effectLst/>
                        </a:rPr>
                        <a:t>1.559752</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US" sz="1600" dirty="0">
                          <a:effectLst/>
                        </a:rPr>
                        <a:t>4.718943e-04</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720990824"/>
                  </a:ext>
                </a:extLst>
              </a:tr>
            </a:tbl>
          </a:graphicData>
        </a:graphic>
      </p:graphicFrame>
      <p:sp>
        <p:nvSpPr>
          <p:cNvPr id="12" name="TextBox 11">
            <a:extLst>
              <a:ext uri="{FF2B5EF4-FFF2-40B4-BE49-F238E27FC236}">
                <a16:creationId xmlns:a16="http://schemas.microsoft.com/office/drawing/2014/main" id="{6ADF72E7-58BF-6C8D-677A-5AA9A84B90DD}"/>
              </a:ext>
            </a:extLst>
          </p:cNvPr>
          <p:cNvSpPr txBox="1"/>
          <p:nvPr/>
        </p:nvSpPr>
        <p:spPr>
          <a:xfrm>
            <a:off x="7603958" y="3655128"/>
            <a:ext cx="4267200" cy="646331"/>
          </a:xfrm>
          <a:prstGeom prst="rect">
            <a:avLst/>
          </a:prstGeom>
          <a:noFill/>
        </p:spPr>
        <p:txBody>
          <a:bodyPr wrap="square">
            <a:spAutoFit/>
          </a:bodyPr>
          <a:lstStyle/>
          <a:p>
            <a:r>
              <a:rPr lang="en-US" dirty="0">
                <a:solidFill>
                  <a:schemeClr val="bg1">
                    <a:lumMod val="95000"/>
                  </a:schemeClr>
                </a:solidFill>
              </a:rPr>
              <a:t>From the table the Economy, Family and Freedom are statically significant.</a:t>
            </a:r>
            <a:endParaRPr lang="en-IN" dirty="0">
              <a:solidFill>
                <a:schemeClr val="bg1">
                  <a:lumMod val="95000"/>
                </a:schemeClr>
              </a:solidFill>
            </a:endParaRPr>
          </a:p>
        </p:txBody>
      </p:sp>
    </p:spTree>
    <p:extLst>
      <p:ext uri="{BB962C8B-B14F-4D97-AF65-F5344CB8AC3E}">
        <p14:creationId xmlns:p14="http://schemas.microsoft.com/office/powerpoint/2010/main" val="289264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457696" y="545431"/>
            <a:ext cx="9906000" cy="704634"/>
          </a:xfrm>
        </p:spPr>
        <p:txBody>
          <a:bodyPr/>
          <a:lstStyle/>
          <a:p>
            <a:pPr algn="l"/>
            <a:r>
              <a:rPr lang="en-US" dirty="0"/>
              <a:t>Linear regression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558636" y="1574742"/>
            <a:ext cx="5537364" cy="357624"/>
          </a:xfrm>
        </p:spPr>
        <p:txBody>
          <a:bodyPr/>
          <a:lstStyle/>
          <a:p>
            <a:pPr algn="l"/>
            <a:r>
              <a:rPr lang="en-US" dirty="0"/>
              <a:t>The Accuracy metrics of model-3 training data are given in the below table.</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12</a:t>
            </a:fld>
            <a:endParaRPr lang="en-US" dirty="0"/>
          </a:p>
        </p:txBody>
      </p:sp>
      <p:graphicFrame>
        <p:nvGraphicFramePr>
          <p:cNvPr id="5" name="Table 4">
            <a:extLst>
              <a:ext uri="{FF2B5EF4-FFF2-40B4-BE49-F238E27FC236}">
                <a16:creationId xmlns:a16="http://schemas.microsoft.com/office/drawing/2014/main" id="{61E0241F-C781-8B68-E1EA-D67AE2067EC2}"/>
              </a:ext>
            </a:extLst>
          </p:cNvPr>
          <p:cNvGraphicFramePr>
            <a:graphicFrameLocks noGrp="1"/>
          </p:cNvGraphicFramePr>
          <p:nvPr>
            <p:extLst>
              <p:ext uri="{D42A27DB-BD31-4B8C-83A1-F6EECF244321}">
                <p14:modId xmlns:p14="http://schemas.microsoft.com/office/powerpoint/2010/main" val="2213148499"/>
              </p:ext>
            </p:extLst>
          </p:nvPr>
        </p:nvGraphicFramePr>
        <p:xfrm>
          <a:off x="821608" y="2855214"/>
          <a:ext cx="5011420" cy="1885188"/>
        </p:xfrm>
        <a:graphic>
          <a:graphicData uri="http://schemas.openxmlformats.org/drawingml/2006/table">
            <a:tbl>
              <a:tblPr firstRow="1" firstCol="1" bandRow="1">
                <a:tableStyleId>{5C22544A-7EE6-4342-B048-85BDC9FD1C3A}</a:tableStyleId>
              </a:tblPr>
              <a:tblGrid>
                <a:gridCol w="2345438">
                  <a:extLst>
                    <a:ext uri="{9D8B030D-6E8A-4147-A177-3AD203B41FA5}">
                      <a16:colId xmlns:a16="http://schemas.microsoft.com/office/drawing/2014/main" val="2706547844"/>
                    </a:ext>
                  </a:extLst>
                </a:gridCol>
                <a:gridCol w="2665982">
                  <a:extLst>
                    <a:ext uri="{9D8B030D-6E8A-4147-A177-3AD203B41FA5}">
                      <a16:colId xmlns:a16="http://schemas.microsoft.com/office/drawing/2014/main" val="1547886415"/>
                    </a:ext>
                  </a:extLst>
                </a:gridCol>
              </a:tblGrid>
              <a:tr h="0">
                <a:tc>
                  <a:txBody>
                    <a:bodyPr/>
                    <a:lstStyle/>
                    <a:p>
                      <a:pPr marL="0" marR="0" algn="ctr">
                        <a:lnSpc>
                          <a:spcPct val="115000"/>
                        </a:lnSpc>
                        <a:spcBef>
                          <a:spcPts val="0"/>
                        </a:spcBef>
                        <a:spcAft>
                          <a:spcPts val="0"/>
                        </a:spcAft>
                      </a:pPr>
                      <a:r>
                        <a:rPr lang="en-IN" sz="1800">
                          <a:effectLst/>
                        </a:rPr>
                        <a:t>Metric</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Value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195867768"/>
                  </a:ext>
                </a:extLst>
              </a:tr>
              <a:tr h="0">
                <a:tc>
                  <a:txBody>
                    <a:bodyPr/>
                    <a:lstStyle/>
                    <a:p>
                      <a:pPr marL="0" marR="0">
                        <a:lnSpc>
                          <a:spcPct val="115000"/>
                        </a:lnSpc>
                        <a:spcBef>
                          <a:spcPts val="0"/>
                        </a:spcBef>
                        <a:spcAft>
                          <a:spcPts val="0"/>
                        </a:spcAft>
                      </a:pPr>
                      <a:r>
                        <a:rPr lang="en-IN" sz="1800">
                          <a:effectLst/>
                        </a:rPr>
                        <a:t>ME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800">
                          <a:effectLst/>
                        </a:rPr>
                        <a:t>1.974793e-15</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109015410"/>
                  </a:ext>
                </a:extLst>
              </a:tr>
              <a:tr h="0">
                <a:tc>
                  <a:txBody>
                    <a:bodyPr/>
                    <a:lstStyle/>
                    <a:p>
                      <a:pPr marL="0" marR="0">
                        <a:lnSpc>
                          <a:spcPct val="115000"/>
                        </a:lnSpc>
                        <a:spcBef>
                          <a:spcPts val="0"/>
                        </a:spcBef>
                        <a:spcAft>
                          <a:spcPts val="0"/>
                        </a:spcAft>
                      </a:pPr>
                      <a:r>
                        <a:rPr lang="en-IN" sz="1800" dirty="0">
                          <a:effectLst/>
                        </a:rPr>
                        <a:t>RMSE</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800">
                          <a:effectLst/>
                        </a:rPr>
                        <a:t>5.319785e-01</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915945593"/>
                  </a:ext>
                </a:extLst>
              </a:tr>
              <a:tr h="0">
                <a:tc>
                  <a:txBody>
                    <a:bodyPr/>
                    <a:lstStyle/>
                    <a:p>
                      <a:pPr marL="0" marR="0">
                        <a:lnSpc>
                          <a:spcPct val="115000"/>
                        </a:lnSpc>
                        <a:spcBef>
                          <a:spcPts val="0"/>
                        </a:spcBef>
                        <a:spcAft>
                          <a:spcPts val="0"/>
                        </a:spcAft>
                      </a:pPr>
                      <a:r>
                        <a:rPr lang="en-IN" sz="1800">
                          <a:effectLst/>
                        </a:rPr>
                        <a:t>MAE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800">
                          <a:effectLst/>
                        </a:rPr>
                        <a:t>4.123348e-01</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023714496"/>
                  </a:ext>
                </a:extLst>
              </a:tr>
              <a:tr h="0">
                <a:tc>
                  <a:txBody>
                    <a:bodyPr/>
                    <a:lstStyle/>
                    <a:p>
                      <a:pPr marL="0" marR="0">
                        <a:lnSpc>
                          <a:spcPct val="115000"/>
                        </a:lnSpc>
                        <a:spcBef>
                          <a:spcPts val="0"/>
                        </a:spcBef>
                        <a:spcAft>
                          <a:spcPts val="0"/>
                        </a:spcAft>
                      </a:pPr>
                      <a:r>
                        <a:rPr lang="en-IN" sz="1800">
                          <a:effectLst/>
                        </a:rPr>
                        <a:t>MPE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800">
                          <a:effectLst/>
                        </a:rPr>
                        <a:t>-1.037603e+00</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823980889"/>
                  </a:ext>
                </a:extLst>
              </a:tr>
              <a:tr h="0">
                <a:tc>
                  <a:txBody>
                    <a:bodyPr/>
                    <a:lstStyle/>
                    <a:p>
                      <a:pPr marL="0" marR="0">
                        <a:lnSpc>
                          <a:spcPct val="115000"/>
                        </a:lnSpc>
                        <a:spcBef>
                          <a:spcPts val="0"/>
                        </a:spcBef>
                        <a:spcAft>
                          <a:spcPts val="0"/>
                        </a:spcAft>
                      </a:pPr>
                      <a:r>
                        <a:rPr lang="en-IN" sz="1800">
                          <a:effectLst/>
                        </a:rPr>
                        <a:t>MAPE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800" dirty="0">
                          <a:effectLst/>
                        </a:rPr>
                        <a:t>8.179559e+00</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058321148"/>
                  </a:ext>
                </a:extLst>
              </a:tr>
            </a:tbl>
          </a:graphicData>
        </a:graphic>
      </p:graphicFrame>
      <p:sp>
        <p:nvSpPr>
          <p:cNvPr id="10" name="TextBox 9">
            <a:extLst>
              <a:ext uri="{FF2B5EF4-FFF2-40B4-BE49-F238E27FC236}">
                <a16:creationId xmlns:a16="http://schemas.microsoft.com/office/drawing/2014/main" id="{5E5F4D9D-265A-0F3F-0B59-FE26060D5657}"/>
              </a:ext>
            </a:extLst>
          </p:cNvPr>
          <p:cNvSpPr txBox="1"/>
          <p:nvPr/>
        </p:nvSpPr>
        <p:spPr>
          <a:xfrm>
            <a:off x="6410696" y="1574742"/>
            <a:ext cx="5672759" cy="646331"/>
          </a:xfrm>
          <a:prstGeom prst="rect">
            <a:avLst/>
          </a:prstGeom>
          <a:noFill/>
        </p:spPr>
        <p:txBody>
          <a:bodyPr wrap="square">
            <a:spAutoFit/>
          </a:bodyPr>
          <a:lstStyle/>
          <a:p>
            <a:r>
              <a:rPr lang="en-US" dirty="0">
                <a:solidFill>
                  <a:schemeClr val="bg1">
                    <a:lumMod val="95000"/>
                  </a:schemeClr>
                </a:solidFill>
              </a:rPr>
              <a:t>The Accuracy metrics of model-3 validation data are given in the below table.</a:t>
            </a:r>
            <a:endParaRPr lang="en-IN" dirty="0">
              <a:solidFill>
                <a:schemeClr val="bg1">
                  <a:lumMod val="95000"/>
                </a:schemeClr>
              </a:solidFill>
            </a:endParaRPr>
          </a:p>
        </p:txBody>
      </p:sp>
      <p:graphicFrame>
        <p:nvGraphicFramePr>
          <p:cNvPr id="11" name="Table 10">
            <a:extLst>
              <a:ext uri="{FF2B5EF4-FFF2-40B4-BE49-F238E27FC236}">
                <a16:creationId xmlns:a16="http://schemas.microsoft.com/office/drawing/2014/main" id="{96ADFAAD-A6B4-BA3F-0F16-2BF19958264B}"/>
              </a:ext>
            </a:extLst>
          </p:cNvPr>
          <p:cNvGraphicFramePr>
            <a:graphicFrameLocks noGrp="1"/>
          </p:cNvGraphicFramePr>
          <p:nvPr>
            <p:extLst>
              <p:ext uri="{D42A27DB-BD31-4B8C-83A1-F6EECF244321}">
                <p14:modId xmlns:p14="http://schemas.microsoft.com/office/powerpoint/2010/main" val="3873392437"/>
              </p:ext>
            </p:extLst>
          </p:nvPr>
        </p:nvGraphicFramePr>
        <p:xfrm>
          <a:off x="6410696" y="2855214"/>
          <a:ext cx="5247460" cy="1897218"/>
        </p:xfrm>
        <a:graphic>
          <a:graphicData uri="http://schemas.openxmlformats.org/drawingml/2006/table">
            <a:tbl>
              <a:tblPr firstRow="1" firstCol="1" bandRow="1">
                <a:tableStyleId>{5C22544A-7EE6-4342-B048-85BDC9FD1C3A}</a:tableStyleId>
              </a:tblPr>
              <a:tblGrid>
                <a:gridCol w="2623730">
                  <a:extLst>
                    <a:ext uri="{9D8B030D-6E8A-4147-A177-3AD203B41FA5}">
                      <a16:colId xmlns:a16="http://schemas.microsoft.com/office/drawing/2014/main" val="3080164963"/>
                    </a:ext>
                  </a:extLst>
                </a:gridCol>
                <a:gridCol w="2623730">
                  <a:extLst>
                    <a:ext uri="{9D8B030D-6E8A-4147-A177-3AD203B41FA5}">
                      <a16:colId xmlns:a16="http://schemas.microsoft.com/office/drawing/2014/main" val="3601611231"/>
                    </a:ext>
                  </a:extLst>
                </a:gridCol>
              </a:tblGrid>
              <a:tr h="316203">
                <a:tc>
                  <a:txBody>
                    <a:bodyPr/>
                    <a:lstStyle/>
                    <a:p>
                      <a:pPr marL="0" marR="0" algn="ctr">
                        <a:lnSpc>
                          <a:spcPct val="115000"/>
                        </a:lnSpc>
                        <a:spcBef>
                          <a:spcPts val="0"/>
                        </a:spcBef>
                        <a:spcAft>
                          <a:spcPts val="0"/>
                        </a:spcAft>
                      </a:pPr>
                      <a:r>
                        <a:rPr lang="en-IN" sz="1600">
                          <a:effectLst/>
                        </a:rPr>
                        <a:t>Metrics</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Value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014671481"/>
                  </a:ext>
                </a:extLst>
              </a:tr>
              <a:tr h="316203">
                <a:tc>
                  <a:txBody>
                    <a:bodyPr/>
                    <a:lstStyle/>
                    <a:p>
                      <a:pPr marL="0" marR="0">
                        <a:lnSpc>
                          <a:spcPct val="115000"/>
                        </a:lnSpc>
                        <a:spcBef>
                          <a:spcPts val="0"/>
                        </a:spcBef>
                        <a:spcAft>
                          <a:spcPts val="0"/>
                        </a:spcAft>
                      </a:pPr>
                      <a:r>
                        <a:rPr lang="en-IN" sz="1600">
                          <a:effectLst/>
                        </a:rPr>
                        <a:t>ME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-0.088</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710217641"/>
                  </a:ext>
                </a:extLst>
              </a:tr>
              <a:tr h="316203">
                <a:tc>
                  <a:txBody>
                    <a:bodyPr/>
                    <a:lstStyle/>
                    <a:p>
                      <a:pPr marL="0" marR="0">
                        <a:lnSpc>
                          <a:spcPct val="115000"/>
                        </a:lnSpc>
                        <a:spcBef>
                          <a:spcPts val="0"/>
                        </a:spcBef>
                        <a:spcAft>
                          <a:spcPts val="0"/>
                        </a:spcAft>
                      </a:pPr>
                      <a:r>
                        <a:rPr lang="en-IN" sz="1600" dirty="0">
                          <a:effectLst/>
                        </a:rPr>
                        <a:t>RMSE</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0.620</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4091534579"/>
                  </a:ext>
                </a:extLst>
              </a:tr>
              <a:tr h="316203">
                <a:tc>
                  <a:txBody>
                    <a:bodyPr/>
                    <a:lstStyle/>
                    <a:p>
                      <a:pPr marL="0" marR="0">
                        <a:lnSpc>
                          <a:spcPct val="115000"/>
                        </a:lnSpc>
                        <a:spcBef>
                          <a:spcPts val="0"/>
                        </a:spcBef>
                        <a:spcAft>
                          <a:spcPts val="0"/>
                        </a:spcAft>
                      </a:pPr>
                      <a:r>
                        <a:rPr lang="en-IN" sz="1600">
                          <a:effectLst/>
                        </a:rPr>
                        <a:t>MAE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0.504</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784597765"/>
                  </a:ext>
                </a:extLst>
              </a:tr>
              <a:tr h="316203">
                <a:tc>
                  <a:txBody>
                    <a:bodyPr/>
                    <a:lstStyle/>
                    <a:p>
                      <a:pPr marL="0" marR="0">
                        <a:lnSpc>
                          <a:spcPct val="115000"/>
                        </a:lnSpc>
                        <a:spcBef>
                          <a:spcPts val="0"/>
                        </a:spcBef>
                        <a:spcAft>
                          <a:spcPts val="0"/>
                        </a:spcAft>
                      </a:pPr>
                      <a:r>
                        <a:rPr lang="en-IN" sz="1600">
                          <a:effectLst/>
                        </a:rPr>
                        <a:t>MPE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-3.380</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654107786"/>
                  </a:ext>
                </a:extLst>
              </a:tr>
              <a:tr h="316203">
                <a:tc>
                  <a:txBody>
                    <a:bodyPr/>
                    <a:lstStyle/>
                    <a:p>
                      <a:pPr marL="0" marR="0">
                        <a:lnSpc>
                          <a:spcPct val="115000"/>
                        </a:lnSpc>
                        <a:spcBef>
                          <a:spcPts val="0"/>
                        </a:spcBef>
                        <a:spcAft>
                          <a:spcPts val="0"/>
                        </a:spcAft>
                      </a:pPr>
                      <a:r>
                        <a:rPr lang="en-IN" sz="1600" dirty="0">
                          <a:effectLst/>
                        </a:rPr>
                        <a:t>MAPE</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dirty="0">
                          <a:effectLst/>
                        </a:rPr>
                        <a:t>10.063</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246112095"/>
                  </a:ext>
                </a:extLst>
              </a:tr>
            </a:tbl>
          </a:graphicData>
        </a:graphic>
      </p:graphicFrame>
      <p:sp>
        <p:nvSpPr>
          <p:cNvPr id="15" name="TextBox 14">
            <a:extLst>
              <a:ext uri="{FF2B5EF4-FFF2-40B4-BE49-F238E27FC236}">
                <a16:creationId xmlns:a16="http://schemas.microsoft.com/office/drawing/2014/main" id="{F052A806-1D9D-2E79-E0F5-7AD39C9056E2}"/>
              </a:ext>
            </a:extLst>
          </p:cNvPr>
          <p:cNvSpPr txBox="1"/>
          <p:nvPr/>
        </p:nvSpPr>
        <p:spPr>
          <a:xfrm>
            <a:off x="3327318" y="5201585"/>
            <a:ext cx="6096000" cy="923330"/>
          </a:xfrm>
          <a:prstGeom prst="rect">
            <a:avLst/>
          </a:prstGeom>
          <a:noFill/>
        </p:spPr>
        <p:txBody>
          <a:bodyPr wrap="square">
            <a:spAutoFit/>
          </a:bodyPr>
          <a:lstStyle/>
          <a:p>
            <a:r>
              <a:rPr lang="en-US" dirty="0">
                <a:solidFill>
                  <a:schemeClr val="bg1">
                    <a:lumMod val="95000"/>
                  </a:schemeClr>
                </a:solidFill>
              </a:rPr>
              <a:t>Among all the model-1 with Economy, Family, Health, Freedom and Trust (Government Corruption) is best model with lowest RMSE value.</a:t>
            </a:r>
            <a:endParaRPr lang="en-IN" dirty="0">
              <a:solidFill>
                <a:schemeClr val="bg1">
                  <a:lumMod val="95000"/>
                </a:schemeClr>
              </a:solidFill>
            </a:endParaRPr>
          </a:p>
        </p:txBody>
      </p:sp>
    </p:spTree>
    <p:extLst>
      <p:ext uri="{BB962C8B-B14F-4D97-AF65-F5344CB8AC3E}">
        <p14:creationId xmlns:p14="http://schemas.microsoft.com/office/powerpoint/2010/main" val="241235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212775" y="434263"/>
            <a:ext cx="9906000" cy="693382"/>
          </a:xfrm>
        </p:spPr>
        <p:txBody>
          <a:bodyPr/>
          <a:lstStyle/>
          <a:p>
            <a:r>
              <a:rPr lang="en-US" dirty="0"/>
              <a:t>Linear regression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493271" y="3071376"/>
            <a:ext cx="5537364" cy="357624"/>
          </a:xfrm>
        </p:spPr>
        <p:txBody>
          <a:bodyPr/>
          <a:lstStyle/>
          <a:p>
            <a:pPr algn="l"/>
            <a:r>
              <a:rPr lang="en-US" dirty="0"/>
              <a:t>By observing the histogram of residuals and noting that it closely resembles a normal distribution</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13</a:t>
            </a:fld>
            <a:endParaRPr lang="en-US" dirty="0"/>
          </a:p>
        </p:txBody>
      </p:sp>
      <p:pic>
        <p:nvPicPr>
          <p:cNvPr id="5" name="Picture 4">
            <a:extLst>
              <a:ext uri="{FF2B5EF4-FFF2-40B4-BE49-F238E27FC236}">
                <a16:creationId xmlns:a16="http://schemas.microsoft.com/office/drawing/2014/main" id="{FFFD8DCE-FF58-8CC6-5F82-99C0DA41F3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309" y="2141020"/>
            <a:ext cx="5889625" cy="3634740"/>
          </a:xfrm>
          <a:prstGeom prst="rect">
            <a:avLst/>
          </a:prstGeom>
          <a:noFill/>
        </p:spPr>
      </p:pic>
      <p:sp>
        <p:nvSpPr>
          <p:cNvPr id="10" name="TextBox 9">
            <a:extLst>
              <a:ext uri="{FF2B5EF4-FFF2-40B4-BE49-F238E27FC236}">
                <a16:creationId xmlns:a16="http://schemas.microsoft.com/office/drawing/2014/main" id="{457199BB-1AC4-1EC2-61A6-44670984041F}"/>
              </a:ext>
            </a:extLst>
          </p:cNvPr>
          <p:cNvSpPr txBox="1"/>
          <p:nvPr/>
        </p:nvSpPr>
        <p:spPr>
          <a:xfrm>
            <a:off x="475308" y="1449666"/>
            <a:ext cx="6823849" cy="400110"/>
          </a:xfrm>
          <a:prstGeom prst="rect">
            <a:avLst/>
          </a:prstGeom>
          <a:noFill/>
        </p:spPr>
        <p:txBody>
          <a:bodyPr wrap="square">
            <a:spAutoFit/>
          </a:bodyPr>
          <a:lstStyle/>
          <a:p>
            <a:r>
              <a:rPr lang="en-US" sz="2000" dirty="0">
                <a:solidFill>
                  <a:schemeClr val="bg1">
                    <a:lumMod val="95000"/>
                  </a:schemeClr>
                </a:solidFill>
              </a:rPr>
              <a:t>The Histogram residuals of the best model is plotted below.</a:t>
            </a:r>
            <a:endParaRPr lang="en-IN" sz="2000" dirty="0">
              <a:solidFill>
                <a:schemeClr val="bg1">
                  <a:lumMod val="95000"/>
                </a:schemeClr>
              </a:solidFill>
            </a:endParaRPr>
          </a:p>
        </p:txBody>
      </p:sp>
    </p:spTree>
    <p:extLst>
      <p:ext uri="{BB962C8B-B14F-4D97-AF65-F5344CB8AC3E}">
        <p14:creationId xmlns:p14="http://schemas.microsoft.com/office/powerpoint/2010/main" val="126393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6856132" y="523222"/>
            <a:ext cx="3623609" cy="940181"/>
          </a:xfrm>
        </p:spPr>
        <p:txBody>
          <a:bodyPr/>
          <a:lstStyle/>
          <a:p>
            <a:r>
              <a:rPr lang="en-US" dirty="0"/>
              <a:t>CONCLUSION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206400" y="1730188"/>
            <a:ext cx="5985600" cy="357624"/>
          </a:xfrm>
        </p:spPr>
        <p:txBody>
          <a:bodyPr/>
          <a:lstStyle/>
          <a:p>
            <a:pPr algn="l"/>
            <a:r>
              <a:rPr lang="en-US" dirty="0"/>
              <a:t>The model-1, which includes the predictor variables Economy (GDP per Capita), Family, Health (Life Expectancy), Freedom, Trust (Government Corruption), is the best model as it has the lowest residual errors and the residuals are normally distributed. This suggests that these predictor variables have a strong relationship with the target variable Happiness Score and can be used to accurately classify it. This model can be used for future predictions and for understanding the factors that contribute to happiness in a country.</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0" y="2087812"/>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14</a:t>
            </a:fld>
            <a:endParaRPr lang="en-US" dirty="0"/>
          </a:p>
        </p:txBody>
      </p:sp>
    </p:spTree>
    <p:extLst>
      <p:ext uri="{BB962C8B-B14F-4D97-AF65-F5344CB8AC3E}">
        <p14:creationId xmlns:p14="http://schemas.microsoft.com/office/powerpoint/2010/main" val="395098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2" name="Rectangle 1">
            <a:extLst>
              <a:ext uri="{FF2B5EF4-FFF2-40B4-BE49-F238E27FC236}">
                <a16:creationId xmlns:a16="http://schemas.microsoft.com/office/drawing/2014/main" id="{3E467B83-20B9-5717-4F8B-247E443125E6}"/>
              </a:ext>
            </a:extLst>
          </p:cNvPr>
          <p:cNvSpPr/>
          <p:nvPr/>
        </p:nvSpPr>
        <p:spPr>
          <a:xfrm>
            <a:off x="6175529" y="4400643"/>
            <a:ext cx="1846729" cy="1085757"/>
          </a:xfrm>
          <a:prstGeom prst="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B88359CE-2476-3D0D-EAE1-F780B363851E}"/>
              </a:ext>
            </a:extLst>
          </p:cNvPr>
          <p:cNvSpPr/>
          <p:nvPr/>
        </p:nvSpPr>
        <p:spPr>
          <a:xfrm>
            <a:off x="9995647" y="384455"/>
            <a:ext cx="1846729" cy="753035"/>
          </a:xfrm>
          <a:prstGeom prst="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6856132" y="523222"/>
            <a:ext cx="3623609" cy="940181"/>
          </a:xfrm>
        </p:spPr>
        <p:txBody>
          <a:bodyPr/>
          <a:lstStyle/>
          <a:p>
            <a:r>
              <a:rPr lang="en-US" dirty="0"/>
              <a:t>ABSTRACTION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6206400" y="1730188"/>
            <a:ext cx="5985600" cy="357624"/>
          </a:xfrm>
        </p:spPr>
        <p:txBody>
          <a:bodyPr/>
          <a:lstStyle/>
          <a:p>
            <a:pPr algn="l"/>
            <a:r>
              <a:rPr lang="en-US" dirty="0"/>
              <a:t>The World Happiness Report 2015 dataset contains data on the happiness levels of people in 159 countries around the world. It includes information on a variety of factors that are thought to contribute to happiness, such as economic factors (GDP per capita), social factors (family, health, and freedom), and trust in government. The data also includes a happiness score and a happiness rank for each country. The happiness score and happiness rank are based on a poll in which people were asked to rate their overall happiness on a scale of 0 to 10. The economy, family, health, freedom, trust, and generosity columns contain various measures of those factors. Overall, the World Happiness Report 2015 dataset provides valuable insights into the factors that contribute to happiness and well-being at the national level, and can be used by researchers, policymakers, and others to better understand and promote happiness around the world.</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0" y="2270375"/>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8568391" y="0"/>
            <a:ext cx="3623609" cy="940181"/>
          </a:xfrm>
        </p:spPr>
        <p:txBody>
          <a:bodyPr/>
          <a:lstStyle/>
          <a:p>
            <a:r>
              <a:rPr lang="en-US" dirty="0"/>
              <a:t>DATA</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468989" y="914400"/>
            <a:ext cx="5985600" cy="357624"/>
          </a:xfrm>
        </p:spPr>
        <p:txBody>
          <a:bodyPr/>
          <a:lstStyle/>
          <a:p>
            <a:pPr algn="l"/>
            <a:r>
              <a:rPr lang="en-US" dirty="0"/>
              <a:t>.</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0" y="2087812"/>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graphicFrame>
        <p:nvGraphicFramePr>
          <p:cNvPr id="5" name="Table 4">
            <a:extLst>
              <a:ext uri="{FF2B5EF4-FFF2-40B4-BE49-F238E27FC236}">
                <a16:creationId xmlns:a16="http://schemas.microsoft.com/office/drawing/2014/main" id="{82A58976-55FE-ED18-1EA8-585C423BA4E3}"/>
              </a:ext>
            </a:extLst>
          </p:cNvPr>
          <p:cNvGraphicFramePr>
            <a:graphicFrameLocks noGrp="1"/>
          </p:cNvGraphicFramePr>
          <p:nvPr>
            <p:extLst>
              <p:ext uri="{D42A27DB-BD31-4B8C-83A1-F6EECF244321}">
                <p14:modId xmlns:p14="http://schemas.microsoft.com/office/powerpoint/2010/main" val="2753412449"/>
              </p:ext>
            </p:extLst>
          </p:nvPr>
        </p:nvGraphicFramePr>
        <p:xfrm>
          <a:off x="6454589" y="2702840"/>
          <a:ext cx="5305426" cy="3357567"/>
        </p:xfrm>
        <a:graphic>
          <a:graphicData uri="http://schemas.openxmlformats.org/drawingml/2006/table">
            <a:tbl>
              <a:tblPr firstRow="1" firstCol="1" bandRow="1">
                <a:tableStyleId>{5C22544A-7EE6-4342-B048-85BDC9FD1C3A}</a:tableStyleId>
              </a:tblPr>
              <a:tblGrid>
                <a:gridCol w="2652713">
                  <a:extLst>
                    <a:ext uri="{9D8B030D-6E8A-4147-A177-3AD203B41FA5}">
                      <a16:colId xmlns:a16="http://schemas.microsoft.com/office/drawing/2014/main" val="2174664622"/>
                    </a:ext>
                  </a:extLst>
                </a:gridCol>
                <a:gridCol w="2652713">
                  <a:extLst>
                    <a:ext uri="{9D8B030D-6E8A-4147-A177-3AD203B41FA5}">
                      <a16:colId xmlns:a16="http://schemas.microsoft.com/office/drawing/2014/main" val="3846750761"/>
                    </a:ext>
                  </a:extLst>
                </a:gridCol>
              </a:tblGrid>
              <a:tr h="0">
                <a:tc>
                  <a:txBody>
                    <a:bodyPr/>
                    <a:lstStyle/>
                    <a:p>
                      <a:pPr algn="ctr">
                        <a:lnSpc>
                          <a:spcPct val="200000"/>
                        </a:lnSpc>
                      </a:pPr>
                      <a:r>
                        <a:rPr lang="en-IN" sz="1200" dirty="0">
                          <a:effectLst/>
                        </a:rPr>
                        <a:t>Column Name</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gn="ctr">
                        <a:lnSpc>
                          <a:spcPct val="200000"/>
                        </a:lnSpc>
                      </a:pPr>
                      <a:r>
                        <a:rPr lang="en-IN" sz="1200">
                          <a:effectLst/>
                        </a:rPr>
                        <a:t>Description</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1316655253"/>
                  </a:ext>
                </a:extLst>
              </a:tr>
              <a:tr h="0">
                <a:tc>
                  <a:txBody>
                    <a:bodyPr/>
                    <a:lstStyle/>
                    <a:p>
                      <a:pPr>
                        <a:lnSpc>
                          <a:spcPct val="200000"/>
                        </a:lnSpc>
                      </a:pPr>
                      <a:r>
                        <a:rPr lang="en-IN" sz="1200" b="0" dirty="0">
                          <a:solidFill>
                            <a:schemeClr val="tx1"/>
                          </a:solidFill>
                          <a:effectLst/>
                        </a:rPr>
                        <a:t>Country or Region</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Name of the country</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885466595"/>
                  </a:ext>
                </a:extLst>
              </a:tr>
              <a:tr h="0">
                <a:tc>
                  <a:txBody>
                    <a:bodyPr/>
                    <a:lstStyle/>
                    <a:p>
                      <a:pPr>
                        <a:lnSpc>
                          <a:spcPct val="200000"/>
                        </a:lnSpc>
                      </a:pPr>
                      <a:r>
                        <a:rPr lang="en-IN" sz="1200" b="0" dirty="0">
                          <a:solidFill>
                            <a:schemeClr val="tx1"/>
                          </a:solidFill>
                          <a:effectLst/>
                        </a:rPr>
                        <a:t>Happiness Score</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a:effectLst/>
                        </a:rPr>
                        <a:t>A composite score of overall well-being</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1734506599"/>
                  </a:ext>
                </a:extLst>
              </a:tr>
              <a:tr h="0">
                <a:tc>
                  <a:txBody>
                    <a:bodyPr/>
                    <a:lstStyle/>
                    <a:p>
                      <a:pPr>
                        <a:lnSpc>
                          <a:spcPct val="200000"/>
                        </a:lnSpc>
                      </a:pPr>
                      <a:r>
                        <a:rPr lang="en-IN" sz="1200" b="0" dirty="0">
                          <a:solidFill>
                            <a:schemeClr val="tx1"/>
                          </a:solidFill>
                          <a:effectLst/>
                        </a:rPr>
                        <a:t>Economy (GDP per Capita)</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a:effectLst/>
                        </a:rPr>
                        <a:t>Measure of the economic production of a country</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893818679"/>
                  </a:ext>
                </a:extLst>
              </a:tr>
              <a:tr h="0">
                <a:tc>
                  <a:txBody>
                    <a:bodyPr/>
                    <a:lstStyle/>
                    <a:p>
                      <a:pPr>
                        <a:lnSpc>
                          <a:spcPct val="200000"/>
                        </a:lnSpc>
                      </a:pPr>
                      <a:r>
                        <a:rPr lang="en-IN" sz="1200" b="0">
                          <a:solidFill>
                            <a:schemeClr val="tx1"/>
                          </a:solidFill>
                          <a:effectLst/>
                        </a:rPr>
                        <a:t>Family</a:t>
                      </a:r>
                      <a:endParaRPr lang="en-IN" sz="1100" b="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Measure of social support</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421576538"/>
                  </a:ext>
                </a:extLst>
              </a:tr>
              <a:tr h="0">
                <a:tc>
                  <a:txBody>
                    <a:bodyPr/>
                    <a:lstStyle/>
                    <a:p>
                      <a:pPr>
                        <a:lnSpc>
                          <a:spcPct val="200000"/>
                        </a:lnSpc>
                      </a:pPr>
                      <a:r>
                        <a:rPr lang="en-IN" sz="1200" b="0" dirty="0">
                          <a:solidFill>
                            <a:schemeClr val="tx1"/>
                          </a:solidFill>
                          <a:effectLst/>
                        </a:rPr>
                        <a:t>Health (Life Expectancy)</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a:effectLst/>
                        </a:rPr>
                        <a:t>Measure of the health of citizens</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2556884904"/>
                  </a:ext>
                </a:extLst>
              </a:tr>
              <a:tr h="0">
                <a:tc>
                  <a:txBody>
                    <a:bodyPr/>
                    <a:lstStyle/>
                    <a:p>
                      <a:pPr>
                        <a:lnSpc>
                          <a:spcPct val="200000"/>
                        </a:lnSpc>
                      </a:pPr>
                      <a:r>
                        <a:rPr lang="en-IN" sz="1200" b="0" dirty="0">
                          <a:solidFill>
                            <a:schemeClr val="tx1"/>
                          </a:solidFill>
                          <a:effectLst/>
                        </a:rPr>
                        <a:t>Freedom</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a:effectLst/>
                        </a:rPr>
                        <a:t>Measure of freedom to make life choices</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1272355943"/>
                  </a:ext>
                </a:extLst>
              </a:tr>
              <a:tr h="0">
                <a:tc>
                  <a:txBody>
                    <a:bodyPr/>
                    <a:lstStyle/>
                    <a:p>
                      <a:pPr>
                        <a:lnSpc>
                          <a:spcPct val="200000"/>
                        </a:lnSpc>
                      </a:pPr>
                      <a:r>
                        <a:rPr lang="en-IN" sz="1200" b="0" dirty="0">
                          <a:solidFill>
                            <a:schemeClr val="tx1"/>
                          </a:solidFill>
                          <a:effectLst/>
                        </a:rPr>
                        <a:t>Generosity</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a:effectLst/>
                        </a:rPr>
                        <a:t>Measure of generosity of citizens</a:t>
                      </a:r>
                      <a:endParaRPr lang="en-IN" sz="110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3582673103"/>
                  </a:ext>
                </a:extLst>
              </a:tr>
              <a:tr h="0">
                <a:tc>
                  <a:txBody>
                    <a:bodyPr/>
                    <a:lstStyle/>
                    <a:p>
                      <a:pPr>
                        <a:lnSpc>
                          <a:spcPct val="200000"/>
                        </a:lnSpc>
                      </a:pPr>
                      <a:r>
                        <a:rPr lang="en-IN" sz="1200" b="0" dirty="0">
                          <a:solidFill>
                            <a:schemeClr val="tx1"/>
                          </a:solidFill>
                          <a:effectLst/>
                        </a:rPr>
                        <a:t>Trust (Government Corruption)</a:t>
                      </a:r>
                      <a:endParaRPr lang="en-IN" sz="1100" b="0" dirty="0">
                        <a:solidFill>
                          <a:schemeClr val="tx1"/>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tc>
                  <a:txBody>
                    <a:bodyPr/>
                    <a:lstStyle/>
                    <a:p>
                      <a:pPr>
                        <a:lnSpc>
                          <a:spcPct val="200000"/>
                        </a:lnSpc>
                      </a:pPr>
                      <a:r>
                        <a:rPr lang="en-IN" sz="1200" dirty="0">
                          <a:effectLst/>
                        </a:rPr>
                        <a:t>Measure of trust in government</a:t>
                      </a:r>
                      <a:endParaRPr lang="en-IN" sz="1100" dirty="0">
                        <a:solidFill>
                          <a:srgbClr val="000000"/>
                        </a:solidFill>
                        <a:effectLst/>
                        <a:latin typeface="Arial" panose="020B0604020202020204" pitchFamily="34" charset="0"/>
                        <a:ea typeface="Arial" panose="020B0604020202020204" pitchFamily="34" charset="0"/>
                      </a:endParaRPr>
                    </a:p>
                  </a:txBody>
                  <a:tcPr marL="9525" marR="9525" marT="9525" marB="9525" anchor="b">
                    <a:solidFill>
                      <a:srgbClr val="FF0000"/>
                    </a:solidFill>
                  </a:tcPr>
                </a:tc>
                <a:extLst>
                  <a:ext uri="{0D108BD9-81ED-4DB2-BD59-A6C34878D82A}">
                    <a16:rowId xmlns:a16="http://schemas.microsoft.com/office/drawing/2014/main" val="2579271703"/>
                  </a:ext>
                </a:extLst>
              </a:tr>
            </a:tbl>
          </a:graphicData>
        </a:graphic>
      </p:graphicFrame>
      <p:sp>
        <p:nvSpPr>
          <p:cNvPr id="6" name="TextBox 5">
            <a:extLst>
              <a:ext uri="{FF2B5EF4-FFF2-40B4-BE49-F238E27FC236}">
                <a16:creationId xmlns:a16="http://schemas.microsoft.com/office/drawing/2014/main" id="{B1620563-412A-FA04-8C1C-57D0DD0E8BA8}"/>
              </a:ext>
            </a:extLst>
          </p:cNvPr>
          <p:cNvSpPr txBox="1"/>
          <p:nvPr/>
        </p:nvSpPr>
        <p:spPr>
          <a:xfrm>
            <a:off x="6096000" y="1093212"/>
            <a:ext cx="5432612" cy="1477328"/>
          </a:xfrm>
          <a:prstGeom prst="rect">
            <a:avLst/>
          </a:prstGeom>
          <a:noFill/>
        </p:spPr>
        <p:txBody>
          <a:bodyPr wrap="square" rtlCol="0">
            <a:spAutoFit/>
          </a:bodyPr>
          <a:lstStyle/>
          <a:p>
            <a:r>
              <a:rPr lang="en-US" dirty="0">
                <a:solidFill>
                  <a:schemeClr val="bg1"/>
                </a:solidFill>
              </a:rPr>
              <a:t>The dataset can be found on Kaggle and it contains data on happiness levels of people in 159 countries around the world. The data is collected in the year 2015 and it includes information on a variety of factors that are thought to contribute to happiness, such as:</a:t>
            </a:r>
            <a:endParaRPr lang="en-IN" dirty="0">
              <a:solidFill>
                <a:schemeClr val="bg1"/>
              </a:solidFill>
            </a:endParaRPr>
          </a:p>
        </p:txBody>
      </p:sp>
    </p:spTree>
    <p:extLst>
      <p:ext uri="{BB962C8B-B14F-4D97-AF65-F5344CB8AC3E}">
        <p14:creationId xmlns:p14="http://schemas.microsoft.com/office/powerpoint/2010/main" val="294304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143000" y="446418"/>
            <a:ext cx="9906000" cy="659362"/>
          </a:xfrm>
        </p:spPr>
        <p:txBody>
          <a:bodyPr/>
          <a:lstStyle/>
          <a:p>
            <a:r>
              <a:rPr lang="en-US" dirty="0"/>
              <a:t>Linear regression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596966" y="1384466"/>
            <a:ext cx="11061189" cy="659362"/>
          </a:xfrm>
        </p:spPr>
        <p:txBody>
          <a:bodyPr/>
          <a:lstStyle/>
          <a:p>
            <a:pPr algn="l"/>
            <a:r>
              <a:rPr lang="en-US" dirty="0"/>
              <a:t>The World Happiness Report 2015 dataset was divided into 60% training and 40% validation. The first set, the training set, would be used to fit the linear regression model and would contain 60% of the total data. The second set, the validation set, would be used to evaluate the performance of the model and would contain 40% of the total data.</a:t>
            </a:r>
          </a:p>
          <a:p>
            <a:pPr algn="l"/>
            <a:r>
              <a:rPr lang="en-US" dirty="0"/>
              <a:t>A full Regression model is fitted by using all predictors. The coefficients of the full model are given in the table</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4</a:t>
            </a:fld>
            <a:endParaRPr lang="en-US" dirty="0"/>
          </a:p>
        </p:txBody>
      </p:sp>
      <p:graphicFrame>
        <p:nvGraphicFramePr>
          <p:cNvPr id="6" name="Table 5">
            <a:extLst>
              <a:ext uri="{FF2B5EF4-FFF2-40B4-BE49-F238E27FC236}">
                <a16:creationId xmlns:a16="http://schemas.microsoft.com/office/drawing/2014/main" id="{8076B40C-15A0-E17B-2327-24BDF66BC1D5}"/>
              </a:ext>
            </a:extLst>
          </p:cNvPr>
          <p:cNvGraphicFramePr>
            <a:graphicFrameLocks noGrp="1"/>
          </p:cNvGraphicFramePr>
          <p:nvPr>
            <p:extLst>
              <p:ext uri="{D42A27DB-BD31-4B8C-83A1-F6EECF244321}">
                <p14:modId xmlns:p14="http://schemas.microsoft.com/office/powerpoint/2010/main" val="996825242"/>
              </p:ext>
            </p:extLst>
          </p:nvPr>
        </p:nvGraphicFramePr>
        <p:xfrm>
          <a:off x="596966" y="2936428"/>
          <a:ext cx="7646276" cy="3082702"/>
        </p:xfrm>
        <a:graphic>
          <a:graphicData uri="http://schemas.openxmlformats.org/drawingml/2006/table">
            <a:tbl>
              <a:tblPr firstRow="1" firstCol="1" bandRow="1">
                <a:tableStyleId>{5C22544A-7EE6-4342-B048-85BDC9FD1C3A}</a:tableStyleId>
              </a:tblPr>
              <a:tblGrid>
                <a:gridCol w="2632324">
                  <a:extLst>
                    <a:ext uri="{9D8B030D-6E8A-4147-A177-3AD203B41FA5}">
                      <a16:colId xmlns:a16="http://schemas.microsoft.com/office/drawing/2014/main" val="3810606050"/>
                    </a:ext>
                  </a:extLst>
                </a:gridCol>
                <a:gridCol w="2043357">
                  <a:extLst>
                    <a:ext uri="{9D8B030D-6E8A-4147-A177-3AD203B41FA5}">
                      <a16:colId xmlns:a16="http://schemas.microsoft.com/office/drawing/2014/main" val="1584295618"/>
                    </a:ext>
                  </a:extLst>
                </a:gridCol>
                <a:gridCol w="2970595">
                  <a:extLst>
                    <a:ext uri="{9D8B030D-6E8A-4147-A177-3AD203B41FA5}">
                      <a16:colId xmlns:a16="http://schemas.microsoft.com/office/drawing/2014/main" val="2787186920"/>
                    </a:ext>
                  </a:extLst>
                </a:gridCol>
              </a:tblGrid>
              <a:tr h="360131">
                <a:tc>
                  <a:txBody>
                    <a:bodyPr/>
                    <a:lstStyle/>
                    <a:p>
                      <a:pPr marL="0" marR="0" algn="ctr">
                        <a:lnSpc>
                          <a:spcPct val="115000"/>
                        </a:lnSpc>
                        <a:spcBef>
                          <a:spcPts val="0"/>
                        </a:spcBef>
                        <a:spcAft>
                          <a:spcPts val="0"/>
                        </a:spcAft>
                      </a:pPr>
                      <a:r>
                        <a:rPr lang="en-IN" sz="1600">
                          <a:effectLst/>
                        </a:rPr>
                        <a:t>Variable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dirty="0">
                          <a:effectLst/>
                        </a:rPr>
                        <a:t>Estimate</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P-value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531438710"/>
                  </a:ext>
                </a:extLst>
              </a:tr>
              <a:tr h="360131">
                <a:tc>
                  <a:txBody>
                    <a:bodyPr/>
                    <a:lstStyle/>
                    <a:p>
                      <a:pPr marL="0" marR="0">
                        <a:lnSpc>
                          <a:spcPct val="115000"/>
                        </a:lnSpc>
                        <a:spcBef>
                          <a:spcPts val="0"/>
                        </a:spcBef>
                        <a:spcAft>
                          <a:spcPts val="0"/>
                        </a:spcAft>
                      </a:pPr>
                      <a:r>
                        <a:rPr lang="en-IN" sz="1600">
                          <a:effectLst/>
                        </a:rPr>
                        <a:t>(Intercept)</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2.0815762</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dirty="0">
                          <a:effectLst/>
                        </a:rPr>
                        <a:t>1.766181e-14</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730421371"/>
                  </a:ext>
                </a:extLst>
              </a:tr>
              <a:tr h="360131">
                <a:tc>
                  <a:txBody>
                    <a:bodyPr/>
                    <a:lstStyle/>
                    <a:p>
                      <a:pPr marL="0" marR="0">
                        <a:lnSpc>
                          <a:spcPct val="115000"/>
                        </a:lnSpc>
                        <a:spcBef>
                          <a:spcPts val="0"/>
                        </a:spcBef>
                        <a:spcAft>
                          <a:spcPts val="0"/>
                        </a:spcAft>
                      </a:pPr>
                      <a:r>
                        <a:rPr lang="en-IN" sz="1600" dirty="0">
                          <a:effectLst/>
                        </a:rPr>
                        <a:t>Economy (GDP per Capita)</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0.8906999</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a:effectLst/>
                        </a:rPr>
                        <a:t>2.440296e-03</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68403553"/>
                  </a:ext>
                </a:extLst>
              </a:tr>
              <a:tr h="360131">
                <a:tc>
                  <a:txBody>
                    <a:bodyPr/>
                    <a:lstStyle/>
                    <a:p>
                      <a:pPr marL="0" marR="0">
                        <a:lnSpc>
                          <a:spcPct val="115000"/>
                        </a:lnSpc>
                        <a:spcBef>
                          <a:spcPts val="0"/>
                        </a:spcBef>
                        <a:spcAft>
                          <a:spcPts val="0"/>
                        </a:spcAft>
                      </a:pPr>
                      <a:r>
                        <a:rPr lang="en-IN" sz="1600">
                          <a:effectLst/>
                        </a:rPr>
                        <a:t>Family</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1.2251126</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a:effectLst/>
                        </a:rPr>
                        <a:t>1.988229e-05</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3284478533"/>
                  </a:ext>
                </a:extLst>
              </a:tr>
              <a:tr h="360131">
                <a:tc>
                  <a:txBody>
                    <a:bodyPr/>
                    <a:lstStyle/>
                    <a:p>
                      <a:pPr marL="0" marR="0">
                        <a:lnSpc>
                          <a:spcPct val="115000"/>
                        </a:lnSpc>
                        <a:spcBef>
                          <a:spcPts val="0"/>
                        </a:spcBef>
                        <a:spcAft>
                          <a:spcPts val="0"/>
                        </a:spcAft>
                      </a:pPr>
                      <a:r>
                        <a:rPr lang="en-IN" sz="1600">
                          <a:effectLst/>
                        </a:rPr>
                        <a:t>Health (Life Expectancy)</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0.9827672</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a:effectLst/>
                        </a:rPr>
                        <a:t>1.862623e-02</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216383246"/>
                  </a:ext>
                </a:extLst>
              </a:tr>
              <a:tr h="360131">
                <a:tc>
                  <a:txBody>
                    <a:bodyPr/>
                    <a:lstStyle/>
                    <a:p>
                      <a:pPr marL="0" marR="0">
                        <a:lnSpc>
                          <a:spcPct val="115000"/>
                        </a:lnSpc>
                        <a:spcBef>
                          <a:spcPts val="0"/>
                        </a:spcBef>
                        <a:spcAft>
                          <a:spcPts val="0"/>
                        </a:spcAft>
                      </a:pPr>
                      <a:r>
                        <a:rPr lang="en-IN" sz="1600">
                          <a:effectLst/>
                        </a:rPr>
                        <a:t>Freedom</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1.2324408</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a:effectLst/>
                        </a:rPr>
                        <a:t>1.168447e-02</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3812363218"/>
                  </a:ext>
                </a:extLst>
              </a:tr>
              <a:tr h="360131">
                <a:tc>
                  <a:txBody>
                    <a:bodyPr/>
                    <a:lstStyle/>
                    <a:p>
                      <a:pPr marL="0" marR="0">
                        <a:lnSpc>
                          <a:spcPct val="115000"/>
                        </a:lnSpc>
                        <a:spcBef>
                          <a:spcPts val="0"/>
                        </a:spcBef>
                        <a:spcAft>
                          <a:spcPts val="0"/>
                        </a:spcAft>
                      </a:pPr>
                      <a:r>
                        <a:rPr lang="en-IN" sz="1600">
                          <a:effectLst/>
                        </a:rPr>
                        <a:t>Trust (Government Corruption)</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0.8940511</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a:effectLst/>
                        </a:rPr>
                        <a:t>1.232240e-01</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468253059"/>
                  </a:ext>
                </a:extLst>
              </a:tr>
              <a:tr h="360131">
                <a:tc>
                  <a:txBody>
                    <a:bodyPr/>
                    <a:lstStyle/>
                    <a:p>
                      <a:pPr marL="0" marR="0">
                        <a:lnSpc>
                          <a:spcPct val="115000"/>
                        </a:lnSpc>
                        <a:spcBef>
                          <a:spcPts val="0"/>
                        </a:spcBef>
                        <a:spcAft>
                          <a:spcPts val="0"/>
                        </a:spcAft>
                      </a:pPr>
                      <a:r>
                        <a:rPr lang="en-IN" sz="1600">
                          <a:effectLst/>
                        </a:rPr>
                        <a:t>Generosity</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0.3319540</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600" dirty="0">
                          <a:effectLst/>
                        </a:rPr>
                        <a:t>5.094965e-01</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3966493511"/>
                  </a:ext>
                </a:extLst>
              </a:tr>
            </a:tbl>
          </a:graphicData>
        </a:graphic>
      </p:graphicFrame>
      <p:sp>
        <p:nvSpPr>
          <p:cNvPr id="10" name="TextBox 9">
            <a:extLst>
              <a:ext uri="{FF2B5EF4-FFF2-40B4-BE49-F238E27FC236}">
                <a16:creationId xmlns:a16="http://schemas.microsoft.com/office/drawing/2014/main" id="{C985AF34-6EF6-6D79-6DB1-38677ABDB84A}"/>
              </a:ext>
            </a:extLst>
          </p:cNvPr>
          <p:cNvSpPr txBox="1"/>
          <p:nvPr/>
        </p:nvSpPr>
        <p:spPr>
          <a:xfrm>
            <a:off x="8544911" y="3877614"/>
            <a:ext cx="3322582" cy="1200329"/>
          </a:xfrm>
          <a:prstGeom prst="rect">
            <a:avLst/>
          </a:prstGeom>
          <a:noFill/>
        </p:spPr>
        <p:txBody>
          <a:bodyPr wrap="square">
            <a:spAutoFit/>
          </a:bodyPr>
          <a:lstStyle/>
          <a:p>
            <a:r>
              <a:rPr lang="en-US" dirty="0">
                <a:solidFill>
                  <a:schemeClr val="bg1"/>
                </a:solidFill>
              </a:rPr>
              <a:t>From the table the Economy, Family, Health and Freedom are statically significant because the p-value is less than 0.05.</a:t>
            </a:r>
            <a:endParaRPr lang="en-IN" dirty="0">
              <a:solidFill>
                <a:schemeClr val="bg1"/>
              </a:solidFill>
            </a:endParaRPr>
          </a:p>
        </p:txBody>
      </p:sp>
    </p:spTree>
    <p:extLst>
      <p:ext uri="{BB962C8B-B14F-4D97-AF65-F5344CB8AC3E}">
        <p14:creationId xmlns:p14="http://schemas.microsoft.com/office/powerpoint/2010/main" val="324007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044388" y="411604"/>
            <a:ext cx="10103224" cy="706658"/>
          </a:xfrm>
        </p:spPr>
        <p:txBody>
          <a:bodyPr/>
          <a:lstStyle/>
          <a:p>
            <a:r>
              <a:rPr lang="en-US" dirty="0"/>
              <a:t>Linear regression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863750" y="1491542"/>
            <a:ext cx="4543822" cy="573741"/>
          </a:xfrm>
        </p:spPr>
        <p:txBody>
          <a:bodyPr/>
          <a:lstStyle/>
          <a:p>
            <a:pPr algn="l"/>
            <a:r>
              <a:rPr lang="en-US" dirty="0"/>
              <a:t>The Accuracy metrics of full model training data are given in the below table.</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5</a:t>
            </a:fld>
            <a:endParaRPr lang="en-US" dirty="0"/>
          </a:p>
        </p:txBody>
      </p:sp>
      <p:graphicFrame>
        <p:nvGraphicFramePr>
          <p:cNvPr id="5" name="Table 4">
            <a:extLst>
              <a:ext uri="{FF2B5EF4-FFF2-40B4-BE49-F238E27FC236}">
                <a16:creationId xmlns:a16="http://schemas.microsoft.com/office/drawing/2014/main" id="{2BF502C1-E773-5A7E-3563-7ED1CB44EE2B}"/>
              </a:ext>
            </a:extLst>
          </p:cNvPr>
          <p:cNvGraphicFramePr>
            <a:graphicFrameLocks noGrp="1"/>
          </p:cNvGraphicFramePr>
          <p:nvPr>
            <p:extLst>
              <p:ext uri="{D42A27DB-BD31-4B8C-83A1-F6EECF244321}">
                <p14:modId xmlns:p14="http://schemas.microsoft.com/office/powerpoint/2010/main" val="3850447405"/>
              </p:ext>
            </p:extLst>
          </p:nvPr>
        </p:nvGraphicFramePr>
        <p:xfrm>
          <a:off x="863750" y="2587789"/>
          <a:ext cx="4543822" cy="1885188"/>
        </p:xfrm>
        <a:graphic>
          <a:graphicData uri="http://schemas.openxmlformats.org/drawingml/2006/table">
            <a:tbl>
              <a:tblPr firstRow="1" firstCol="1" bandRow="1">
                <a:tableStyleId>{5C22544A-7EE6-4342-B048-85BDC9FD1C3A}</a:tableStyleId>
              </a:tblPr>
              <a:tblGrid>
                <a:gridCol w="2271911">
                  <a:extLst>
                    <a:ext uri="{9D8B030D-6E8A-4147-A177-3AD203B41FA5}">
                      <a16:colId xmlns:a16="http://schemas.microsoft.com/office/drawing/2014/main" val="218428976"/>
                    </a:ext>
                  </a:extLst>
                </a:gridCol>
                <a:gridCol w="2271911">
                  <a:extLst>
                    <a:ext uri="{9D8B030D-6E8A-4147-A177-3AD203B41FA5}">
                      <a16:colId xmlns:a16="http://schemas.microsoft.com/office/drawing/2014/main" val="3230872181"/>
                    </a:ext>
                  </a:extLst>
                </a:gridCol>
              </a:tblGrid>
              <a:tr h="177800">
                <a:tc>
                  <a:txBody>
                    <a:bodyPr/>
                    <a:lstStyle/>
                    <a:p>
                      <a:pPr marL="0" marR="0" algn="ctr">
                        <a:lnSpc>
                          <a:spcPct val="115000"/>
                        </a:lnSpc>
                        <a:spcBef>
                          <a:spcPts val="0"/>
                        </a:spcBef>
                        <a:spcAft>
                          <a:spcPts val="0"/>
                        </a:spcAft>
                      </a:pPr>
                      <a:r>
                        <a:rPr lang="en-IN" sz="1800" dirty="0">
                          <a:effectLst/>
                        </a:rPr>
                        <a:t>Metric</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Value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816306741"/>
                  </a:ext>
                </a:extLst>
              </a:tr>
              <a:tr h="177800">
                <a:tc>
                  <a:txBody>
                    <a:bodyPr/>
                    <a:lstStyle/>
                    <a:p>
                      <a:pPr marL="0" marR="0">
                        <a:lnSpc>
                          <a:spcPct val="115000"/>
                        </a:lnSpc>
                        <a:spcBef>
                          <a:spcPts val="0"/>
                        </a:spcBef>
                        <a:spcAft>
                          <a:spcPts val="0"/>
                        </a:spcAft>
                      </a:pPr>
                      <a:r>
                        <a:rPr lang="en-IN" sz="1800">
                          <a:effectLst/>
                        </a:rPr>
                        <a:t>ME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1.31e-15</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797093578"/>
                  </a:ext>
                </a:extLst>
              </a:tr>
              <a:tr h="177800">
                <a:tc>
                  <a:txBody>
                    <a:bodyPr/>
                    <a:lstStyle/>
                    <a:p>
                      <a:pPr marL="0" marR="0">
                        <a:lnSpc>
                          <a:spcPct val="115000"/>
                        </a:lnSpc>
                        <a:spcBef>
                          <a:spcPts val="0"/>
                        </a:spcBef>
                        <a:spcAft>
                          <a:spcPts val="0"/>
                        </a:spcAft>
                      </a:pPr>
                      <a:r>
                        <a:rPr lang="en-IN" sz="1800" dirty="0">
                          <a:effectLst/>
                        </a:rPr>
                        <a:t>RMSE</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0.505</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965489663"/>
                  </a:ext>
                </a:extLst>
              </a:tr>
              <a:tr h="177800">
                <a:tc>
                  <a:txBody>
                    <a:bodyPr/>
                    <a:lstStyle/>
                    <a:p>
                      <a:pPr marL="0" marR="0">
                        <a:lnSpc>
                          <a:spcPct val="115000"/>
                        </a:lnSpc>
                        <a:spcBef>
                          <a:spcPts val="0"/>
                        </a:spcBef>
                        <a:spcAft>
                          <a:spcPts val="0"/>
                        </a:spcAft>
                      </a:pPr>
                      <a:r>
                        <a:rPr lang="en-IN" sz="1800">
                          <a:effectLst/>
                        </a:rPr>
                        <a:t>MAE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0.390</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699667159"/>
                  </a:ext>
                </a:extLst>
              </a:tr>
              <a:tr h="177800">
                <a:tc>
                  <a:txBody>
                    <a:bodyPr/>
                    <a:lstStyle/>
                    <a:p>
                      <a:pPr marL="0" marR="0">
                        <a:lnSpc>
                          <a:spcPct val="115000"/>
                        </a:lnSpc>
                        <a:spcBef>
                          <a:spcPts val="0"/>
                        </a:spcBef>
                        <a:spcAft>
                          <a:spcPts val="0"/>
                        </a:spcAft>
                      </a:pPr>
                      <a:r>
                        <a:rPr lang="en-IN" sz="1800">
                          <a:effectLst/>
                        </a:rPr>
                        <a:t>MPE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dirty="0">
                          <a:effectLst/>
                        </a:rPr>
                        <a:t>-0.992</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464917015"/>
                  </a:ext>
                </a:extLst>
              </a:tr>
              <a:tr h="185420">
                <a:tc>
                  <a:txBody>
                    <a:bodyPr/>
                    <a:lstStyle/>
                    <a:p>
                      <a:pPr marL="0" marR="0">
                        <a:lnSpc>
                          <a:spcPct val="115000"/>
                        </a:lnSpc>
                        <a:spcBef>
                          <a:spcPts val="0"/>
                        </a:spcBef>
                        <a:spcAft>
                          <a:spcPts val="0"/>
                        </a:spcAft>
                      </a:pPr>
                      <a:r>
                        <a:rPr lang="en-IN" sz="1800">
                          <a:effectLst/>
                        </a:rPr>
                        <a:t>MAPE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dirty="0">
                          <a:effectLst/>
                        </a:rPr>
                        <a:t>7.89</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439354738"/>
                  </a:ext>
                </a:extLst>
              </a:tr>
            </a:tbl>
          </a:graphicData>
        </a:graphic>
      </p:graphicFrame>
      <p:sp>
        <p:nvSpPr>
          <p:cNvPr id="10" name="TextBox 9">
            <a:extLst>
              <a:ext uri="{FF2B5EF4-FFF2-40B4-BE49-F238E27FC236}">
                <a16:creationId xmlns:a16="http://schemas.microsoft.com/office/drawing/2014/main" id="{0BE11043-1A8D-669B-1F16-E9E535D02058}"/>
              </a:ext>
            </a:extLst>
          </p:cNvPr>
          <p:cNvSpPr txBox="1"/>
          <p:nvPr/>
        </p:nvSpPr>
        <p:spPr>
          <a:xfrm>
            <a:off x="6579477" y="1412770"/>
            <a:ext cx="5078679" cy="646331"/>
          </a:xfrm>
          <a:prstGeom prst="rect">
            <a:avLst/>
          </a:prstGeom>
          <a:noFill/>
        </p:spPr>
        <p:txBody>
          <a:bodyPr wrap="square">
            <a:spAutoFit/>
          </a:bodyPr>
          <a:lstStyle/>
          <a:p>
            <a:r>
              <a:rPr lang="en-US" dirty="0">
                <a:solidFill>
                  <a:schemeClr val="bg1"/>
                </a:solidFill>
              </a:rPr>
              <a:t>The Accuracy metric of full model validation data are given in the below table.</a:t>
            </a:r>
            <a:endParaRPr lang="en-IN" dirty="0">
              <a:solidFill>
                <a:schemeClr val="bg1"/>
              </a:solidFill>
            </a:endParaRPr>
          </a:p>
        </p:txBody>
      </p:sp>
      <p:graphicFrame>
        <p:nvGraphicFramePr>
          <p:cNvPr id="11" name="Table 10">
            <a:extLst>
              <a:ext uri="{FF2B5EF4-FFF2-40B4-BE49-F238E27FC236}">
                <a16:creationId xmlns:a16="http://schemas.microsoft.com/office/drawing/2014/main" id="{1E03E2FD-482C-47BA-39EB-B129D91E9794}"/>
              </a:ext>
            </a:extLst>
          </p:cNvPr>
          <p:cNvGraphicFramePr>
            <a:graphicFrameLocks noGrp="1"/>
          </p:cNvGraphicFramePr>
          <p:nvPr>
            <p:extLst>
              <p:ext uri="{D42A27DB-BD31-4B8C-83A1-F6EECF244321}">
                <p14:modId xmlns:p14="http://schemas.microsoft.com/office/powerpoint/2010/main" val="1651089256"/>
              </p:ext>
            </p:extLst>
          </p:nvPr>
        </p:nvGraphicFramePr>
        <p:xfrm>
          <a:off x="6784428" y="2587789"/>
          <a:ext cx="4543822" cy="1885188"/>
        </p:xfrm>
        <a:graphic>
          <a:graphicData uri="http://schemas.openxmlformats.org/drawingml/2006/table">
            <a:tbl>
              <a:tblPr firstRow="1" firstCol="1" bandRow="1">
                <a:tableStyleId>{5C22544A-7EE6-4342-B048-85BDC9FD1C3A}</a:tableStyleId>
              </a:tblPr>
              <a:tblGrid>
                <a:gridCol w="2040317">
                  <a:extLst>
                    <a:ext uri="{9D8B030D-6E8A-4147-A177-3AD203B41FA5}">
                      <a16:colId xmlns:a16="http://schemas.microsoft.com/office/drawing/2014/main" val="560463561"/>
                    </a:ext>
                  </a:extLst>
                </a:gridCol>
                <a:gridCol w="2503505">
                  <a:extLst>
                    <a:ext uri="{9D8B030D-6E8A-4147-A177-3AD203B41FA5}">
                      <a16:colId xmlns:a16="http://schemas.microsoft.com/office/drawing/2014/main" val="3518142536"/>
                    </a:ext>
                  </a:extLst>
                </a:gridCol>
              </a:tblGrid>
              <a:tr h="314198">
                <a:tc>
                  <a:txBody>
                    <a:bodyPr/>
                    <a:lstStyle/>
                    <a:p>
                      <a:pPr marL="0" marR="0" algn="ctr">
                        <a:lnSpc>
                          <a:spcPct val="115000"/>
                        </a:lnSpc>
                        <a:spcBef>
                          <a:spcPts val="0"/>
                        </a:spcBef>
                        <a:spcAft>
                          <a:spcPts val="0"/>
                        </a:spcAft>
                      </a:pPr>
                      <a:r>
                        <a:rPr lang="en-IN" sz="1800" dirty="0">
                          <a:effectLst/>
                        </a:rPr>
                        <a:t>Metric</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Value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736032429"/>
                  </a:ext>
                </a:extLst>
              </a:tr>
              <a:tr h="314198">
                <a:tc>
                  <a:txBody>
                    <a:bodyPr/>
                    <a:lstStyle/>
                    <a:p>
                      <a:pPr marL="0" marR="0">
                        <a:lnSpc>
                          <a:spcPct val="115000"/>
                        </a:lnSpc>
                        <a:spcBef>
                          <a:spcPts val="0"/>
                        </a:spcBef>
                        <a:spcAft>
                          <a:spcPts val="0"/>
                        </a:spcAft>
                      </a:pPr>
                      <a:r>
                        <a:rPr lang="en-IN" sz="1800">
                          <a:effectLst/>
                        </a:rPr>
                        <a:t>ME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-0.06981036</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415507249"/>
                  </a:ext>
                </a:extLst>
              </a:tr>
              <a:tr h="314198">
                <a:tc>
                  <a:txBody>
                    <a:bodyPr/>
                    <a:lstStyle/>
                    <a:p>
                      <a:pPr marL="0" marR="0">
                        <a:lnSpc>
                          <a:spcPct val="115000"/>
                        </a:lnSpc>
                        <a:spcBef>
                          <a:spcPts val="0"/>
                        </a:spcBef>
                        <a:spcAft>
                          <a:spcPts val="0"/>
                        </a:spcAft>
                      </a:pPr>
                      <a:r>
                        <a:rPr lang="en-IN" sz="1800">
                          <a:effectLst/>
                        </a:rPr>
                        <a:t>RMSE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0.59110420</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152249879"/>
                  </a:ext>
                </a:extLst>
              </a:tr>
              <a:tr h="314198">
                <a:tc>
                  <a:txBody>
                    <a:bodyPr/>
                    <a:lstStyle/>
                    <a:p>
                      <a:pPr marL="0" marR="0">
                        <a:lnSpc>
                          <a:spcPct val="115000"/>
                        </a:lnSpc>
                        <a:spcBef>
                          <a:spcPts val="0"/>
                        </a:spcBef>
                        <a:spcAft>
                          <a:spcPts val="0"/>
                        </a:spcAft>
                      </a:pPr>
                      <a:r>
                        <a:rPr lang="en-IN" sz="1800">
                          <a:effectLst/>
                        </a:rPr>
                        <a:t>MAE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0.47085473</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56168138"/>
                  </a:ext>
                </a:extLst>
              </a:tr>
              <a:tr h="314198">
                <a:tc>
                  <a:txBody>
                    <a:bodyPr/>
                    <a:lstStyle/>
                    <a:p>
                      <a:pPr marL="0" marR="0">
                        <a:lnSpc>
                          <a:spcPct val="115000"/>
                        </a:lnSpc>
                        <a:spcBef>
                          <a:spcPts val="0"/>
                        </a:spcBef>
                        <a:spcAft>
                          <a:spcPts val="0"/>
                        </a:spcAft>
                      </a:pPr>
                      <a:r>
                        <a:rPr lang="en-IN" sz="1800" dirty="0">
                          <a:effectLst/>
                        </a:rPr>
                        <a:t>MPE</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a:effectLst/>
                        </a:rPr>
                        <a:t>-2.96841858</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4079175162"/>
                  </a:ext>
                </a:extLst>
              </a:tr>
              <a:tr h="314198">
                <a:tc>
                  <a:txBody>
                    <a:bodyPr/>
                    <a:lstStyle/>
                    <a:p>
                      <a:pPr marL="0" marR="0">
                        <a:lnSpc>
                          <a:spcPct val="115000"/>
                        </a:lnSpc>
                        <a:spcBef>
                          <a:spcPts val="0"/>
                        </a:spcBef>
                        <a:spcAft>
                          <a:spcPts val="0"/>
                        </a:spcAft>
                      </a:pPr>
                      <a:r>
                        <a:rPr lang="en-IN" sz="1800">
                          <a:effectLst/>
                        </a:rPr>
                        <a:t>MAPE</a:t>
                      </a:r>
                      <a:endParaRPr lang="en-IN" sz="20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800" dirty="0">
                          <a:effectLst/>
                        </a:rPr>
                        <a:t>9.40502939</a:t>
                      </a:r>
                      <a:endParaRPr lang="en-IN" sz="20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235596150"/>
                  </a:ext>
                </a:extLst>
              </a:tr>
            </a:tbl>
          </a:graphicData>
        </a:graphic>
      </p:graphicFrame>
      <p:sp>
        <p:nvSpPr>
          <p:cNvPr id="17" name="TextBox 16">
            <a:extLst>
              <a:ext uri="{FF2B5EF4-FFF2-40B4-BE49-F238E27FC236}">
                <a16:creationId xmlns:a16="http://schemas.microsoft.com/office/drawing/2014/main" id="{D394DEE7-47BB-1328-F761-C2CFB3C04F1E}"/>
              </a:ext>
            </a:extLst>
          </p:cNvPr>
          <p:cNvSpPr txBox="1"/>
          <p:nvPr/>
        </p:nvSpPr>
        <p:spPr>
          <a:xfrm>
            <a:off x="1650124" y="4904793"/>
            <a:ext cx="8891751" cy="923330"/>
          </a:xfrm>
          <a:prstGeom prst="rect">
            <a:avLst/>
          </a:prstGeom>
          <a:noFill/>
        </p:spPr>
        <p:txBody>
          <a:bodyPr wrap="square">
            <a:spAutoFit/>
          </a:bodyPr>
          <a:lstStyle/>
          <a:p>
            <a:r>
              <a:rPr lang="en-US" dirty="0">
                <a:solidFill>
                  <a:schemeClr val="bg1"/>
                </a:solidFill>
              </a:rPr>
              <a:t>There are different variable selection procedures that can be used in linear regression analysis, such as exhaustive search (best subset), forward selection, and backward elimination.</a:t>
            </a:r>
            <a:endParaRPr lang="en-IN" dirty="0">
              <a:solidFill>
                <a:schemeClr val="bg1"/>
              </a:solidFill>
            </a:endParaRPr>
          </a:p>
        </p:txBody>
      </p:sp>
    </p:spTree>
    <p:extLst>
      <p:ext uri="{BB962C8B-B14F-4D97-AF65-F5344CB8AC3E}">
        <p14:creationId xmlns:p14="http://schemas.microsoft.com/office/powerpoint/2010/main" val="325773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057835" y="434270"/>
            <a:ext cx="10076330" cy="641836"/>
          </a:xfrm>
        </p:spPr>
        <p:txBody>
          <a:bodyPr/>
          <a:lstStyle/>
          <a:p>
            <a:r>
              <a:rPr lang="en-US" dirty="0"/>
              <a:t>Linear regression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757344" y="1379482"/>
            <a:ext cx="10076329" cy="985345"/>
          </a:xfrm>
        </p:spPr>
        <p:txBody>
          <a:bodyPr/>
          <a:lstStyle/>
          <a:p>
            <a:pPr algn="l"/>
            <a:r>
              <a:rPr lang="en-US" b="1" dirty="0"/>
              <a:t>Exhaustive Search (Best Subset): </a:t>
            </a:r>
            <a:r>
              <a:rPr lang="en-US" dirty="0"/>
              <a:t>This method involves fitting all possible models with a different combination of variables and selecting the best one based on a certain criterion, such as the lowest AIC or BIC value. Using this method, one can identify the best subset of variables that yield the highest prediction accuracy. The best model chosen in this method would be the one with the lowest AIC/BIC value. </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9" name="TextBox 8">
            <a:extLst>
              <a:ext uri="{FF2B5EF4-FFF2-40B4-BE49-F238E27FC236}">
                <a16:creationId xmlns:a16="http://schemas.microsoft.com/office/drawing/2014/main" id="{496F5DD6-2659-06E6-252C-0D47F5E0850C}"/>
              </a:ext>
            </a:extLst>
          </p:cNvPr>
          <p:cNvSpPr txBox="1"/>
          <p:nvPr/>
        </p:nvSpPr>
        <p:spPr>
          <a:xfrm>
            <a:off x="757343" y="2644254"/>
            <a:ext cx="10076329" cy="1200329"/>
          </a:xfrm>
          <a:prstGeom prst="rect">
            <a:avLst/>
          </a:prstGeom>
          <a:noFill/>
        </p:spPr>
        <p:txBody>
          <a:bodyPr wrap="square">
            <a:spAutoFit/>
          </a:bodyPr>
          <a:lstStyle/>
          <a:p>
            <a:r>
              <a:rPr lang="en-US" b="1" dirty="0">
                <a:solidFill>
                  <a:schemeClr val="bg1"/>
                </a:solidFill>
              </a:rPr>
              <a:t>Forward Selection: </a:t>
            </a:r>
            <a:r>
              <a:rPr lang="en-US" dirty="0">
                <a:solidFill>
                  <a:schemeClr val="bg1"/>
                </a:solidFill>
              </a:rPr>
              <a:t>This method starts with an empty model and iteratively adds one variable at a time, based on a certain criterion, such as the highest p-value. Using this method, one can identify the minimal set of variables that are needed to explain </a:t>
            </a:r>
          </a:p>
          <a:p>
            <a:r>
              <a:rPr lang="en-US" dirty="0">
                <a:solidFill>
                  <a:schemeClr val="bg1"/>
                </a:solidFill>
              </a:rPr>
              <a:t>the response variable. </a:t>
            </a:r>
          </a:p>
        </p:txBody>
      </p:sp>
      <p:sp>
        <p:nvSpPr>
          <p:cNvPr id="13" name="TextBox 12">
            <a:extLst>
              <a:ext uri="{FF2B5EF4-FFF2-40B4-BE49-F238E27FC236}">
                <a16:creationId xmlns:a16="http://schemas.microsoft.com/office/drawing/2014/main" id="{92948548-C2EF-401A-54BE-F47EECAE4B58}"/>
              </a:ext>
            </a:extLst>
          </p:cNvPr>
          <p:cNvSpPr txBox="1"/>
          <p:nvPr/>
        </p:nvSpPr>
        <p:spPr>
          <a:xfrm>
            <a:off x="757342" y="4108244"/>
            <a:ext cx="10076329" cy="1477328"/>
          </a:xfrm>
          <a:prstGeom prst="rect">
            <a:avLst/>
          </a:prstGeom>
          <a:noFill/>
        </p:spPr>
        <p:txBody>
          <a:bodyPr wrap="square">
            <a:spAutoFit/>
          </a:bodyPr>
          <a:lstStyle/>
          <a:p>
            <a:r>
              <a:rPr lang="en-US" b="1" dirty="0">
                <a:solidFill>
                  <a:schemeClr val="bg1"/>
                </a:solidFill>
              </a:rPr>
              <a:t>Backward Elimination: </a:t>
            </a:r>
            <a:r>
              <a:rPr lang="en-US" dirty="0">
                <a:solidFill>
                  <a:schemeClr val="bg1"/>
                </a:solidFill>
              </a:rPr>
              <a:t>This method starts with a full model that includes all variables and iteratively removes one variable at a time, based on a certain criterion, such as the lowest p-value. Using this method, one can identify the minimal set of variables that are needed to explain the response variable. The best model chosen in this method would be the one that maximizes the p-value of the removed variable.	</a:t>
            </a:r>
            <a:endParaRPr lang="en-IN" dirty="0">
              <a:solidFill>
                <a:schemeClr val="bg1"/>
              </a:solidFill>
            </a:endParaRPr>
          </a:p>
        </p:txBody>
      </p:sp>
    </p:spTree>
    <p:extLst>
      <p:ext uri="{BB962C8B-B14F-4D97-AF65-F5344CB8AC3E}">
        <p14:creationId xmlns:p14="http://schemas.microsoft.com/office/powerpoint/2010/main" val="308358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143000" y="459683"/>
            <a:ext cx="9906000" cy="680672"/>
          </a:xfrm>
        </p:spPr>
        <p:txBody>
          <a:bodyPr/>
          <a:lstStyle/>
          <a:p>
            <a:r>
              <a:rPr lang="en-US" dirty="0"/>
              <a:t>Linear regression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1143000" y="1352935"/>
            <a:ext cx="5537364" cy="357624"/>
          </a:xfrm>
        </p:spPr>
        <p:txBody>
          <a:bodyPr/>
          <a:lstStyle/>
          <a:p>
            <a:pPr algn="l"/>
            <a:r>
              <a:rPr lang="en-US" sz="2400" b="1" dirty="0">
                <a:solidFill>
                  <a:schemeClr val="bg1">
                    <a:lumMod val="95000"/>
                  </a:schemeClr>
                </a:solidFill>
              </a:rPr>
              <a:t>Model Building</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9" name="TextBox 8">
            <a:extLst>
              <a:ext uri="{FF2B5EF4-FFF2-40B4-BE49-F238E27FC236}">
                <a16:creationId xmlns:a16="http://schemas.microsoft.com/office/drawing/2014/main" id="{7429257D-DC5F-AC68-69B7-62B47B40592A}"/>
              </a:ext>
            </a:extLst>
          </p:cNvPr>
          <p:cNvSpPr txBox="1"/>
          <p:nvPr/>
        </p:nvSpPr>
        <p:spPr>
          <a:xfrm>
            <a:off x="1192130" y="1923139"/>
            <a:ext cx="6093372" cy="1200329"/>
          </a:xfrm>
          <a:prstGeom prst="rect">
            <a:avLst/>
          </a:prstGeom>
          <a:noFill/>
        </p:spPr>
        <p:txBody>
          <a:bodyPr wrap="square">
            <a:spAutoFit/>
          </a:bodyPr>
          <a:lstStyle/>
          <a:p>
            <a:r>
              <a:rPr lang="en-US" dirty="0">
                <a:solidFill>
                  <a:schemeClr val="bg1">
                    <a:lumMod val="95000"/>
                  </a:schemeClr>
                </a:solidFill>
              </a:rPr>
              <a:t>Model-1 is from Forward Selection and Backward Elimination. A linear regression model is fitted by using Economy, Family, Health, Freedom and Trust (Government Corruption). The coefficients of the model-1 are given in the table.</a:t>
            </a:r>
            <a:endParaRPr lang="en-IN" dirty="0">
              <a:solidFill>
                <a:schemeClr val="bg1">
                  <a:lumMod val="95000"/>
                </a:schemeClr>
              </a:solidFill>
            </a:endParaRPr>
          </a:p>
        </p:txBody>
      </p:sp>
      <p:graphicFrame>
        <p:nvGraphicFramePr>
          <p:cNvPr id="10" name="Table 9">
            <a:extLst>
              <a:ext uri="{FF2B5EF4-FFF2-40B4-BE49-F238E27FC236}">
                <a16:creationId xmlns:a16="http://schemas.microsoft.com/office/drawing/2014/main" id="{40442154-AFB4-1E65-FA61-5390EBB2325F}"/>
              </a:ext>
            </a:extLst>
          </p:cNvPr>
          <p:cNvGraphicFramePr>
            <a:graphicFrameLocks noGrp="1"/>
          </p:cNvGraphicFramePr>
          <p:nvPr>
            <p:extLst>
              <p:ext uri="{D42A27DB-BD31-4B8C-83A1-F6EECF244321}">
                <p14:modId xmlns:p14="http://schemas.microsoft.com/office/powerpoint/2010/main" val="105588180"/>
              </p:ext>
            </p:extLst>
          </p:nvPr>
        </p:nvGraphicFramePr>
        <p:xfrm>
          <a:off x="1192130" y="3499945"/>
          <a:ext cx="5488234" cy="2230949"/>
        </p:xfrm>
        <a:graphic>
          <a:graphicData uri="http://schemas.openxmlformats.org/drawingml/2006/table">
            <a:tbl>
              <a:tblPr firstRow="1" firstCol="1" bandRow="1">
                <a:tableStyleId>{5C22544A-7EE6-4342-B048-85BDC9FD1C3A}</a:tableStyleId>
              </a:tblPr>
              <a:tblGrid>
                <a:gridCol w="1889393">
                  <a:extLst>
                    <a:ext uri="{9D8B030D-6E8A-4147-A177-3AD203B41FA5}">
                      <a16:colId xmlns:a16="http://schemas.microsoft.com/office/drawing/2014/main" val="2198210426"/>
                    </a:ext>
                  </a:extLst>
                </a:gridCol>
                <a:gridCol w="1466651">
                  <a:extLst>
                    <a:ext uri="{9D8B030D-6E8A-4147-A177-3AD203B41FA5}">
                      <a16:colId xmlns:a16="http://schemas.microsoft.com/office/drawing/2014/main" val="1689137445"/>
                    </a:ext>
                  </a:extLst>
                </a:gridCol>
                <a:gridCol w="2132190">
                  <a:extLst>
                    <a:ext uri="{9D8B030D-6E8A-4147-A177-3AD203B41FA5}">
                      <a16:colId xmlns:a16="http://schemas.microsoft.com/office/drawing/2014/main" val="831470365"/>
                    </a:ext>
                  </a:extLst>
                </a:gridCol>
              </a:tblGrid>
              <a:tr h="178435">
                <a:tc>
                  <a:txBody>
                    <a:bodyPr/>
                    <a:lstStyle/>
                    <a:p>
                      <a:pPr marL="0" marR="0" algn="ctr">
                        <a:lnSpc>
                          <a:spcPct val="115000"/>
                        </a:lnSpc>
                        <a:spcBef>
                          <a:spcPts val="0"/>
                        </a:spcBef>
                        <a:spcAft>
                          <a:spcPts val="0"/>
                        </a:spcAft>
                      </a:pPr>
                      <a:r>
                        <a:rPr lang="en-IN" sz="1400">
                          <a:effectLst/>
                        </a:rPr>
                        <a:t>Variable</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400">
                          <a:effectLst/>
                        </a:rPr>
                        <a:t>Estimate</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400">
                          <a:effectLst/>
                        </a:rPr>
                        <a:t>P-value</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3346697547"/>
                  </a:ext>
                </a:extLst>
              </a:tr>
              <a:tr h="178435">
                <a:tc>
                  <a:txBody>
                    <a:bodyPr/>
                    <a:lstStyle/>
                    <a:p>
                      <a:pPr marL="0" marR="0">
                        <a:lnSpc>
                          <a:spcPct val="115000"/>
                        </a:lnSpc>
                        <a:spcBef>
                          <a:spcPts val="0"/>
                        </a:spcBef>
                        <a:spcAft>
                          <a:spcPts val="0"/>
                        </a:spcAft>
                      </a:pPr>
                      <a:r>
                        <a:rPr lang="en-IN" sz="1400">
                          <a:effectLst/>
                        </a:rPr>
                        <a:t>(Intercept)</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400">
                          <a:effectLst/>
                        </a:rPr>
                        <a:t>2.1208099</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US" sz="1400">
                          <a:effectLst/>
                        </a:rPr>
                        <a:t>1.224656e-15</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145996039"/>
                  </a:ext>
                </a:extLst>
              </a:tr>
              <a:tr h="178435">
                <a:tc>
                  <a:txBody>
                    <a:bodyPr/>
                    <a:lstStyle/>
                    <a:p>
                      <a:pPr marL="0" marR="0">
                        <a:lnSpc>
                          <a:spcPct val="115000"/>
                        </a:lnSpc>
                        <a:spcBef>
                          <a:spcPts val="0"/>
                        </a:spcBef>
                        <a:spcAft>
                          <a:spcPts val="0"/>
                        </a:spcAft>
                      </a:pPr>
                      <a:r>
                        <a:rPr lang="en-IN" sz="1400">
                          <a:effectLst/>
                        </a:rPr>
                        <a:t>Economy (GDP per Capita)</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400">
                          <a:effectLst/>
                        </a:rPr>
                        <a:t>0.8428350</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US" sz="1400">
                          <a:effectLst/>
                        </a:rPr>
                        <a:t>2.904128e-03</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544053433"/>
                  </a:ext>
                </a:extLst>
              </a:tr>
              <a:tr h="178435">
                <a:tc>
                  <a:txBody>
                    <a:bodyPr/>
                    <a:lstStyle/>
                    <a:p>
                      <a:pPr marL="0" marR="0">
                        <a:lnSpc>
                          <a:spcPct val="115000"/>
                        </a:lnSpc>
                        <a:spcBef>
                          <a:spcPts val="0"/>
                        </a:spcBef>
                        <a:spcAft>
                          <a:spcPts val="0"/>
                        </a:spcAft>
                      </a:pPr>
                      <a:r>
                        <a:rPr lang="en-IN" sz="1400" dirty="0">
                          <a:effectLst/>
                        </a:rPr>
                        <a:t>Family</a:t>
                      </a:r>
                      <a:endParaRPr lang="en-IN" sz="16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400">
                          <a:effectLst/>
                        </a:rPr>
                        <a:t>1.2273615</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US" sz="1400">
                          <a:effectLst/>
                        </a:rPr>
                        <a:t>1.799142e-05</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094218624"/>
                  </a:ext>
                </a:extLst>
              </a:tr>
              <a:tr h="178435">
                <a:tc>
                  <a:txBody>
                    <a:bodyPr/>
                    <a:lstStyle/>
                    <a:p>
                      <a:pPr marL="0" marR="0">
                        <a:lnSpc>
                          <a:spcPct val="115000"/>
                        </a:lnSpc>
                        <a:spcBef>
                          <a:spcPts val="0"/>
                        </a:spcBef>
                        <a:spcAft>
                          <a:spcPts val="0"/>
                        </a:spcAft>
                      </a:pPr>
                      <a:r>
                        <a:rPr lang="en-IN" sz="1400">
                          <a:effectLst/>
                        </a:rPr>
                        <a:t>Health (Life Expectancy)</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400">
                          <a:effectLst/>
                        </a:rPr>
                        <a:t>1.0460853</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US" sz="1400">
                          <a:effectLst/>
                        </a:rPr>
                        <a:t>9.989778e-03</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2830628996"/>
                  </a:ext>
                </a:extLst>
              </a:tr>
              <a:tr h="178435">
                <a:tc>
                  <a:txBody>
                    <a:bodyPr/>
                    <a:lstStyle/>
                    <a:p>
                      <a:pPr marL="0" marR="0">
                        <a:lnSpc>
                          <a:spcPct val="115000"/>
                        </a:lnSpc>
                        <a:spcBef>
                          <a:spcPts val="0"/>
                        </a:spcBef>
                        <a:spcAft>
                          <a:spcPts val="0"/>
                        </a:spcAft>
                      </a:pPr>
                      <a:r>
                        <a:rPr lang="en-IN" sz="1400">
                          <a:effectLst/>
                        </a:rPr>
                        <a:t>Freedom</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400">
                          <a:effectLst/>
                        </a:rPr>
                        <a:t>1.3117535</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US" sz="1400">
                          <a:effectLst/>
                        </a:rPr>
                        <a:t>5.588636e-03</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72044452"/>
                  </a:ext>
                </a:extLst>
              </a:tr>
              <a:tr h="178435">
                <a:tc>
                  <a:txBody>
                    <a:bodyPr/>
                    <a:lstStyle/>
                    <a:p>
                      <a:pPr marL="0" marR="0">
                        <a:lnSpc>
                          <a:spcPct val="115000"/>
                        </a:lnSpc>
                        <a:spcBef>
                          <a:spcPts val="0"/>
                        </a:spcBef>
                        <a:spcAft>
                          <a:spcPts val="0"/>
                        </a:spcAft>
                      </a:pPr>
                      <a:r>
                        <a:rPr lang="en-IN" sz="1400">
                          <a:effectLst/>
                        </a:rPr>
                        <a:t>Trust (Government Corruption)</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US" sz="1400">
                          <a:effectLst/>
                        </a:rPr>
                        <a:t>0.9468206</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US" sz="1400" dirty="0">
                          <a:effectLst/>
                        </a:rPr>
                        <a:t>9.851825e-02</a:t>
                      </a:r>
                      <a:endParaRPr lang="en-IN" sz="1600" dirty="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468710388"/>
                  </a:ext>
                </a:extLst>
              </a:tr>
            </a:tbl>
          </a:graphicData>
        </a:graphic>
      </p:graphicFrame>
      <p:sp>
        <p:nvSpPr>
          <p:cNvPr id="14" name="TextBox 13">
            <a:extLst>
              <a:ext uri="{FF2B5EF4-FFF2-40B4-BE49-F238E27FC236}">
                <a16:creationId xmlns:a16="http://schemas.microsoft.com/office/drawing/2014/main" id="{7C93E030-5CA3-AF89-C43C-30C627D6B9DC}"/>
              </a:ext>
            </a:extLst>
          </p:cNvPr>
          <p:cNvSpPr txBox="1"/>
          <p:nvPr/>
        </p:nvSpPr>
        <p:spPr>
          <a:xfrm>
            <a:off x="6936828" y="4153754"/>
            <a:ext cx="5065986" cy="923330"/>
          </a:xfrm>
          <a:prstGeom prst="rect">
            <a:avLst/>
          </a:prstGeom>
          <a:noFill/>
        </p:spPr>
        <p:txBody>
          <a:bodyPr wrap="square">
            <a:spAutoFit/>
          </a:bodyPr>
          <a:lstStyle/>
          <a:p>
            <a:r>
              <a:rPr lang="en-US" dirty="0">
                <a:solidFill>
                  <a:schemeClr val="bg1">
                    <a:lumMod val="95000"/>
                  </a:schemeClr>
                </a:solidFill>
              </a:rPr>
              <a:t>From the table the Economy, Family, Health, Freedom and Trust are statically significant because the p-value is less than 0.05.</a:t>
            </a:r>
            <a:endParaRPr lang="en-IN" dirty="0">
              <a:solidFill>
                <a:schemeClr val="bg1">
                  <a:lumMod val="95000"/>
                </a:schemeClr>
              </a:solidFill>
            </a:endParaRPr>
          </a:p>
        </p:txBody>
      </p:sp>
    </p:spTree>
    <p:extLst>
      <p:ext uri="{BB962C8B-B14F-4D97-AF65-F5344CB8AC3E}">
        <p14:creationId xmlns:p14="http://schemas.microsoft.com/office/powerpoint/2010/main" val="215882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143000" y="429806"/>
            <a:ext cx="9906000" cy="706658"/>
          </a:xfrm>
        </p:spPr>
        <p:txBody>
          <a:bodyPr/>
          <a:lstStyle/>
          <a:p>
            <a:r>
              <a:rPr lang="en-US" dirty="0"/>
              <a:t>Linear regression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591713" y="1595107"/>
            <a:ext cx="5504287" cy="570458"/>
          </a:xfrm>
        </p:spPr>
        <p:txBody>
          <a:bodyPr/>
          <a:lstStyle/>
          <a:p>
            <a:pPr algn="l"/>
            <a:r>
              <a:rPr lang="en-US" dirty="0"/>
              <a:t>The Accuracy metrics of model-1 training data are given in the below table</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9" name="TextBox 8">
            <a:extLst>
              <a:ext uri="{FF2B5EF4-FFF2-40B4-BE49-F238E27FC236}">
                <a16:creationId xmlns:a16="http://schemas.microsoft.com/office/drawing/2014/main" id="{8081B298-74E5-A717-AE07-FEF8C50043DA}"/>
              </a:ext>
            </a:extLst>
          </p:cNvPr>
          <p:cNvSpPr txBox="1"/>
          <p:nvPr/>
        </p:nvSpPr>
        <p:spPr>
          <a:xfrm>
            <a:off x="6416566" y="1595107"/>
            <a:ext cx="5775434" cy="646331"/>
          </a:xfrm>
          <a:prstGeom prst="rect">
            <a:avLst/>
          </a:prstGeom>
          <a:noFill/>
        </p:spPr>
        <p:txBody>
          <a:bodyPr wrap="square">
            <a:spAutoFit/>
          </a:bodyPr>
          <a:lstStyle/>
          <a:p>
            <a:r>
              <a:rPr lang="en-US" dirty="0">
                <a:solidFill>
                  <a:schemeClr val="bg1">
                    <a:lumMod val="95000"/>
                  </a:schemeClr>
                </a:solidFill>
              </a:rPr>
              <a:t>The Accuracy metrics of model-1 validation data are given in the below table.</a:t>
            </a:r>
            <a:endParaRPr lang="en-IN" dirty="0">
              <a:solidFill>
                <a:schemeClr val="bg1">
                  <a:lumMod val="95000"/>
                </a:schemeClr>
              </a:solidFill>
            </a:endParaRPr>
          </a:p>
        </p:txBody>
      </p:sp>
      <p:graphicFrame>
        <p:nvGraphicFramePr>
          <p:cNvPr id="10" name="Table 9">
            <a:extLst>
              <a:ext uri="{FF2B5EF4-FFF2-40B4-BE49-F238E27FC236}">
                <a16:creationId xmlns:a16="http://schemas.microsoft.com/office/drawing/2014/main" id="{915D443E-9D4A-1F0E-5AB4-887C918A961B}"/>
              </a:ext>
            </a:extLst>
          </p:cNvPr>
          <p:cNvGraphicFramePr>
            <a:graphicFrameLocks noGrp="1"/>
          </p:cNvGraphicFramePr>
          <p:nvPr>
            <p:extLst>
              <p:ext uri="{D42A27DB-BD31-4B8C-83A1-F6EECF244321}">
                <p14:modId xmlns:p14="http://schemas.microsoft.com/office/powerpoint/2010/main" val="1133058385"/>
              </p:ext>
            </p:extLst>
          </p:nvPr>
        </p:nvGraphicFramePr>
        <p:xfrm>
          <a:off x="981968" y="2624208"/>
          <a:ext cx="4723775" cy="1688214"/>
        </p:xfrm>
        <a:graphic>
          <a:graphicData uri="http://schemas.openxmlformats.org/drawingml/2006/table">
            <a:tbl>
              <a:tblPr firstRow="1" firstCol="1" bandRow="1">
                <a:tableStyleId>{5C22544A-7EE6-4342-B048-85BDC9FD1C3A}</a:tableStyleId>
              </a:tblPr>
              <a:tblGrid>
                <a:gridCol w="2050391">
                  <a:extLst>
                    <a:ext uri="{9D8B030D-6E8A-4147-A177-3AD203B41FA5}">
                      <a16:colId xmlns:a16="http://schemas.microsoft.com/office/drawing/2014/main" val="1521769092"/>
                    </a:ext>
                  </a:extLst>
                </a:gridCol>
                <a:gridCol w="2673384">
                  <a:extLst>
                    <a:ext uri="{9D8B030D-6E8A-4147-A177-3AD203B41FA5}">
                      <a16:colId xmlns:a16="http://schemas.microsoft.com/office/drawing/2014/main" val="4114475154"/>
                    </a:ext>
                  </a:extLst>
                </a:gridCol>
              </a:tblGrid>
              <a:tr h="143510">
                <a:tc>
                  <a:txBody>
                    <a:bodyPr/>
                    <a:lstStyle/>
                    <a:p>
                      <a:pPr marL="0" marR="0" algn="ctr">
                        <a:lnSpc>
                          <a:spcPct val="115000"/>
                        </a:lnSpc>
                        <a:spcBef>
                          <a:spcPts val="0"/>
                        </a:spcBef>
                        <a:spcAft>
                          <a:spcPts val="0"/>
                        </a:spcAft>
                      </a:pPr>
                      <a:r>
                        <a:rPr lang="en-IN" sz="1600">
                          <a:effectLst/>
                        </a:rPr>
                        <a:t>Metric</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Value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716361135"/>
                  </a:ext>
                </a:extLst>
              </a:tr>
              <a:tr h="143510">
                <a:tc>
                  <a:txBody>
                    <a:bodyPr/>
                    <a:lstStyle/>
                    <a:p>
                      <a:pPr marL="0" marR="0">
                        <a:lnSpc>
                          <a:spcPct val="115000"/>
                        </a:lnSpc>
                        <a:spcBef>
                          <a:spcPts val="0"/>
                        </a:spcBef>
                        <a:spcAft>
                          <a:spcPts val="0"/>
                        </a:spcAft>
                      </a:pPr>
                      <a:r>
                        <a:rPr lang="en-IN" sz="1600">
                          <a:effectLst/>
                        </a:rPr>
                        <a:t>ME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1.946443e-15</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237534319"/>
                  </a:ext>
                </a:extLst>
              </a:tr>
              <a:tr h="143510">
                <a:tc>
                  <a:txBody>
                    <a:bodyPr/>
                    <a:lstStyle/>
                    <a:p>
                      <a:pPr marL="0" marR="0">
                        <a:lnSpc>
                          <a:spcPct val="115000"/>
                        </a:lnSpc>
                        <a:spcBef>
                          <a:spcPts val="0"/>
                        </a:spcBef>
                        <a:spcAft>
                          <a:spcPts val="0"/>
                        </a:spcAft>
                      </a:pPr>
                      <a:r>
                        <a:rPr lang="en-IN" sz="1600" dirty="0">
                          <a:effectLst/>
                        </a:rPr>
                        <a:t>RMSE</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5.066885e-01</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842148512"/>
                  </a:ext>
                </a:extLst>
              </a:tr>
              <a:tr h="143510">
                <a:tc>
                  <a:txBody>
                    <a:bodyPr/>
                    <a:lstStyle/>
                    <a:p>
                      <a:pPr marL="0" marR="0">
                        <a:lnSpc>
                          <a:spcPct val="115000"/>
                        </a:lnSpc>
                        <a:spcBef>
                          <a:spcPts val="0"/>
                        </a:spcBef>
                        <a:spcAft>
                          <a:spcPts val="0"/>
                        </a:spcAft>
                      </a:pPr>
                      <a:r>
                        <a:rPr lang="en-IN" sz="1600">
                          <a:effectLst/>
                        </a:rPr>
                        <a:t>MAE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3.930883e-01</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662412185"/>
                  </a:ext>
                </a:extLst>
              </a:tr>
              <a:tr h="143510">
                <a:tc>
                  <a:txBody>
                    <a:bodyPr/>
                    <a:lstStyle/>
                    <a:p>
                      <a:pPr marL="0" marR="0">
                        <a:lnSpc>
                          <a:spcPct val="115000"/>
                        </a:lnSpc>
                        <a:spcBef>
                          <a:spcPts val="0"/>
                        </a:spcBef>
                        <a:spcAft>
                          <a:spcPts val="0"/>
                        </a:spcAft>
                      </a:pPr>
                      <a:r>
                        <a:rPr lang="en-IN" sz="1600">
                          <a:effectLst/>
                        </a:rPr>
                        <a:t>MPE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-9.901381e-01</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065799511"/>
                  </a:ext>
                </a:extLst>
              </a:tr>
              <a:tr h="149860">
                <a:tc>
                  <a:txBody>
                    <a:bodyPr/>
                    <a:lstStyle/>
                    <a:p>
                      <a:pPr marL="0" marR="0">
                        <a:lnSpc>
                          <a:spcPct val="115000"/>
                        </a:lnSpc>
                        <a:spcBef>
                          <a:spcPts val="0"/>
                        </a:spcBef>
                        <a:spcAft>
                          <a:spcPts val="0"/>
                        </a:spcAft>
                      </a:pPr>
                      <a:r>
                        <a:rPr lang="en-IN" sz="1600">
                          <a:effectLst/>
                        </a:rPr>
                        <a:t>MAPE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dirty="0">
                          <a:effectLst/>
                        </a:rPr>
                        <a:t>7.956277e+00</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479012814"/>
                  </a:ext>
                </a:extLst>
              </a:tr>
            </a:tbl>
          </a:graphicData>
        </a:graphic>
      </p:graphicFrame>
      <p:graphicFrame>
        <p:nvGraphicFramePr>
          <p:cNvPr id="11" name="Table 10">
            <a:extLst>
              <a:ext uri="{FF2B5EF4-FFF2-40B4-BE49-F238E27FC236}">
                <a16:creationId xmlns:a16="http://schemas.microsoft.com/office/drawing/2014/main" id="{57A3CA4F-9AFF-8543-D4ED-299A7B9FA602}"/>
              </a:ext>
            </a:extLst>
          </p:cNvPr>
          <p:cNvGraphicFramePr>
            <a:graphicFrameLocks noGrp="1"/>
          </p:cNvGraphicFramePr>
          <p:nvPr>
            <p:extLst>
              <p:ext uri="{D42A27DB-BD31-4B8C-83A1-F6EECF244321}">
                <p14:modId xmlns:p14="http://schemas.microsoft.com/office/powerpoint/2010/main" val="2485867933"/>
              </p:ext>
            </p:extLst>
          </p:nvPr>
        </p:nvGraphicFramePr>
        <p:xfrm>
          <a:off x="6486259" y="2660374"/>
          <a:ext cx="4877437" cy="1688214"/>
        </p:xfrm>
        <a:graphic>
          <a:graphicData uri="http://schemas.openxmlformats.org/drawingml/2006/table">
            <a:tbl>
              <a:tblPr firstRow="1" firstCol="1" bandRow="1">
                <a:tableStyleId>{5C22544A-7EE6-4342-B048-85BDC9FD1C3A}</a:tableStyleId>
              </a:tblPr>
              <a:tblGrid>
                <a:gridCol w="2118551">
                  <a:extLst>
                    <a:ext uri="{9D8B030D-6E8A-4147-A177-3AD203B41FA5}">
                      <a16:colId xmlns:a16="http://schemas.microsoft.com/office/drawing/2014/main" val="2634561583"/>
                    </a:ext>
                  </a:extLst>
                </a:gridCol>
                <a:gridCol w="2758886">
                  <a:extLst>
                    <a:ext uri="{9D8B030D-6E8A-4147-A177-3AD203B41FA5}">
                      <a16:colId xmlns:a16="http://schemas.microsoft.com/office/drawing/2014/main" val="2019642660"/>
                    </a:ext>
                  </a:extLst>
                </a:gridCol>
              </a:tblGrid>
              <a:tr h="0">
                <a:tc>
                  <a:txBody>
                    <a:bodyPr/>
                    <a:lstStyle/>
                    <a:p>
                      <a:pPr marL="0" marR="0" algn="ctr">
                        <a:lnSpc>
                          <a:spcPct val="115000"/>
                        </a:lnSpc>
                        <a:spcBef>
                          <a:spcPts val="0"/>
                        </a:spcBef>
                        <a:spcAft>
                          <a:spcPts val="0"/>
                        </a:spcAft>
                      </a:pPr>
                      <a:r>
                        <a:rPr lang="en-IN" sz="1600">
                          <a:effectLst/>
                        </a:rPr>
                        <a:t>Metric</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600">
                          <a:effectLst/>
                        </a:rPr>
                        <a:t>Value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50186475"/>
                  </a:ext>
                </a:extLst>
              </a:tr>
              <a:tr h="0">
                <a:tc>
                  <a:txBody>
                    <a:bodyPr/>
                    <a:lstStyle/>
                    <a:p>
                      <a:pPr marL="0" marR="0">
                        <a:lnSpc>
                          <a:spcPct val="115000"/>
                        </a:lnSpc>
                        <a:spcBef>
                          <a:spcPts val="0"/>
                        </a:spcBef>
                        <a:spcAft>
                          <a:spcPts val="0"/>
                        </a:spcAft>
                      </a:pPr>
                      <a:r>
                        <a:rPr lang="en-IN" sz="1600" dirty="0">
                          <a:effectLst/>
                        </a:rPr>
                        <a:t>ME</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-0.07884785</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900683711"/>
                  </a:ext>
                </a:extLst>
              </a:tr>
              <a:tr h="0">
                <a:tc>
                  <a:txBody>
                    <a:bodyPr/>
                    <a:lstStyle/>
                    <a:p>
                      <a:pPr marL="0" marR="0">
                        <a:lnSpc>
                          <a:spcPct val="115000"/>
                        </a:lnSpc>
                        <a:spcBef>
                          <a:spcPts val="0"/>
                        </a:spcBef>
                        <a:spcAft>
                          <a:spcPts val="0"/>
                        </a:spcAft>
                      </a:pPr>
                      <a:r>
                        <a:rPr lang="en-IN" sz="1600">
                          <a:effectLst/>
                        </a:rPr>
                        <a:t>RMSE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0.59411122</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1653495876"/>
                  </a:ext>
                </a:extLst>
              </a:tr>
              <a:tr h="0">
                <a:tc>
                  <a:txBody>
                    <a:bodyPr/>
                    <a:lstStyle/>
                    <a:p>
                      <a:pPr marL="0" marR="0">
                        <a:lnSpc>
                          <a:spcPct val="115000"/>
                        </a:lnSpc>
                        <a:spcBef>
                          <a:spcPts val="0"/>
                        </a:spcBef>
                        <a:spcAft>
                          <a:spcPts val="0"/>
                        </a:spcAft>
                      </a:pPr>
                      <a:r>
                        <a:rPr lang="en-IN" sz="1600">
                          <a:effectLst/>
                        </a:rPr>
                        <a:t>MAE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0.47625401</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215144064"/>
                  </a:ext>
                </a:extLst>
              </a:tr>
              <a:tr h="0">
                <a:tc>
                  <a:txBody>
                    <a:bodyPr/>
                    <a:lstStyle/>
                    <a:p>
                      <a:pPr marL="0" marR="0">
                        <a:lnSpc>
                          <a:spcPct val="115000"/>
                        </a:lnSpc>
                        <a:spcBef>
                          <a:spcPts val="0"/>
                        </a:spcBef>
                        <a:spcAft>
                          <a:spcPts val="0"/>
                        </a:spcAft>
                      </a:pPr>
                      <a:r>
                        <a:rPr lang="en-IN" sz="1600">
                          <a:effectLst/>
                        </a:rPr>
                        <a:t>MPE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a:effectLst/>
                        </a:rPr>
                        <a:t>-3.15213018</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752022045"/>
                  </a:ext>
                </a:extLst>
              </a:tr>
              <a:tr h="0">
                <a:tc>
                  <a:txBody>
                    <a:bodyPr/>
                    <a:lstStyle/>
                    <a:p>
                      <a:pPr marL="0" marR="0">
                        <a:lnSpc>
                          <a:spcPct val="115000"/>
                        </a:lnSpc>
                        <a:spcBef>
                          <a:spcPts val="0"/>
                        </a:spcBef>
                        <a:spcAft>
                          <a:spcPts val="0"/>
                        </a:spcAft>
                      </a:pPr>
                      <a:r>
                        <a:rPr lang="en-IN" sz="1600">
                          <a:effectLst/>
                        </a:rPr>
                        <a:t>MAPE</a:t>
                      </a:r>
                      <a:endParaRPr lang="en-IN" sz="18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nSpc>
                          <a:spcPct val="115000"/>
                        </a:lnSpc>
                        <a:spcBef>
                          <a:spcPts val="0"/>
                        </a:spcBef>
                        <a:spcAft>
                          <a:spcPts val="0"/>
                        </a:spcAft>
                      </a:pPr>
                      <a:r>
                        <a:rPr lang="en-IN" sz="1600" dirty="0">
                          <a:effectLst/>
                        </a:rPr>
                        <a:t>9.52431748</a:t>
                      </a:r>
                      <a:endParaRPr lang="en-IN" sz="1800" dirty="0">
                        <a:solidFill>
                          <a:srgbClr val="000000"/>
                        </a:solidFill>
                        <a:effectLst/>
                        <a:latin typeface="Arial" panose="020B0604020202020204" pitchFamily="34" charset="0"/>
                        <a:ea typeface="Arial" panose="020B0604020202020204" pitchFamily="34" charset="0"/>
                      </a:endParaRPr>
                    </a:p>
                  </a:txBody>
                  <a:tcPr marL="9525" marR="9525" marT="9525" marB="9525" anchor="b"/>
                </a:tc>
                <a:extLst>
                  <a:ext uri="{0D108BD9-81ED-4DB2-BD59-A6C34878D82A}">
                    <a16:rowId xmlns:a16="http://schemas.microsoft.com/office/drawing/2014/main" val="3077301062"/>
                  </a:ext>
                </a:extLst>
              </a:tr>
            </a:tbl>
          </a:graphicData>
        </a:graphic>
      </p:graphicFrame>
    </p:spTree>
    <p:extLst>
      <p:ext uri="{BB962C8B-B14F-4D97-AF65-F5344CB8AC3E}">
        <p14:creationId xmlns:p14="http://schemas.microsoft.com/office/powerpoint/2010/main" val="159128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143000" y="540073"/>
            <a:ext cx="9906000" cy="785486"/>
          </a:xfrm>
        </p:spPr>
        <p:txBody>
          <a:bodyPr/>
          <a:lstStyle/>
          <a:p>
            <a:r>
              <a:rPr lang="en-US" dirty="0"/>
              <a:t>Linear regression analysis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573741" y="1778603"/>
            <a:ext cx="8160355" cy="940180"/>
          </a:xfrm>
        </p:spPr>
        <p:txBody>
          <a:bodyPr/>
          <a:lstStyle/>
          <a:p>
            <a:pPr algn="l"/>
            <a:r>
              <a:rPr lang="en-US" dirty="0"/>
              <a:t>Model-2 is from Exhaustive Search. A linear regression model is fitted by using Economy, Family, and Health, Freedom. The coefficients of the model-2 are given in the table.</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9</a:t>
            </a:fld>
            <a:endParaRPr lang="en-US" dirty="0"/>
          </a:p>
        </p:txBody>
      </p:sp>
      <p:graphicFrame>
        <p:nvGraphicFramePr>
          <p:cNvPr id="10" name="Table 9">
            <a:extLst>
              <a:ext uri="{FF2B5EF4-FFF2-40B4-BE49-F238E27FC236}">
                <a16:creationId xmlns:a16="http://schemas.microsoft.com/office/drawing/2014/main" id="{2FB8FAF8-2A4C-F660-DC67-004E73BA4D4B}"/>
              </a:ext>
            </a:extLst>
          </p:cNvPr>
          <p:cNvGraphicFramePr>
            <a:graphicFrameLocks noGrp="1"/>
          </p:cNvGraphicFramePr>
          <p:nvPr>
            <p:extLst>
              <p:ext uri="{D42A27DB-BD31-4B8C-83A1-F6EECF244321}">
                <p14:modId xmlns:p14="http://schemas.microsoft.com/office/powerpoint/2010/main" val="1612564857"/>
              </p:ext>
            </p:extLst>
          </p:nvPr>
        </p:nvGraphicFramePr>
        <p:xfrm>
          <a:off x="1876097" y="3033983"/>
          <a:ext cx="5524492" cy="2214068"/>
        </p:xfrm>
        <a:graphic>
          <a:graphicData uri="http://schemas.openxmlformats.org/drawingml/2006/table">
            <a:tbl>
              <a:tblPr firstRow="1" firstCol="1" bandRow="1">
                <a:tableStyleId>{5C22544A-7EE6-4342-B048-85BDC9FD1C3A}</a:tableStyleId>
              </a:tblPr>
              <a:tblGrid>
                <a:gridCol w="1901874">
                  <a:extLst>
                    <a:ext uri="{9D8B030D-6E8A-4147-A177-3AD203B41FA5}">
                      <a16:colId xmlns:a16="http://schemas.microsoft.com/office/drawing/2014/main" val="901987960"/>
                    </a:ext>
                  </a:extLst>
                </a:gridCol>
                <a:gridCol w="1476341">
                  <a:extLst>
                    <a:ext uri="{9D8B030D-6E8A-4147-A177-3AD203B41FA5}">
                      <a16:colId xmlns:a16="http://schemas.microsoft.com/office/drawing/2014/main" val="2565972137"/>
                    </a:ext>
                  </a:extLst>
                </a:gridCol>
                <a:gridCol w="2146277">
                  <a:extLst>
                    <a:ext uri="{9D8B030D-6E8A-4147-A177-3AD203B41FA5}">
                      <a16:colId xmlns:a16="http://schemas.microsoft.com/office/drawing/2014/main" val="2942052298"/>
                    </a:ext>
                  </a:extLst>
                </a:gridCol>
              </a:tblGrid>
              <a:tr h="277663">
                <a:tc>
                  <a:txBody>
                    <a:bodyPr/>
                    <a:lstStyle/>
                    <a:p>
                      <a:pPr marL="0" marR="0" algn="ctr">
                        <a:lnSpc>
                          <a:spcPct val="115000"/>
                        </a:lnSpc>
                        <a:spcBef>
                          <a:spcPts val="0"/>
                        </a:spcBef>
                        <a:spcAft>
                          <a:spcPts val="0"/>
                        </a:spcAft>
                      </a:pPr>
                      <a:r>
                        <a:rPr lang="en-IN" sz="1400">
                          <a:effectLst/>
                        </a:rPr>
                        <a:t>Variable</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400">
                          <a:effectLst/>
                        </a:rPr>
                        <a:t>Estimate</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400">
                          <a:effectLst/>
                        </a:rPr>
                        <a:t>P-value</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2225484637"/>
                  </a:ext>
                </a:extLst>
              </a:tr>
              <a:tr h="277663">
                <a:tc>
                  <a:txBody>
                    <a:bodyPr/>
                    <a:lstStyle/>
                    <a:p>
                      <a:pPr marL="0" marR="0">
                        <a:lnSpc>
                          <a:spcPct val="115000"/>
                        </a:lnSpc>
                        <a:spcBef>
                          <a:spcPts val="0"/>
                        </a:spcBef>
                        <a:spcAft>
                          <a:spcPts val="0"/>
                        </a:spcAft>
                      </a:pPr>
                      <a:r>
                        <a:rPr lang="en-IN" sz="1400">
                          <a:effectLst/>
                        </a:rPr>
                        <a:t>(Intercept)</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400">
                          <a:effectLst/>
                        </a:rPr>
                        <a:t>2.1154526</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IN" sz="1400">
                          <a:effectLst/>
                        </a:rPr>
                        <a:t>1.943498e-15</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270819340"/>
                  </a:ext>
                </a:extLst>
              </a:tr>
              <a:tr h="551708">
                <a:tc>
                  <a:txBody>
                    <a:bodyPr/>
                    <a:lstStyle/>
                    <a:p>
                      <a:pPr marL="0" marR="0">
                        <a:lnSpc>
                          <a:spcPct val="115000"/>
                        </a:lnSpc>
                        <a:spcBef>
                          <a:spcPts val="0"/>
                        </a:spcBef>
                        <a:spcAft>
                          <a:spcPts val="0"/>
                        </a:spcAft>
                      </a:pPr>
                      <a:r>
                        <a:rPr lang="en-IN" sz="1400" dirty="0">
                          <a:effectLst/>
                        </a:rPr>
                        <a:t>Economy (GDP per Capita)</a:t>
                      </a:r>
                      <a:endParaRPr lang="en-IN" sz="1600" dirty="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400">
                          <a:effectLst/>
                        </a:rPr>
                        <a:t>0.9549486</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IN" sz="1400">
                          <a:effectLst/>
                        </a:rPr>
                        <a:t>6.311162e-04</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029299023"/>
                  </a:ext>
                </a:extLst>
              </a:tr>
              <a:tr h="277663">
                <a:tc>
                  <a:txBody>
                    <a:bodyPr/>
                    <a:lstStyle/>
                    <a:p>
                      <a:pPr marL="0" marR="0">
                        <a:lnSpc>
                          <a:spcPct val="115000"/>
                        </a:lnSpc>
                        <a:spcBef>
                          <a:spcPts val="0"/>
                        </a:spcBef>
                        <a:spcAft>
                          <a:spcPts val="0"/>
                        </a:spcAft>
                      </a:pPr>
                      <a:r>
                        <a:rPr lang="en-IN" sz="1400">
                          <a:effectLst/>
                        </a:rPr>
                        <a:t>Family</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400">
                          <a:effectLst/>
                        </a:rPr>
                        <a:t>1.1693528</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IN" sz="1400">
                          <a:effectLst/>
                        </a:rPr>
                        <a:t>4.121804e-05</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982130238"/>
                  </a:ext>
                </a:extLst>
              </a:tr>
              <a:tr h="551708">
                <a:tc>
                  <a:txBody>
                    <a:bodyPr/>
                    <a:lstStyle/>
                    <a:p>
                      <a:pPr marL="0" marR="0">
                        <a:lnSpc>
                          <a:spcPct val="115000"/>
                        </a:lnSpc>
                        <a:spcBef>
                          <a:spcPts val="0"/>
                        </a:spcBef>
                        <a:spcAft>
                          <a:spcPts val="0"/>
                        </a:spcAft>
                      </a:pPr>
                      <a:r>
                        <a:rPr lang="en-IN" sz="1400">
                          <a:effectLst/>
                        </a:rPr>
                        <a:t>Health (Life Expectancy)</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400">
                          <a:effectLst/>
                        </a:rPr>
                        <a:t>0.9864084</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IN" sz="1400">
                          <a:effectLst/>
                        </a:rPr>
                        <a:t>1.548106e-02</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1133933705"/>
                  </a:ext>
                </a:extLst>
              </a:tr>
              <a:tr h="277663">
                <a:tc>
                  <a:txBody>
                    <a:bodyPr/>
                    <a:lstStyle/>
                    <a:p>
                      <a:pPr marL="0" marR="0">
                        <a:lnSpc>
                          <a:spcPct val="115000"/>
                        </a:lnSpc>
                        <a:spcBef>
                          <a:spcPts val="0"/>
                        </a:spcBef>
                        <a:spcAft>
                          <a:spcPts val="0"/>
                        </a:spcAft>
                      </a:pPr>
                      <a:r>
                        <a:rPr lang="en-IN" sz="1400">
                          <a:effectLst/>
                        </a:rPr>
                        <a:t>Freedom</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nchor="b"/>
                </a:tc>
                <a:tc>
                  <a:txBody>
                    <a:bodyPr/>
                    <a:lstStyle/>
                    <a:p>
                      <a:pPr marL="0" marR="0" algn="ctr">
                        <a:lnSpc>
                          <a:spcPct val="115000"/>
                        </a:lnSpc>
                        <a:spcBef>
                          <a:spcPts val="0"/>
                        </a:spcBef>
                        <a:spcAft>
                          <a:spcPts val="0"/>
                        </a:spcAft>
                      </a:pPr>
                      <a:r>
                        <a:rPr lang="en-IN" sz="1400">
                          <a:effectLst/>
                        </a:rPr>
                        <a:t>1.6480258</a:t>
                      </a:r>
                      <a:endParaRPr lang="en-IN" sz="1600">
                        <a:solidFill>
                          <a:srgbClr val="000000"/>
                        </a:solidFill>
                        <a:effectLst/>
                        <a:latin typeface="Arial" panose="020B0604020202020204" pitchFamily="34" charset="0"/>
                        <a:ea typeface="Arial" panose="020B0604020202020204" pitchFamily="34" charset="0"/>
                      </a:endParaRPr>
                    </a:p>
                  </a:txBody>
                  <a:tcPr marL="9525" marR="9525" marT="9525" marB="9525"/>
                </a:tc>
                <a:tc>
                  <a:txBody>
                    <a:bodyPr/>
                    <a:lstStyle/>
                    <a:p>
                      <a:pPr marL="0" marR="0" algn="ctr">
                        <a:lnSpc>
                          <a:spcPct val="115000"/>
                        </a:lnSpc>
                        <a:spcBef>
                          <a:spcPts val="0"/>
                        </a:spcBef>
                        <a:spcAft>
                          <a:spcPts val="0"/>
                        </a:spcAft>
                      </a:pPr>
                      <a:r>
                        <a:rPr lang="en-IN" sz="1400" dirty="0">
                          <a:effectLst/>
                        </a:rPr>
                        <a:t>1.693580e-04</a:t>
                      </a:r>
                      <a:endParaRPr lang="en-IN" sz="1600" dirty="0">
                        <a:solidFill>
                          <a:srgbClr val="000000"/>
                        </a:solidFill>
                        <a:effectLst/>
                        <a:latin typeface="Arial" panose="020B0604020202020204" pitchFamily="34" charset="0"/>
                        <a:ea typeface="Arial" panose="020B0604020202020204" pitchFamily="34" charset="0"/>
                      </a:endParaRPr>
                    </a:p>
                  </a:txBody>
                  <a:tcPr marL="9525" marR="9525" marT="9525" marB="9525"/>
                </a:tc>
                <a:extLst>
                  <a:ext uri="{0D108BD9-81ED-4DB2-BD59-A6C34878D82A}">
                    <a16:rowId xmlns:a16="http://schemas.microsoft.com/office/drawing/2014/main" val="3595321187"/>
                  </a:ext>
                </a:extLst>
              </a:tr>
            </a:tbl>
          </a:graphicData>
        </a:graphic>
      </p:graphicFrame>
      <p:sp>
        <p:nvSpPr>
          <p:cNvPr id="14" name="TextBox 13">
            <a:extLst>
              <a:ext uri="{FF2B5EF4-FFF2-40B4-BE49-F238E27FC236}">
                <a16:creationId xmlns:a16="http://schemas.microsoft.com/office/drawing/2014/main" id="{B4A51359-B6C4-1DF5-4241-64BC53FB977C}"/>
              </a:ext>
            </a:extLst>
          </p:cNvPr>
          <p:cNvSpPr txBox="1"/>
          <p:nvPr/>
        </p:nvSpPr>
        <p:spPr>
          <a:xfrm>
            <a:off x="7717835" y="3677553"/>
            <a:ext cx="4474165" cy="923330"/>
          </a:xfrm>
          <a:prstGeom prst="rect">
            <a:avLst/>
          </a:prstGeom>
          <a:noFill/>
        </p:spPr>
        <p:txBody>
          <a:bodyPr wrap="square">
            <a:spAutoFit/>
          </a:bodyPr>
          <a:lstStyle/>
          <a:p>
            <a:r>
              <a:rPr lang="en-US" dirty="0">
                <a:solidFill>
                  <a:schemeClr val="bg1">
                    <a:lumMod val="95000"/>
                  </a:schemeClr>
                </a:solidFill>
              </a:rPr>
              <a:t>From the table the Economy, Family, Health and Freedom are statically significant because the p-value is less than 0.05.</a:t>
            </a:r>
            <a:endParaRPr lang="en-IN" dirty="0">
              <a:solidFill>
                <a:schemeClr val="bg1">
                  <a:lumMod val="95000"/>
                </a:schemeClr>
              </a:solidFill>
            </a:endParaRPr>
          </a:p>
        </p:txBody>
      </p:sp>
    </p:spTree>
    <p:extLst>
      <p:ext uri="{BB962C8B-B14F-4D97-AF65-F5344CB8AC3E}">
        <p14:creationId xmlns:p14="http://schemas.microsoft.com/office/powerpoint/2010/main" val="20942965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102</TotalTime>
  <Words>1385</Words>
  <Application>Microsoft Office PowerPoint</Application>
  <PresentationFormat>Widescreen</PresentationFormat>
  <Paragraphs>266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Office Theme</vt:lpstr>
      <vt:lpstr>Linear regression analysis</vt:lpstr>
      <vt:lpstr>ABSTRACTION</vt:lpstr>
      <vt:lpstr>DATA</vt:lpstr>
      <vt:lpstr>Linear regression analysis</vt:lpstr>
      <vt:lpstr>Linear regression analysis</vt:lpstr>
      <vt:lpstr>Linear regression analysis</vt:lpstr>
      <vt:lpstr>Linear regression analysis</vt:lpstr>
      <vt:lpstr>Linear regression analysis</vt:lpstr>
      <vt:lpstr>Linear regression analysis</vt:lpstr>
      <vt:lpstr>Linear regression analysis</vt:lpstr>
      <vt:lpstr>Linear regression analysis</vt:lpstr>
      <vt:lpstr>Linear regression analysis</vt:lpstr>
      <vt:lpstr>Linear regression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manid</dc:creator>
  <cp:lastModifiedBy>manid</cp:lastModifiedBy>
  <cp:revision>9</cp:revision>
  <dcterms:created xsi:type="dcterms:W3CDTF">2023-01-14T17:57:12Z</dcterms:created>
  <dcterms:modified xsi:type="dcterms:W3CDTF">2023-07-31T08:51:23Z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